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74"/>
  </p:notesMasterIdLst>
  <p:handoutMasterIdLst>
    <p:handoutMasterId r:id="rId75"/>
  </p:handoutMasterIdLst>
  <p:sldIdLst>
    <p:sldId id="286" r:id="rId3"/>
    <p:sldId id="265" r:id="rId4"/>
    <p:sldId id="335" r:id="rId5"/>
    <p:sldId id="336" r:id="rId6"/>
    <p:sldId id="337" r:id="rId7"/>
    <p:sldId id="341" r:id="rId8"/>
    <p:sldId id="267" r:id="rId9"/>
    <p:sldId id="312" r:id="rId10"/>
    <p:sldId id="271" r:id="rId11"/>
    <p:sldId id="272" r:id="rId12"/>
    <p:sldId id="345" r:id="rId13"/>
    <p:sldId id="273" r:id="rId14"/>
    <p:sldId id="275" r:id="rId15"/>
    <p:sldId id="276" r:id="rId16"/>
    <p:sldId id="277" r:id="rId17"/>
    <p:sldId id="298" r:id="rId18"/>
    <p:sldId id="299" r:id="rId19"/>
    <p:sldId id="313" r:id="rId20"/>
    <p:sldId id="296" r:id="rId21"/>
    <p:sldId id="259" r:id="rId22"/>
    <p:sldId id="260" r:id="rId23"/>
    <p:sldId id="261" r:id="rId24"/>
    <p:sldId id="262" r:id="rId25"/>
    <p:sldId id="263" r:id="rId26"/>
    <p:sldId id="281" r:id="rId27"/>
    <p:sldId id="300" r:id="rId28"/>
    <p:sldId id="301" r:id="rId29"/>
    <p:sldId id="302" r:id="rId30"/>
    <p:sldId id="303" r:id="rId31"/>
    <p:sldId id="304" r:id="rId32"/>
    <p:sldId id="305" r:id="rId33"/>
    <p:sldId id="306" r:id="rId34"/>
    <p:sldId id="307" r:id="rId35"/>
    <p:sldId id="311" r:id="rId36"/>
    <p:sldId id="314" r:id="rId37"/>
    <p:sldId id="315" r:id="rId38"/>
    <p:sldId id="317" r:id="rId39"/>
    <p:sldId id="318" r:id="rId40"/>
    <p:sldId id="319" r:id="rId41"/>
    <p:sldId id="320" r:id="rId42"/>
    <p:sldId id="321" r:id="rId43"/>
    <p:sldId id="322" r:id="rId44"/>
    <p:sldId id="323" r:id="rId45"/>
    <p:sldId id="324" r:id="rId46"/>
    <p:sldId id="325" r:id="rId47"/>
    <p:sldId id="326" r:id="rId48"/>
    <p:sldId id="327" r:id="rId49"/>
    <p:sldId id="328" r:id="rId50"/>
    <p:sldId id="329" r:id="rId51"/>
    <p:sldId id="330" r:id="rId52"/>
    <p:sldId id="331" r:id="rId53"/>
    <p:sldId id="332" r:id="rId54"/>
    <p:sldId id="333" r:id="rId55"/>
    <p:sldId id="334" r:id="rId56"/>
    <p:sldId id="367" r:id="rId57"/>
    <p:sldId id="339" r:id="rId58"/>
    <p:sldId id="368" r:id="rId59"/>
    <p:sldId id="343" r:id="rId60"/>
    <p:sldId id="344" r:id="rId61"/>
    <p:sldId id="359" r:id="rId62"/>
    <p:sldId id="346" r:id="rId63"/>
    <p:sldId id="348" r:id="rId64"/>
    <p:sldId id="349" r:id="rId65"/>
    <p:sldId id="350" r:id="rId66"/>
    <p:sldId id="351" r:id="rId67"/>
    <p:sldId id="358" r:id="rId68"/>
    <p:sldId id="352" r:id="rId69"/>
    <p:sldId id="353" r:id="rId70"/>
    <p:sldId id="354" r:id="rId71"/>
    <p:sldId id="355" r:id="rId72"/>
    <p:sldId id="356" r:id="rId73"/>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88235" autoAdjust="0"/>
  </p:normalViewPr>
  <p:slideViewPr>
    <p:cSldViewPr>
      <p:cViewPr varScale="1">
        <p:scale>
          <a:sx n="112" d="100"/>
          <a:sy n="112" d="100"/>
        </p:scale>
        <p:origin x="1968"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9E0D16-2D91-D34D-95C1-B2468C6E4B8A}" type="doc">
      <dgm:prSet loTypeId="urn:microsoft.com/office/officeart/2005/8/layout/venn1" loCatId="" qsTypeId="urn:microsoft.com/office/officeart/2005/8/quickstyle/simple4" qsCatId="simple" csTypeId="urn:microsoft.com/office/officeart/2005/8/colors/colorful1" csCatId="colorful" phldr="1"/>
      <dgm:spPr/>
    </dgm:pt>
    <dgm:pt modelId="{1834F7D2-858B-6744-808B-6EC3B9BDEC8A}">
      <dgm:prSet phldrT="[Text]" custT="1"/>
      <dgm:spPr/>
      <dgm:t>
        <a:bodyPr/>
        <a:lstStyle/>
        <a:p>
          <a:r>
            <a:rPr lang="en-US" sz="2400" b="1" dirty="0">
              <a:solidFill>
                <a:srgbClr val="FF0000"/>
              </a:solidFill>
            </a:rPr>
            <a:t>      Modeling</a:t>
          </a:r>
        </a:p>
      </dgm:t>
    </dgm:pt>
    <dgm:pt modelId="{729C18AC-C841-A745-A8D8-6BEC59E07B04}" type="parTrans" cxnId="{DE618255-5D28-DA41-9B90-4C5586A9CC68}">
      <dgm:prSet/>
      <dgm:spPr/>
      <dgm:t>
        <a:bodyPr/>
        <a:lstStyle/>
        <a:p>
          <a:endParaRPr lang="en-US" sz="2400"/>
        </a:p>
      </dgm:t>
    </dgm:pt>
    <dgm:pt modelId="{87C0CBF8-030A-1F4C-8B5D-8C0868F5163B}" type="sibTrans" cxnId="{DE618255-5D28-DA41-9B90-4C5586A9CC68}">
      <dgm:prSet/>
      <dgm:spPr/>
      <dgm:t>
        <a:bodyPr/>
        <a:lstStyle/>
        <a:p>
          <a:endParaRPr lang="en-US" sz="2400"/>
        </a:p>
      </dgm:t>
    </dgm:pt>
    <dgm:pt modelId="{4870BA9D-B085-1947-904E-E4966AB9B9D6}">
      <dgm:prSet phldrT="[Text]" custT="1"/>
      <dgm:spPr/>
      <dgm:t>
        <a:bodyPr/>
        <a:lstStyle/>
        <a:p>
          <a:r>
            <a:rPr lang="en-US" sz="2400" b="1" dirty="0">
              <a:solidFill>
                <a:srgbClr val="FF0000"/>
              </a:solidFill>
            </a:rPr>
            <a:t>   Control</a:t>
          </a:r>
        </a:p>
      </dgm:t>
    </dgm:pt>
    <dgm:pt modelId="{2A73587B-C719-424A-AF14-46E9767A7209}" type="parTrans" cxnId="{123DF7BE-7E2E-E84F-927B-194C876E20C0}">
      <dgm:prSet/>
      <dgm:spPr/>
      <dgm:t>
        <a:bodyPr/>
        <a:lstStyle/>
        <a:p>
          <a:endParaRPr lang="en-US" sz="2400"/>
        </a:p>
      </dgm:t>
    </dgm:pt>
    <dgm:pt modelId="{83C94F14-8214-C046-BCB1-61BFA82F68A5}" type="sibTrans" cxnId="{123DF7BE-7E2E-E84F-927B-194C876E20C0}">
      <dgm:prSet/>
      <dgm:spPr/>
      <dgm:t>
        <a:bodyPr/>
        <a:lstStyle/>
        <a:p>
          <a:endParaRPr lang="en-US" sz="2400"/>
        </a:p>
      </dgm:t>
    </dgm:pt>
    <dgm:pt modelId="{78CEE673-2CBC-0247-8859-1043846EECA4}">
      <dgm:prSet phldrT="[Text]" custT="1"/>
      <dgm:spPr/>
      <dgm:t>
        <a:bodyPr/>
        <a:lstStyle/>
        <a:p>
          <a:r>
            <a:rPr lang="en-US" sz="2400" b="1" dirty="0">
              <a:solidFill>
                <a:srgbClr val="FF0000"/>
              </a:solidFill>
            </a:rPr>
            <a:t>     Analysis</a:t>
          </a:r>
        </a:p>
      </dgm:t>
    </dgm:pt>
    <dgm:pt modelId="{8E4692C6-CFAA-2E4C-95B4-F6AA784E1AF3}" type="parTrans" cxnId="{C5D4FCF0-9087-2F47-8885-19EB01388B0E}">
      <dgm:prSet/>
      <dgm:spPr/>
      <dgm:t>
        <a:bodyPr/>
        <a:lstStyle/>
        <a:p>
          <a:endParaRPr lang="en-US" sz="2400"/>
        </a:p>
      </dgm:t>
    </dgm:pt>
    <dgm:pt modelId="{456355A0-D7CB-A244-8145-85FA808052D5}" type="sibTrans" cxnId="{C5D4FCF0-9087-2F47-8885-19EB01388B0E}">
      <dgm:prSet/>
      <dgm:spPr/>
      <dgm:t>
        <a:bodyPr/>
        <a:lstStyle/>
        <a:p>
          <a:endParaRPr lang="en-US" sz="2400"/>
        </a:p>
      </dgm:t>
    </dgm:pt>
    <dgm:pt modelId="{B91419D7-B438-9643-B8A1-74D7D8BEF176}">
      <dgm:prSet phldrT="[Text]" custT="1"/>
      <dgm:spPr/>
      <dgm:t>
        <a:bodyPr/>
        <a:lstStyle/>
        <a:p>
          <a:r>
            <a:rPr lang="en-US" sz="1800" dirty="0"/>
            <a:t>Power grid frequency control [5]</a:t>
          </a:r>
        </a:p>
      </dgm:t>
    </dgm:pt>
    <dgm:pt modelId="{0D2B3B13-2DF7-C544-B7D8-D28EED260408}" type="parTrans" cxnId="{A7981945-190E-5C43-A48D-EA0E17A32639}">
      <dgm:prSet/>
      <dgm:spPr/>
      <dgm:t>
        <a:bodyPr/>
        <a:lstStyle/>
        <a:p>
          <a:endParaRPr lang="en-US" sz="2400"/>
        </a:p>
      </dgm:t>
    </dgm:pt>
    <dgm:pt modelId="{25F28EAA-42E4-5E41-AEE0-8345D1F68B6B}" type="sibTrans" cxnId="{A7981945-190E-5C43-A48D-EA0E17A32639}">
      <dgm:prSet/>
      <dgm:spPr/>
      <dgm:t>
        <a:bodyPr/>
        <a:lstStyle/>
        <a:p>
          <a:endParaRPr lang="en-US" sz="2400"/>
        </a:p>
      </dgm:t>
    </dgm:pt>
    <dgm:pt modelId="{BDC6F730-C480-1C48-9800-AE315C84FB55}">
      <dgm:prSet phldrT="[Text]" custT="1"/>
      <dgm:spPr/>
      <dgm:t>
        <a:bodyPr/>
        <a:lstStyle/>
        <a:p>
          <a:r>
            <a:rPr lang="en-US" sz="1800" dirty="0"/>
            <a:t>Percolation [1,2]</a:t>
          </a:r>
        </a:p>
      </dgm:t>
    </dgm:pt>
    <dgm:pt modelId="{FBA64118-5DDA-304E-8B0F-DCAB08245448}" type="parTrans" cxnId="{FA758E9C-6D1A-A84B-9F59-947B85CC9F34}">
      <dgm:prSet/>
      <dgm:spPr/>
      <dgm:t>
        <a:bodyPr/>
        <a:lstStyle/>
        <a:p>
          <a:endParaRPr lang="en-US" sz="2400"/>
        </a:p>
      </dgm:t>
    </dgm:pt>
    <dgm:pt modelId="{26A09C57-D616-4B4C-B385-AADF051C9A2C}" type="sibTrans" cxnId="{FA758E9C-6D1A-A84B-9F59-947B85CC9F34}">
      <dgm:prSet/>
      <dgm:spPr/>
      <dgm:t>
        <a:bodyPr/>
        <a:lstStyle/>
        <a:p>
          <a:endParaRPr lang="en-US" sz="2400"/>
        </a:p>
      </dgm:t>
    </dgm:pt>
    <dgm:pt modelId="{C4610A56-3A6D-154C-BFFE-0CC7E1C90BCD}">
      <dgm:prSet phldrT="[Text]" custT="1"/>
      <dgm:spPr/>
      <dgm:t>
        <a:bodyPr/>
        <a:lstStyle/>
        <a:p>
          <a:r>
            <a:rPr lang="en-US" sz="1800" dirty="0"/>
            <a:t>Connectivity [3]</a:t>
          </a:r>
        </a:p>
      </dgm:t>
    </dgm:pt>
    <dgm:pt modelId="{BA7E85CF-79C0-7749-BA9B-74BFDD5F40A8}" type="parTrans" cxnId="{D2066687-227D-EC46-B1E1-6B7789546E0B}">
      <dgm:prSet/>
      <dgm:spPr/>
      <dgm:t>
        <a:bodyPr/>
        <a:lstStyle/>
        <a:p>
          <a:endParaRPr lang="en-US" sz="2400"/>
        </a:p>
      </dgm:t>
    </dgm:pt>
    <dgm:pt modelId="{EE5FF47B-17F7-2847-B9AA-5F56D02F5646}" type="sibTrans" cxnId="{D2066687-227D-EC46-B1E1-6B7789546E0B}">
      <dgm:prSet/>
      <dgm:spPr/>
      <dgm:t>
        <a:bodyPr/>
        <a:lstStyle/>
        <a:p>
          <a:endParaRPr lang="en-US" sz="2400"/>
        </a:p>
      </dgm:t>
    </dgm:pt>
    <dgm:pt modelId="{E4FCAD5E-5C14-1549-B635-426CC00B1D22}">
      <dgm:prSet phldrT="[Text]" custT="1"/>
      <dgm:spPr/>
      <dgm:t>
        <a:bodyPr/>
        <a:lstStyle/>
        <a:p>
          <a:r>
            <a:rPr lang="en-US" sz="1800" dirty="0"/>
            <a:t>Interdependent RGGs [1,2] </a:t>
          </a:r>
        </a:p>
      </dgm:t>
    </dgm:pt>
    <dgm:pt modelId="{4C59E309-8FA7-564E-B5F6-6E374ED1D125}" type="parTrans" cxnId="{2D93D73A-49F0-4345-936D-80BDBDB5AF8C}">
      <dgm:prSet/>
      <dgm:spPr/>
      <dgm:t>
        <a:bodyPr/>
        <a:lstStyle/>
        <a:p>
          <a:endParaRPr lang="en-US" sz="2400"/>
        </a:p>
      </dgm:t>
    </dgm:pt>
    <dgm:pt modelId="{203434D7-651E-3949-964C-20E7F090AD60}" type="sibTrans" cxnId="{2D93D73A-49F0-4345-936D-80BDBDB5AF8C}">
      <dgm:prSet/>
      <dgm:spPr/>
      <dgm:t>
        <a:bodyPr/>
        <a:lstStyle/>
        <a:p>
          <a:endParaRPr lang="en-US" sz="2400"/>
        </a:p>
      </dgm:t>
    </dgm:pt>
    <dgm:pt modelId="{81FFBAF4-A304-564D-A92A-90DF9EB54F6A}">
      <dgm:prSet phldrT="[Text]" custT="1"/>
      <dgm:spPr/>
      <dgm:t>
        <a:bodyPr/>
        <a:lstStyle/>
        <a:p>
          <a:r>
            <a:rPr lang="en-US" sz="1800" dirty="0"/>
            <a:t>Traffic control in distributed computing networks [6]</a:t>
          </a:r>
        </a:p>
      </dgm:t>
    </dgm:pt>
    <dgm:pt modelId="{0818BE70-E617-E140-93F6-59C1DA181442}" type="parTrans" cxnId="{CE36DC72-13E3-4549-895E-D509DEB22BBF}">
      <dgm:prSet/>
      <dgm:spPr/>
      <dgm:t>
        <a:bodyPr/>
        <a:lstStyle/>
        <a:p>
          <a:endParaRPr lang="en-US" sz="2400"/>
        </a:p>
      </dgm:t>
    </dgm:pt>
    <dgm:pt modelId="{A7854201-0BEF-CF4D-8B1F-D3FEB045D882}" type="sibTrans" cxnId="{CE36DC72-13E3-4549-895E-D509DEB22BBF}">
      <dgm:prSet/>
      <dgm:spPr/>
      <dgm:t>
        <a:bodyPr/>
        <a:lstStyle/>
        <a:p>
          <a:endParaRPr lang="en-US" sz="2400"/>
        </a:p>
      </dgm:t>
    </dgm:pt>
    <dgm:pt modelId="{1DBA5645-AE8D-754E-8138-FE82F239DD7D}">
      <dgm:prSet phldrT="[Text]" custT="1"/>
      <dgm:spPr/>
      <dgm:t>
        <a:bodyPr/>
        <a:lstStyle/>
        <a:p>
          <a:r>
            <a:rPr lang="en-US" sz="1800" dirty="0"/>
            <a:t>Layered graph [3,4]</a:t>
          </a:r>
        </a:p>
      </dgm:t>
    </dgm:pt>
    <dgm:pt modelId="{D6C6C073-F2A9-D741-B72D-506F31257D74}" type="parTrans" cxnId="{B8618E92-3A58-C744-B8DD-B1235C889C40}">
      <dgm:prSet/>
      <dgm:spPr/>
      <dgm:t>
        <a:bodyPr/>
        <a:lstStyle/>
        <a:p>
          <a:endParaRPr lang="en-US"/>
        </a:p>
      </dgm:t>
    </dgm:pt>
    <dgm:pt modelId="{1CF6E0D6-D22D-424E-BDF0-CB2E09BF4B4D}" type="sibTrans" cxnId="{B8618E92-3A58-C744-B8DD-B1235C889C40}">
      <dgm:prSet/>
      <dgm:spPr/>
      <dgm:t>
        <a:bodyPr/>
        <a:lstStyle/>
        <a:p>
          <a:endParaRPr lang="en-US"/>
        </a:p>
      </dgm:t>
    </dgm:pt>
    <dgm:pt modelId="{C2A27FD0-F204-4920-9E4D-575658939076}">
      <dgm:prSet phldrT="[Text]" custT="1"/>
      <dgm:spPr/>
      <dgm:t>
        <a:bodyPr/>
        <a:lstStyle/>
        <a:p>
          <a:r>
            <a:rPr lang="en-US" sz="1800" dirty="0"/>
            <a:t>Routing [4]</a:t>
          </a:r>
        </a:p>
      </dgm:t>
    </dgm:pt>
    <dgm:pt modelId="{1359123C-266E-42AA-9D72-7BFA024D2712}" type="parTrans" cxnId="{AA6D9A05-8574-4F7F-A825-89AAAE8C3CF7}">
      <dgm:prSet/>
      <dgm:spPr/>
      <dgm:t>
        <a:bodyPr/>
        <a:lstStyle/>
        <a:p>
          <a:endParaRPr lang="en-US"/>
        </a:p>
      </dgm:t>
    </dgm:pt>
    <dgm:pt modelId="{9C978125-B565-4290-899E-4A22F271D443}" type="sibTrans" cxnId="{AA6D9A05-8574-4F7F-A825-89AAAE8C3CF7}">
      <dgm:prSet/>
      <dgm:spPr/>
      <dgm:t>
        <a:bodyPr/>
        <a:lstStyle/>
        <a:p>
          <a:endParaRPr lang="en-US"/>
        </a:p>
      </dgm:t>
    </dgm:pt>
    <dgm:pt modelId="{3B98A405-B41D-C845-A3F6-8516010A1FCE}" type="pres">
      <dgm:prSet presAssocID="{EF9E0D16-2D91-D34D-95C1-B2468C6E4B8A}" presName="compositeShape" presStyleCnt="0">
        <dgm:presLayoutVars>
          <dgm:chMax val="7"/>
          <dgm:dir/>
          <dgm:resizeHandles val="exact"/>
        </dgm:presLayoutVars>
      </dgm:prSet>
      <dgm:spPr/>
    </dgm:pt>
    <dgm:pt modelId="{5EE6261E-ED97-8642-8ACA-F9EA38F6900B}" type="pres">
      <dgm:prSet presAssocID="{1834F7D2-858B-6744-808B-6EC3B9BDEC8A}" presName="circ1" presStyleLbl="vennNode1" presStyleIdx="0" presStyleCnt="3" custLinFactNeighborX="4778" custLinFactNeighborY="384"/>
      <dgm:spPr/>
    </dgm:pt>
    <dgm:pt modelId="{289A2DB6-2A76-0F40-97EE-1F514408867C}" type="pres">
      <dgm:prSet presAssocID="{1834F7D2-858B-6744-808B-6EC3B9BDEC8A}" presName="circ1Tx" presStyleLbl="revTx" presStyleIdx="0" presStyleCnt="0">
        <dgm:presLayoutVars>
          <dgm:chMax val="0"/>
          <dgm:chPref val="0"/>
          <dgm:bulletEnabled val="1"/>
        </dgm:presLayoutVars>
      </dgm:prSet>
      <dgm:spPr/>
    </dgm:pt>
    <dgm:pt modelId="{A840B173-1B19-B446-B9B5-CB99AB3B7B8A}" type="pres">
      <dgm:prSet presAssocID="{4870BA9D-B085-1947-904E-E4966AB9B9D6}" presName="circ2" presStyleLbl="vennNode1" presStyleIdx="1" presStyleCnt="3"/>
      <dgm:spPr/>
    </dgm:pt>
    <dgm:pt modelId="{8AAABE4E-06BE-D24B-985D-9D6BEBFCD147}" type="pres">
      <dgm:prSet presAssocID="{4870BA9D-B085-1947-904E-E4966AB9B9D6}" presName="circ2Tx" presStyleLbl="revTx" presStyleIdx="0" presStyleCnt="0">
        <dgm:presLayoutVars>
          <dgm:chMax val="0"/>
          <dgm:chPref val="0"/>
          <dgm:bulletEnabled val="1"/>
        </dgm:presLayoutVars>
      </dgm:prSet>
      <dgm:spPr/>
    </dgm:pt>
    <dgm:pt modelId="{8E38802E-A819-684E-8CED-F0F19D132C28}" type="pres">
      <dgm:prSet presAssocID="{78CEE673-2CBC-0247-8859-1043846EECA4}" presName="circ3" presStyleLbl="vennNode1" presStyleIdx="2" presStyleCnt="3"/>
      <dgm:spPr/>
    </dgm:pt>
    <dgm:pt modelId="{D174705B-CA6A-5644-AA74-9BEEE2F740C5}" type="pres">
      <dgm:prSet presAssocID="{78CEE673-2CBC-0247-8859-1043846EECA4}" presName="circ3Tx" presStyleLbl="revTx" presStyleIdx="0" presStyleCnt="0">
        <dgm:presLayoutVars>
          <dgm:chMax val="0"/>
          <dgm:chPref val="0"/>
          <dgm:bulletEnabled val="1"/>
        </dgm:presLayoutVars>
      </dgm:prSet>
      <dgm:spPr/>
    </dgm:pt>
  </dgm:ptLst>
  <dgm:cxnLst>
    <dgm:cxn modelId="{4DAA3B04-69D4-2A4A-8C4F-C50C4C97A2CC}" type="presOf" srcId="{78CEE673-2CBC-0247-8859-1043846EECA4}" destId="{D174705B-CA6A-5644-AA74-9BEEE2F740C5}" srcOrd="1" destOrd="0" presId="urn:microsoft.com/office/officeart/2005/8/layout/venn1"/>
    <dgm:cxn modelId="{AA6D9A05-8574-4F7F-A825-89AAAE8C3CF7}" srcId="{4870BA9D-B085-1947-904E-E4966AB9B9D6}" destId="{C2A27FD0-F204-4920-9E4D-575658939076}" srcOrd="0" destOrd="0" parTransId="{1359123C-266E-42AA-9D72-7BFA024D2712}" sibTransId="{9C978125-B565-4290-899E-4A22F271D443}"/>
    <dgm:cxn modelId="{E39A0C0B-A07C-D444-83F1-A5DE8A9549A1}" type="presOf" srcId="{BDC6F730-C480-1C48-9800-AE315C84FB55}" destId="{D174705B-CA6A-5644-AA74-9BEEE2F740C5}" srcOrd="1" destOrd="1" presId="urn:microsoft.com/office/officeart/2005/8/layout/venn1"/>
    <dgm:cxn modelId="{2967142F-92CD-6548-90AF-6129A32C1D03}" type="presOf" srcId="{B91419D7-B438-9643-B8A1-74D7D8BEF176}" destId="{A840B173-1B19-B446-B9B5-CB99AB3B7B8A}" srcOrd="0" destOrd="2" presId="urn:microsoft.com/office/officeart/2005/8/layout/venn1"/>
    <dgm:cxn modelId="{7746EB39-8114-784D-BABD-E5AA61F09401}" type="presOf" srcId="{B91419D7-B438-9643-B8A1-74D7D8BEF176}" destId="{8AAABE4E-06BE-D24B-985D-9D6BEBFCD147}" srcOrd="1" destOrd="2" presId="urn:microsoft.com/office/officeart/2005/8/layout/venn1"/>
    <dgm:cxn modelId="{2D93D73A-49F0-4345-936D-80BDBDB5AF8C}" srcId="{1834F7D2-858B-6744-808B-6EC3B9BDEC8A}" destId="{E4FCAD5E-5C14-1549-B635-426CC00B1D22}" srcOrd="0" destOrd="0" parTransId="{4C59E309-8FA7-564E-B5F6-6E374ED1D125}" sibTransId="{203434D7-651E-3949-964C-20E7F090AD60}"/>
    <dgm:cxn modelId="{EEB87E41-321D-884B-9EDE-4DBBBB74ADE7}" type="presOf" srcId="{C4610A56-3A6D-154C-BFFE-0CC7E1C90BCD}" destId="{8E38802E-A819-684E-8CED-F0F19D132C28}" srcOrd="0" destOrd="2" presId="urn:microsoft.com/office/officeart/2005/8/layout/venn1"/>
    <dgm:cxn modelId="{A7981945-190E-5C43-A48D-EA0E17A32639}" srcId="{4870BA9D-B085-1947-904E-E4966AB9B9D6}" destId="{B91419D7-B438-9643-B8A1-74D7D8BEF176}" srcOrd="1" destOrd="0" parTransId="{0D2B3B13-2DF7-C544-B7D8-D28EED260408}" sibTransId="{25F28EAA-42E4-5E41-AEE0-8345D1F68B6B}"/>
    <dgm:cxn modelId="{75D15C47-B69C-4FD6-9DD6-3DE88E8EBD46}" type="presOf" srcId="{C2A27FD0-F204-4920-9E4D-575658939076}" destId="{A840B173-1B19-B446-B9B5-CB99AB3B7B8A}" srcOrd="0" destOrd="1" presId="urn:microsoft.com/office/officeart/2005/8/layout/venn1"/>
    <dgm:cxn modelId="{ACF78F53-D91E-2E4B-9EAB-4A61AD3A3841}" type="presOf" srcId="{BDC6F730-C480-1C48-9800-AE315C84FB55}" destId="{8E38802E-A819-684E-8CED-F0F19D132C28}" srcOrd="0" destOrd="1" presId="urn:microsoft.com/office/officeart/2005/8/layout/venn1"/>
    <dgm:cxn modelId="{DE618255-5D28-DA41-9B90-4C5586A9CC68}" srcId="{EF9E0D16-2D91-D34D-95C1-B2468C6E4B8A}" destId="{1834F7D2-858B-6744-808B-6EC3B9BDEC8A}" srcOrd="0" destOrd="0" parTransId="{729C18AC-C841-A745-A8D8-6BEC59E07B04}" sibTransId="{87C0CBF8-030A-1F4C-8B5D-8C0868F5163B}"/>
    <dgm:cxn modelId="{88A1F258-A7EF-2B40-9C85-BDCB69A07BF2}" type="presOf" srcId="{1DBA5645-AE8D-754E-8138-FE82F239DD7D}" destId="{5EE6261E-ED97-8642-8ACA-F9EA38F6900B}" srcOrd="0" destOrd="2" presId="urn:microsoft.com/office/officeart/2005/8/layout/venn1"/>
    <dgm:cxn modelId="{A758CC69-F02C-1E43-A824-28161DF9882D}" type="presOf" srcId="{78CEE673-2CBC-0247-8859-1043846EECA4}" destId="{8E38802E-A819-684E-8CED-F0F19D132C28}" srcOrd="0" destOrd="0" presId="urn:microsoft.com/office/officeart/2005/8/layout/venn1"/>
    <dgm:cxn modelId="{47210C6D-5817-704E-B5FC-091C2470ADD3}" type="presOf" srcId="{4870BA9D-B085-1947-904E-E4966AB9B9D6}" destId="{8AAABE4E-06BE-D24B-985D-9D6BEBFCD147}" srcOrd="1" destOrd="0" presId="urn:microsoft.com/office/officeart/2005/8/layout/venn1"/>
    <dgm:cxn modelId="{CE36DC72-13E3-4549-895E-D509DEB22BBF}" srcId="{4870BA9D-B085-1947-904E-E4966AB9B9D6}" destId="{81FFBAF4-A304-564D-A92A-90DF9EB54F6A}" srcOrd="2" destOrd="0" parTransId="{0818BE70-E617-E140-93F6-59C1DA181442}" sibTransId="{A7854201-0BEF-CF4D-8B1F-D3FEB045D882}"/>
    <dgm:cxn modelId="{51D8327B-2AE1-404F-879B-AE9FD57C3B42}" type="presOf" srcId="{81FFBAF4-A304-564D-A92A-90DF9EB54F6A}" destId="{A840B173-1B19-B446-B9B5-CB99AB3B7B8A}" srcOrd="0" destOrd="3" presId="urn:microsoft.com/office/officeart/2005/8/layout/venn1"/>
    <dgm:cxn modelId="{291F9481-55B1-9447-99E8-EAA1D5FEC1E7}" type="presOf" srcId="{4870BA9D-B085-1947-904E-E4966AB9B9D6}" destId="{A840B173-1B19-B446-B9B5-CB99AB3B7B8A}" srcOrd="0" destOrd="0" presId="urn:microsoft.com/office/officeart/2005/8/layout/venn1"/>
    <dgm:cxn modelId="{D2066687-227D-EC46-B1E1-6B7789546E0B}" srcId="{78CEE673-2CBC-0247-8859-1043846EECA4}" destId="{C4610A56-3A6D-154C-BFFE-0CC7E1C90BCD}" srcOrd="1" destOrd="0" parTransId="{BA7E85CF-79C0-7749-BA9B-74BFDD5F40A8}" sibTransId="{EE5FF47B-17F7-2847-B9AA-5F56D02F5646}"/>
    <dgm:cxn modelId="{B8618E92-3A58-C744-B8DD-B1235C889C40}" srcId="{1834F7D2-858B-6744-808B-6EC3B9BDEC8A}" destId="{1DBA5645-AE8D-754E-8138-FE82F239DD7D}" srcOrd="1" destOrd="0" parTransId="{D6C6C073-F2A9-D741-B72D-506F31257D74}" sibTransId="{1CF6E0D6-D22D-424E-BDF0-CB2E09BF4B4D}"/>
    <dgm:cxn modelId="{FA758E9C-6D1A-A84B-9F59-947B85CC9F34}" srcId="{78CEE673-2CBC-0247-8859-1043846EECA4}" destId="{BDC6F730-C480-1C48-9800-AE315C84FB55}" srcOrd="0" destOrd="0" parTransId="{FBA64118-5DDA-304E-8B0F-DCAB08245448}" sibTransId="{26A09C57-D616-4B4C-B385-AADF051C9A2C}"/>
    <dgm:cxn modelId="{B83A20AC-417E-4D4B-96D0-CA72BCB42F19}" type="presOf" srcId="{81FFBAF4-A304-564D-A92A-90DF9EB54F6A}" destId="{8AAABE4E-06BE-D24B-985D-9D6BEBFCD147}" srcOrd="1" destOrd="3" presId="urn:microsoft.com/office/officeart/2005/8/layout/venn1"/>
    <dgm:cxn modelId="{C4F34EBC-ADE6-D349-BA9D-1C0DA60E55AA}" type="presOf" srcId="{C4610A56-3A6D-154C-BFFE-0CC7E1C90BCD}" destId="{D174705B-CA6A-5644-AA74-9BEEE2F740C5}" srcOrd="1" destOrd="2" presId="urn:microsoft.com/office/officeart/2005/8/layout/venn1"/>
    <dgm:cxn modelId="{65C210BE-A61D-FE41-9700-D35F8F3903C3}" type="presOf" srcId="{1DBA5645-AE8D-754E-8138-FE82F239DD7D}" destId="{289A2DB6-2A76-0F40-97EE-1F514408867C}" srcOrd="1" destOrd="2" presId="urn:microsoft.com/office/officeart/2005/8/layout/venn1"/>
    <dgm:cxn modelId="{123DF7BE-7E2E-E84F-927B-194C876E20C0}" srcId="{EF9E0D16-2D91-D34D-95C1-B2468C6E4B8A}" destId="{4870BA9D-B085-1947-904E-E4966AB9B9D6}" srcOrd="1" destOrd="0" parTransId="{2A73587B-C719-424A-AF14-46E9767A7209}" sibTransId="{83C94F14-8214-C046-BCB1-61BFA82F68A5}"/>
    <dgm:cxn modelId="{068F73CC-0FAC-460B-83EB-2F99DF03357A}" type="presOf" srcId="{C2A27FD0-F204-4920-9E4D-575658939076}" destId="{8AAABE4E-06BE-D24B-985D-9D6BEBFCD147}" srcOrd="1" destOrd="1" presId="urn:microsoft.com/office/officeart/2005/8/layout/venn1"/>
    <dgm:cxn modelId="{6C369CD1-2E7E-F641-BADF-27505580A035}" type="presOf" srcId="{1834F7D2-858B-6744-808B-6EC3B9BDEC8A}" destId="{289A2DB6-2A76-0F40-97EE-1F514408867C}" srcOrd="1" destOrd="0" presId="urn:microsoft.com/office/officeart/2005/8/layout/venn1"/>
    <dgm:cxn modelId="{5D9575D6-B644-E84D-B6B4-8B73632E3E31}" type="presOf" srcId="{EF9E0D16-2D91-D34D-95C1-B2468C6E4B8A}" destId="{3B98A405-B41D-C845-A3F6-8516010A1FCE}" srcOrd="0" destOrd="0" presId="urn:microsoft.com/office/officeart/2005/8/layout/venn1"/>
    <dgm:cxn modelId="{5B6B12DE-8F5F-1D4A-9CE5-3FFC157CB9E9}" type="presOf" srcId="{E4FCAD5E-5C14-1549-B635-426CC00B1D22}" destId="{289A2DB6-2A76-0F40-97EE-1F514408867C}" srcOrd="1" destOrd="1" presId="urn:microsoft.com/office/officeart/2005/8/layout/venn1"/>
    <dgm:cxn modelId="{11DAB7ED-DBC8-C345-971A-C6879A6A9BF1}" type="presOf" srcId="{E4FCAD5E-5C14-1549-B635-426CC00B1D22}" destId="{5EE6261E-ED97-8642-8ACA-F9EA38F6900B}" srcOrd="0" destOrd="1" presId="urn:microsoft.com/office/officeart/2005/8/layout/venn1"/>
    <dgm:cxn modelId="{C5D4FCF0-9087-2F47-8885-19EB01388B0E}" srcId="{EF9E0D16-2D91-D34D-95C1-B2468C6E4B8A}" destId="{78CEE673-2CBC-0247-8859-1043846EECA4}" srcOrd="2" destOrd="0" parTransId="{8E4692C6-CFAA-2E4C-95B4-F6AA784E1AF3}" sibTransId="{456355A0-D7CB-A244-8145-85FA808052D5}"/>
    <dgm:cxn modelId="{EDE09CF4-0DB0-A748-AE32-414D595FB8C2}" type="presOf" srcId="{1834F7D2-858B-6744-808B-6EC3B9BDEC8A}" destId="{5EE6261E-ED97-8642-8ACA-F9EA38F6900B}" srcOrd="0" destOrd="0" presId="urn:microsoft.com/office/officeart/2005/8/layout/venn1"/>
    <dgm:cxn modelId="{AB10A112-DBDA-F44C-820A-0B801E827EC6}" type="presParOf" srcId="{3B98A405-B41D-C845-A3F6-8516010A1FCE}" destId="{5EE6261E-ED97-8642-8ACA-F9EA38F6900B}" srcOrd="0" destOrd="0" presId="urn:microsoft.com/office/officeart/2005/8/layout/venn1"/>
    <dgm:cxn modelId="{1A4B92B3-EEE7-B94D-9519-CD4E66F54C29}" type="presParOf" srcId="{3B98A405-B41D-C845-A3F6-8516010A1FCE}" destId="{289A2DB6-2A76-0F40-97EE-1F514408867C}" srcOrd="1" destOrd="0" presId="urn:microsoft.com/office/officeart/2005/8/layout/venn1"/>
    <dgm:cxn modelId="{1A36C9B4-97D4-C445-84FC-95B2A0BB42FE}" type="presParOf" srcId="{3B98A405-B41D-C845-A3F6-8516010A1FCE}" destId="{A840B173-1B19-B446-B9B5-CB99AB3B7B8A}" srcOrd="2" destOrd="0" presId="urn:microsoft.com/office/officeart/2005/8/layout/venn1"/>
    <dgm:cxn modelId="{1799748A-1113-F945-9C5A-0ADFD3649F22}" type="presParOf" srcId="{3B98A405-B41D-C845-A3F6-8516010A1FCE}" destId="{8AAABE4E-06BE-D24B-985D-9D6BEBFCD147}" srcOrd="3" destOrd="0" presId="urn:microsoft.com/office/officeart/2005/8/layout/venn1"/>
    <dgm:cxn modelId="{38DCA8DC-F1AF-284B-B8BF-C7BF1763F6C6}" type="presParOf" srcId="{3B98A405-B41D-C845-A3F6-8516010A1FCE}" destId="{8E38802E-A819-684E-8CED-F0F19D132C28}" srcOrd="4" destOrd="0" presId="urn:microsoft.com/office/officeart/2005/8/layout/venn1"/>
    <dgm:cxn modelId="{8FDD5692-9952-3045-9226-D901F5C9946E}" type="presParOf" srcId="{3B98A405-B41D-C845-A3F6-8516010A1FCE}" destId="{D174705B-CA6A-5644-AA74-9BEEE2F740C5}"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734127-8E71-440F-A1BC-1D1842D4E088}"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A79C6FAF-20D5-40AA-8D2E-48F9928BBD57}">
      <dgm:prSet phldrT="[Text]"/>
      <dgm:spPr/>
      <dgm:t>
        <a:bodyPr/>
        <a:lstStyle/>
        <a:p>
          <a:r>
            <a:rPr lang="en-US" dirty="0"/>
            <a:t>Design</a:t>
          </a:r>
        </a:p>
      </dgm:t>
    </dgm:pt>
    <dgm:pt modelId="{340FA1B8-F771-48A5-B5A7-7A0C0C2E98DC}" type="parTrans" cxnId="{2C85E612-6C5F-4446-8E7C-F586D9C5B239}">
      <dgm:prSet/>
      <dgm:spPr/>
      <dgm:t>
        <a:bodyPr/>
        <a:lstStyle/>
        <a:p>
          <a:endParaRPr lang="en-US"/>
        </a:p>
      </dgm:t>
    </dgm:pt>
    <dgm:pt modelId="{5A4F97A0-40E4-4427-932B-0AA2BE7D68B4}" type="sibTrans" cxnId="{2C85E612-6C5F-4446-8E7C-F586D9C5B239}">
      <dgm:prSet/>
      <dgm:spPr/>
      <dgm:t>
        <a:bodyPr/>
        <a:lstStyle/>
        <a:p>
          <a:endParaRPr lang="en-US"/>
        </a:p>
      </dgm:t>
    </dgm:pt>
    <dgm:pt modelId="{321D5BE8-D24C-44E7-B560-DD1A14ECA53E}">
      <dgm:prSet phldrT="[Text]"/>
      <dgm:spPr/>
      <dgm:t>
        <a:bodyPr/>
        <a:lstStyle/>
        <a:p>
          <a:r>
            <a:rPr lang="en-US" dirty="0"/>
            <a:t>Operation </a:t>
          </a:r>
        </a:p>
        <a:p>
          <a:r>
            <a:rPr lang="en-US" dirty="0"/>
            <a:t>&amp; control</a:t>
          </a:r>
        </a:p>
      </dgm:t>
    </dgm:pt>
    <dgm:pt modelId="{A6CD0774-63CA-4352-BECE-B3CF8A630C63}" type="parTrans" cxnId="{CD1B8203-D87B-4B42-828F-2C8B17C66C9E}">
      <dgm:prSet/>
      <dgm:spPr/>
      <dgm:t>
        <a:bodyPr/>
        <a:lstStyle/>
        <a:p>
          <a:endParaRPr lang="en-US"/>
        </a:p>
      </dgm:t>
    </dgm:pt>
    <dgm:pt modelId="{45F913DE-1EB0-498B-B693-5B6E72CCB31D}" type="sibTrans" cxnId="{CD1B8203-D87B-4B42-828F-2C8B17C66C9E}">
      <dgm:prSet/>
      <dgm:spPr/>
      <dgm:t>
        <a:bodyPr/>
        <a:lstStyle/>
        <a:p>
          <a:endParaRPr lang="en-US"/>
        </a:p>
      </dgm:t>
    </dgm:pt>
    <dgm:pt modelId="{066EC7A6-57F4-42FB-B6A7-44EBCB14DE22}">
      <dgm:prSet phldrT="[Text]"/>
      <dgm:spPr/>
      <dgm:t>
        <a:bodyPr/>
        <a:lstStyle/>
        <a:p>
          <a:r>
            <a:rPr lang="en-US" dirty="0"/>
            <a:t>Reinforcement</a:t>
          </a:r>
        </a:p>
      </dgm:t>
    </dgm:pt>
    <dgm:pt modelId="{AB779878-4043-4981-B62B-96EE69001B0A}" type="parTrans" cxnId="{8AC39E49-DD6C-47A2-BF88-8A350E799079}">
      <dgm:prSet/>
      <dgm:spPr/>
      <dgm:t>
        <a:bodyPr/>
        <a:lstStyle/>
        <a:p>
          <a:endParaRPr lang="en-US"/>
        </a:p>
      </dgm:t>
    </dgm:pt>
    <dgm:pt modelId="{2F9EDC5C-8CAB-4B49-917B-C80CF918E703}" type="sibTrans" cxnId="{8AC39E49-DD6C-47A2-BF88-8A350E799079}">
      <dgm:prSet/>
      <dgm:spPr/>
      <dgm:t>
        <a:bodyPr/>
        <a:lstStyle/>
        <a:p>
          <a:endParaRPr lang="en-US"/>
        </a:p>
      </dgm:t>
    </dgm:pt>
    <dgm:pt modelId="{22336808-5708-47F0-9E4D-9F52EAC16798}">
      <dgm:prSet/>
      <dgm:spPr/>
      <dgm:t>
        <a:bodyPr/>
        <a:lstStyle/>
        <a:p>
          <a:r>
            <a:rPr lang="en-US" dirty="0"/>
            <a:t>Deployment</a:t>
          </a:r>
        </a:p>
      </dgm:t>
    </dgm:pt>
    <dgm:pt modelId="{4F744737-5F1C-43CD-A170-2FCFB4F4C04B}" type="parTrans" cxnId="{1C6C2DA7-49C8-4E81-854F-2FC648C92BBB}">
      <dgm:prSet/>
      <dgm:spPr/>
      <dgm:t>
        <a:bodyPr/>
        <a:lstStyle/>
        <a:p>
          <a:endParaRPr lang="en-US"/>
        </a:p>
      </dgm:t>
    </dgm:pt>
    <dgm:pt modelId="{014761AE-BF16-4744-BFAC-63E015129CD8}" type="sibTrans" cxnId="{1C6C2DA7-49C8-4E81-854F-2FC648C92BBB}">
      <dgm:prSet/>
      <dgm:spPr/>
      <dgm:t>
        <a:bodyPr/>
        <a:lstStyle/>
        <a:p>
          <a:endParaRPr lang="en-US"/>
        </a:p>
      </dgm:t>
    </dgm:pt>
    <dgm:pt modelId="{5016175E-63DF-4DD3-A9E5-06EFFB4801AC}" type="pres">
      <dgm:prSet presAssocID="{FC734127-8E71-440F-A1BC-1D1842D4E088}" presName="cycle" presStyleCnt="0">
        <dgm:presLayoutVars>
          <dgm:dir/>
          <dgm:resizeHandles val="exact"/>
        </dgm:presLayoutVars>
      </dgm:prSet>
      <dgm:spPr/>
    </dgm:pt>
    <dgm:pt modelId="{38711476-98D3-41A8-8DB6-DC05B0507361}" type="pres">
      <dgm:prSet presAssocID="{A79C6FAF-20D5-40AA-8D2E-48F9928BBD57}" presName="node" presStyleLbl="node1" presStyleIdx="0" presStyleCnt="4">
        <dgm:presLayoutVars>
          <dgm:bulletEnabled val="1"/>
        </dgm:presLayoutVars>
      </dgm:prSet>
      <dgm:spPr/>
    </dgm:pt>
    <dgm:pt modelId="{FF3A8239-D5AE-4786-AEF9-BFA2375B499C}" type="pres">
      <dgm:prSet presAssocID="{A79C6FAF-20D5-40AA-8D2E-48F9928BBD57}" presName="spNode" presStyleCnt="0"/>
      <dgm:spPr/>
    </dgm:pt>
    <dgm:pt modelId="{A2DE32DC-43C8-43F7-B6C6-EE27FA2547C2}" type="pres">
      <dgm:prSet presAssocID="{5A4F97A0-40E4-4427-932B-0AA2BE7D68B4}" presName="sibTrans" presStyleLbl="sibTrans1D1" presStyleIdx="0" presStyleCnt="4"/>
      <dgm:spPr/>
    </dgm:pt>
    <dgm:pt modelId="{0C39E49A-F422-4442-9E7D-A58619A739E9}" type="pres">
      <dgm:prSet presAssocID="{22336808-5708-47F0-9E4D-9F52EAC16798}" presName="node" presStyleLbl="node1" presStyleIdx="1" presStyleCnt="4">
        <dgm:presLayoutVars>
          <dgm:bulletEnabled val="1"/>
        </dgm:presLayoutVars>
      </dgm:prSet>
      <dgm:spPr/>
    </dgm:pt>
    <dgm:pt modelId="{5BCDA6BA-4D92-4BF0-AD26-5DD4A7AA5104}" type="pres">
      <dgm:prSet presAssocID="{22336808-5708-47F0-9E4D-9F52EAC16798}" presName="spNode" presStyleCnt="0"/>
      <dgm:spPr/>
    </dgm:pt>
    <dgm:pt modelId="{141524CD-4849-4712-AD28-386AFFDDAB44}" type="pres">
      <dgm:prSet presAssocID="{014761AE-BF16-4744-BFAC-63E015129CD8}" presName="sibTrans" presStyleLbl="sibTrans1D1" presStyleIdx="1" presStyleCnt="4"/>
      <dgm:spPr/>
    </dgm:pt>
    <dgm:pt modelId="{EB4CB622-DE17-4C88-9F82-5CC962DD9FDD}" type="pres">
      <dgm:prSet presAssocID="{321D5BE8-D24C-44E7-B560-DD1A14ECA53E}" presName="node" presStyleLbl="node1" presStyleIdx="2" presStyleCnt="4">
        <dgm:presLayoutVars>
          <dgm:bulletEnabled val="1"/>
        </dgm:presLayoutVars>
      </dgm:prSet>
      <dgm:spPr/>
    </dgm:pt>
    <dgm:pt modelId="{FD6E4D73-7AD1-432C-BEAD-CDB45D9FA2A4}" type="pres">
      <dgm:prSet presAssocID="{321D5BE8-D24C-44E7-B560-DD1A14ECA53E}" presName="spNode" presStyleCnt="0"/>
      <dgm:spPr/>
    </dgm:pt>
    <dgm:pt modelId="{AEDE7725-6B1F-4AB8-AAC1-760E7DA703A1}" type="pres">
      <dgm:prSet presAssocID="{45F913DE-1EB0-498B-B693-5B6E72CCB31D}" presName="sibTrans" presStyleLbl="sibTrans1D1" presStyleIdx="2" presStyleCnt="4"/>
      <dgm:spPr/>
    </dgm:pt>
    <dgm:pt modelId="{A5F4D680-571B-4989-95B9-361B3B728327}" type="pres">
      <dgm:prSet presAssocID="{066EC7A6-57F4-42FB-B6A7-44EBCB14DE22}" presName="node" presStyleLbl="node1" presStyleIdx="3" presStyleCnt="4">
        <dgm:presLayoutVars>
          <dgm:bulletEnabled val="1"/>
        </dgm:presLayoutVars>
      </dgm:prSet>
      <dgm:spPr/>
    </dgm:pt>
    <dgm:pt modelId="{2C46028D-4034-4CC9-B005-72A17D776549}" type="pres">
      <dgm:prSet presAssocID="{066EC7A6-57F4-42FB-B6A7-44EBCB14DE22}" presName="spNode" presStyleCnt="0"/>
      <dgm:spPr/>
    </dgm:pt>
    <dgm:pt modelId="{00DC89E6-AE13-4099-8105-762FF439CBD3}" type="pres">
      <dgm:prSet presAssocID="{2F9EDC5C-8CAB-4B49-917B-C80CF918E703}" presName="sibTrans" presStyleLbl="sibTrans1D1" presStyleIdx="3" presStyleCnt="4"/>
      <dgm:spPr/>
    </dgm:pt>
  </dgm:ptLst>
  <dgm:cxnLst>
    <dgm:cxn modelId="{CD1B8203-D87B-4B42-828F-2C8B17C66C9E}" srcId="{FC734127-8E71-440F-A1BC-1D1842D4E088}" destId="{321D5BE8-D24C-44E7-B560-DD1A14ECA53E}" srcOrd="2" destOrd="0" parTransId="{A6CD0774-63CA-4352-BECE-B3CF8A630C63}" sibTransId="{45F913DE-1EB0-498B-B693-5B6E72CCB31D}"/>
    <dgm:cxn modelId="{85F5FE08-079E-4F49-9CE1-A42C47245A2D}" type="presOf" srcId="{A79C6FAF-20D5-40AA-8D2E-48F9928BBD57}" destId="{38711476-98D3-41A8-8DB6-DC05B0507361}" srcOrd="0" destOrd="0" presId="urn:microsoft.com/office/officeart/2005/8/layout/cycle5"/>
    <dgm:cxn modelId="{2C85E612-6C5F-4446-8E7C-F586D9C5B239}" srcId="{FC734127-8E71-440F-A1BC-1D1842D4E088}" destId="{A79C6FAF-20D5-40AA-8D2E-48F9928BBD57}" srcOrd="0" destOrd="0" parTransId="{340FA1B8-F771-48A5-B5A7-7A0C0C2E98DC}" sibTransId="{5A4F97A0-40E4-4427-932B-0AA2BE7D68B4}"/>
    <dgm:cxn modelId="{606A3C14-BF4F-4420-ADC6-CA8A0AEC85AF}" type="presOf" srcId="{014761AE-BF16-4744-BFAC-63E015129CD8}" destId="{141524CD-4849-4712-AD28-386AFFDDAB44}" srcOrd="0" destOrd="0" presId="urn:microsoft.com/office/officeart/2005/8/layout/cycle5"/>
    <dgm:cxn modelId="{8F341B17-32C8-4B35-88BC-C10E2DF85BBD}" type="presOf" srcId="{321D5BE8-D24C-44E7-B560-DD1A14ECA53E}" destId="{EB4CB622-DE17-4C88-9F82-5CC962DD9FDD}" srcOrd="0" destOrd="0" presId="urn:microsoft.com/office/officeart/2005/8/layout/cycle5"/>
    <dgm:cxn modelId="{8AC39E49-DD6C-47A2-BF88-8A350E799079}" srcId="{FC734127-8E71-440F-A1BC-1D1842D4E088}" destId="{066EC7A6-57F4-42FB-B6A7-44EBCB14DE22}" srcOrd="3" destOrd="0" parTransId="{AB779878-4043-4981-B62B-96EE69001B0A}" sibTransId="{2F9EDC5C-8CAB-4B49-917B-C80CF918E703}"/>
    <dgm:cxn modelId="{8EA41B55-D787-44C8-8F34-107079C784FB}" type="presOf" srcId="{5A4F97A0-40E4-4427-932B-0AA2BE7D68B4}" destId="{A2DE32DC-43C8-43F7-B6C6-EE27FA2547C2}" srcOrd="0" destOrd="0" presId="urn:microsoft.com/office/officeart/2005/8/layout/cycle5"/>
    <dgm:cxn modelId="{16C8AF8C-0249-4AAB-BC39-37ECC39A5104}" type="presOf" srcId="{066EC7A6-57F4-42FB-B6A7-44EBCB14DE22}" destId="{A5F4D680-571B-4989-95B9-361B3B728327}" srcOrd="0" destOrd="0" presId="urn:microsoft.com/office/officeart/2005/8/layout/cycle5"/>
    <dgm:cxn modelId="{4EFF8794-A2D6-41CA-B617-C9306EA3E7CE}" type="presOf" srcId="{FC734127-8E71-440F-A1BC-1D1842D4E088}" destId="{5016175E-63DF-4DD3-A9E5-06EFFB4801AC}" srcOrd="0" destOrd="0" presId="urn:microsoft.com/office/officeart/2005/8/layout/cycle5"/>
    <dgm:cxn modelId="{1C6C2DA7-49C8-4E81-854F-2FC648C92BBB}" srcId="{FC734127-8E71-440F-A1BC-1D1842D4E088}" destId="{22336808-5708-47F0-9E4D-9F52EAC16798}" srcOrd="1" destOrd="0" parTransId="{4F744737-5F1C-43CD-A170-2FCFB4F4C04B}" sibTransId="{014761AE-BF16-4744-BFAC-63E015129CD8}"/>
    <dgm:cxn modelId="{6CA68AC3-897F-4DEB-8B71-7BA0A58E4670}" type="presOf" srcId="{22336808-5708-47F0-9E4D-9F52EAC16798}" destId="{0C39E49A-F422-4442-9E7D-A58619A739E9}" srcOrd="0" destOrd="0" presId="urn:microsoft.com/office/officeart/2005/8/layout/cycle5"/>
    <dgm:cxn modelId="{803B19CD-BAD9-4067-8098-092A33DCE9B0}" type="presOf" srcId="{45F913DE-1EB0-498B-B693-5B6E72CCB31D}" destId="{AEDE7725-6B1F-4AB8-AAC1-760E7DA703A1}" srcOrd="0" destOrd="0" presId="urn:microsoft.com/office/officeart/2005/8/layout/cycle5"/>
    <dgm:cxn modelId="{596D44EC-7689-4334-BD5F-D55D0B4967E6}" type="presOf" srcId="{2F9EDC5C-8CAB-4B49-917B-C80CF918E703}" destId="{00DC89E6-AE13-4099-8105-762FF439CBD3}" srcOrd="0" destOrd="0" presId="urn:microsoft.com/office/officeart/2005/8/layout/cycle5"/>
    <dgm:cxn modelId="{35B01CAB-000E-478F-81B2-8DE30031ED3F}" type="presParOf" srcId="{5016175E-63DF-4DD3-A9E5-06EFFB4801AC}" destId="{38711476-98D3-41A8-8DB6-DC05B0507361}" srcOrd="0" destOrd="0" presId="urn:microsoft.com/office/officeart/2005/8/layout/cycle5"/>
    <dgm:cxn modelId="{C4973759-0CF4-4B23-AF07-A393D0FE6A40}" type="presParOf" srcId="{5016175E-63DF-4DD3-A9E5-06EFFB4801AC}" destId="{FF3A8239-D5AE-4786-AEF9-BFA2375B499C}" srcOrd="1" destOrd="0" presId="urn:microsoft.com/office/officeart/2005/8/layout/cycle5"/>
    <dgm:cxn modelId="{57ADB324-3E72-4B3C-BB87-A5B1C585840C}" type="presParOf" srcId="{5016175E-63DF-4DD3-A9E5-06EFFB4801AC}" destId="{A2DE32DC-43C8-43F7-B6C6-EE27FA2547C2}" srcOrd="2" destOrd="0" presId="urn:microsoft.com/office/officeart/2005/8/layout/cycle5"/>
    <dgm:cxn modelId="{59E628CA-C4A6-4179-BE4D-DAF8789769AD}" type="presParOf" srcId="{5016175E-63DF-4DD3-A9E5-06EFFB4801AC}" destId="{0C39E49A-F422-4442-9E7D-A58619A739E9}" srcOrd="3" destOrd="0" presId="urn:microsoft.com/office/officeart/2005/8/layout/cycle5"/>
    <dgm:cxn modelId="{EC485D45-23BB-4844-BEE2-22AA3DB9D8CC}" type="presParOf" srcId="{5016175E-63DF-4DD3-A9E5-06EFFB4801AC}" destId="{5BCDA6BA-4D92-4BF0-AD26-5DD4A7AA5104}" srcOrd="4" destOrd="0" presId="urn:microsoft.com/office/officeart/2005/8/layout/cycle5"/>
    <dgm:cxn modelId="{15F941C4-EB85-474E-BFDA-C5DDAC510885}" type="presParOf" srcId="{5016175E-63DF-4DD3-A9E5-06EFFB4801AC}" destId="{141524CD-4849-4712-AD28-386AFFDDAB44}" srcOrd="5" destOrd="0" presId="urn:microsoft.com/office/officeart/2005/8/layout/cycle5"/>
    <dgm:cxn modelId="{900F7024-5ECD-412F-A5EE-2FDA02FA4B88}" type="presParOf" srcId="{5016175E-63DF-4DD3-A9E5-06EFFB4801AC}" destId="{EB4CB622-DE17-4C88-9F82-5CC962DD9FDD}" srcOrd="6" destOrd="0" presId="urn:microsoft.com/office/officeart/2005/8/layout/cycle5"/>
    <dgm:cxn modelId="{F485C49C-4850-4F02-8957-DC830112DAAC}" type="presParOf" srcId="{5016175E-63DF-4DD3-A9E5-06EFFB4801AC}" destId="{FD6E4D73-7AD1-432C-BEAD-CDB45D9FA2A4}" srcOrd="7" destOrd="0" presId="urn:microsoft.com/office/officeart/2005/8/layout/cycle5"/>
    <dgm:cxn modelId="{976B5580-5D99-4AB9-B9F9-42072F902CCA}" type="presParOf" srcId="{5016175E-63DF-4DD3-A9E5-06EFFB4801AC}" destId="{AEDE7725-6B1F-4AB8-AAC1-760E7DA703A1}" srcOrd="8" destOrd="0" presId="urn:microsoft.com/office/officeart/2005/8/layout/cycle5"/>
    <dgm:cxn modelId="{1069A94B-0E53-43B2-8B2D-A1D5F4248A4F}" type="presParOf" srcId="{5016175E-63DF-4DD3-A9E5-06EFFB4801AC}" destId="{A5F4D680-571B-4989-95B9-361B3B728327}" srcOrd="9" destOrd="0" presId="urn:microsoft.com/office/officeart/2005/8/layout/cycle5"/>
    <dgm:cxn modelId="{5D1F847D-7A27-4476-BDF4-278D7551FDC1}" type="presParOf" srcId="{5016175E-63DF-4DD3-A9E5-06EFFB4801AC}" destId="{2C46028D-4034-4CC9-B005-72A17D776549}" srcOrd="10" destOrd="0" presId="urn:microsoft.com/office/officeart/2005/8/layout/cycle5"/>
    <dgm:cxn modelId="{C25DB039-3D92-4D8C-8D9A-52F50FB6BFD8}" type="presParOf" srcId="{5016175E-63DF-4DD3-A9E5-06EFFB4801AC}" destId="{00DC89E6-AE13-4099-8105-762FF439CBD3}" srcOrd="11"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E6261E-ED97-8642-8ACA-F9EA38F6900B}">
      <dsp:nvSpPr>
        <dsp:cNvPr id="0" name=""/>
        <dsp:cNvSpPr/>
      </dsp:nvSpPr>
      <dsp:spPr>
        <a:xfrm>
          <a:off x="2293713" y="167724"/>
          <a:ext cx="3214759" cy="3214759"/>
        </a:xfrm>
        <a:prstGeom prst="ellipse">
          <a:avLst/>
        </a:prstGeom>
        <a:gradFill rotWithShape="0">
          <a:gsLst>
            <a:gs pos="0">
              <a:schemeClr val="accent2">
                <a:alpha val="50000"/>
                <a:hueOff val="0"/>
                <a:satOff val="0"/>
                <a:lumOff val="0"/>
                <a:alphaOff val="0"/>
                <a:shade val="45000"/>
                <a:satMod val="155000"/>
              </a:schemeClr>
            </a:gs>
            <a:gs pos="60000">
              <a:schemeClr val="accent2">
                <a:alpha val="50000"/>
                <a:hueOff val="0"/>
                <a:satOff val="0"/>
                <a:lumOff val="0"/>
                <a:alphaOff val="0"/>
                <a:shade val="95000"/>
                <a:satMod val="150000"/>
              </a:schemeClr>
            </a:gs>
            <a:gs pos="100000">
              <a:schemeClr val="accent2">
                <a:alpha val="50000"/>
                <a:hueOff val="0"/>
                <a:satOff val="0"/>
                <a:lumOff val="0"/>
                <a:alphaOff val="0"/>
                <a:tint val="87000"/>
                <a:satMod val="2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1066800">
            <a:lnSpc>
              <a:spcPct val="90000"/>
            </a:lnSpc>
            <a:spcBef>
              <a:spcPct val="0"/>
            </a:spcBef>
            <a:spcAft>
              <a:spcPct val="35000"/>
            </a:spcAft>
            <a:buNone/>
          </a:pPr>
          <a:r>
            <a:rPr lang="en-US" sz="2400" b="1" kern="1200" dirty="0">
              <a:solidFill>
                <a:srgbClr val="FF0000"/>
              </a:solidFill>
            </a:rPr>
            <a:t>      Modeling</a:t>
          </a:r>
        </a:p>
        <a:p>
          <a:pPr marL="171450" lvl="1" indent="-171450" algn="l" defTabSz="800100">
            <a:lnSpc>
              <a:spcPct val="90000"/>
            </a:lnSpc>
            <a:spcBef>
              <a:spcPct val="0"/>
            </a:spcBef>
            <a:spcAft>
              <a:spcPct val="15000"/>
            </a:spcAft>
            <a:buChar char="•"/>
          </a:pPr>
          <a:r>
            <a:rPr lang="en-US" sz="1800" kern="1200" dirty="0"/>
            <a:t>Interdependent RGGs [1,2] </a:t>
          </a:r>
        </a:p>
        <a:p>
          <a:pPr marL="171450" lvl="1" indent="-171450" algn="l" defTabSz="800100">
            <a:lnSpc>
              <a:spcPct val="90000"/>
            </a:lnSpc>
            <a:spcBef>
              <a:spcPct val="0"/>
            </a:spcBef>
            <a:spcAft>
              <a:spcPct val="15000"/>
            </a:spcAft>
            <a:buChar char="•"/>
          </a:pPr>
          <a:r>
            <a:rPr lang="en-US" sz="1800" kern="1200" dirty="0"/>
            <a:t>Layered graph [3,4]</a:t>
          </a:r>
        </a:p>
      </dsp:txBody>
      <dsp:txXfrm>
        <a:off x="2722348" y="730307"/>
        <a:ext cx="2357490" cy="1446641"/>
      </dsp:txXfrm>
    </dsp:sp>
    <dsp:sp modelId="{A840B173-1B19-B446-B9B5-CB99AB3B7B8A}">
      <dsp:nvSpPr>
        <dsp:cNvPr id="0" name=""/>
        <dsp:cNvSpPr/>
      </dsp:nvSpPr>
      <dsp:spPr>
        <a:xfrm>
          <a:off x="3300104" y="2164604"/>
          <a:ext cx="3214759" cy="3214759"/>
        </a:xfrm>
        <a:prstGeom prst="ellipse">
          <a:avLst/>
        </a:prstGeom>
        <a:gradFill rotWithShape="0">
          <a:gsLst>
            <a:gs pos="0">
              <a:schemeClr val="accent3">
                <a:alpha val="50000"/>
                <a:hueOff val="0"/>
                <a:satOff val="0"/>
                <a:lumOff val="0"/>
                <a:alphaOff val="0"/>
                <a:shade val="45000"/>
                <a:satMod val="155000"/>
              </a:schemeClr>
            </a:gs>
            <a:gs pos="60000">
              <a:schemeClr val="accent3">
                <a:alpha val="50000"/>
                <a:hueOff val="0"/>
                <a:satOff val="0"/>
                <a:lumOff val="0"/>
                <a:alphaOff val="0"/>
                <a:shade val="95000"/>
                <a:satMod val="150000"/>
              </a:schemeClr>
            </a:gs>
            <a:gs pos="100000">
              <a:schemeClr val="accent3">
                <a:alpha val="50000"/>
                <a:hueOff val="0"/>
                <a:satOff val="0"/>
                <a:lumOff val="0"/>
                <a:alphaOff val="0"/>
                <a:tint val="87000"/>
                <a:satMod val="2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1066800">
            <a:lnSpc>
              <a:spcPct val="90000"/>
            </a:lnSpc>
            <a:spcBef>
              <a:spcPct val="0"/>
            </a:spcBef>
            <a:spcAft>
              <a:spcPct val="35000"/>
            </a:spcAft>
            <a:buNone/>
          </a:pPr>
          <a:r>
            <a:rPr lang="en-US" sz="2400" b="1" kern="1200" dirty="0">
              <a:solidFill>
                <a:srgbClr val="FF0000"/>
              </a:solidFill>
            </a:rPr>
            <a:t>   Control</a:t>
          </a:r>
        </a:p>
        <a:p>
          <a:pPr marL="171450" lvl="1" indent="-171450" algn="l" defTabSz="800100">
            <a:lnSpc>
              <a:spcPct val="90000"/>
            </a:lnSpc>
            <a:spcBef>
              <a:spcPct val="0"/>
            </a:spcBef>
            <a:spcAft>
              <a:spcPct val="15000"/>
            </a:spcAft>
            <a:buChar char="•"/>
          </a:pPr>
          <a:r>
            <a:rPr lang="en-US" sz="1800" kern="1200" dirty="0"/>
            <a:t>Routing [4]</a:t>
          </a:r>
        </a:p>
        <a:p>
          <a:pPr marL="171450" lvl="1" indent="-171450" algn="l" defTabSz="800100">
            <a:lnSpc>
              <a:spcPct val="90000"/>
            </a:lnSpc>
            <a:spcBef>
              <a:spcPct val="0"/>
            </a:spcBef>
            <a:spcAft>
              <a:spcPct val="15000"/>
            </a:spcAft>
            <a:buChar char="•"/>
          </a:pPr>
          <a:r>
            <a:rPr lang="en-US" sz="1800" kern="1200" dirty="0"/>
            <a:t>Power grid frequency control [5]</a:t>
          </a:r>
        </a:p>
        <a:p>
          <a:pPr marL="171450" lvl="1" indent="-171450" algn="l" defTabSz="800100">
            <a:lnSpc>
              <a:spcPct val="90000"/>
            </a:lnSpc>
            <a:spcBef>
              <a:spcPct val="0"/>
            </a:spcBef>
            <a:spcAft>
              <a:spcPct val="15000"/>
            </a:spcAft>
            <a:buChar char="•"/>
          </a:pPr>
          <a:r>
            <a:rPr lang="en-US" sz="1800" kern="1200" dirty="0"/>
            <a:t>Traffic control in distributed computing networks [6]</a:t>
          </a:r>
        </a:p>
      </dsp:txBody>
      <dsp:txXfrm>
        <a:off x="4283285" y="2995084"/>
        <a:ext cx="1928855" cy="1768117"/>
      </dsp:txXfrm>
    </dsp:sp>
    <dsp:sp modelId="{8E38802E-A819-684E-8CED-F0F19D132C28}">
      <dsp:nvSpPr>
        <dsp:cNvPr id="0" name=""/>
        <dsp:cNvSpPr/>
      </dsp:nvSpPr>
      <dsp:spPr>
        <a:xfrm>
          <a:off x="980119" y="2164604"/>
          <a:ext cx="3214759" cy="3214759"/>
        </a:xfrm>
        <a:prstGeom prst="ellipse">
          <a:avLst/>
        </a:prstGeom>
        <a:gradFill rotWithShape="0">
          <a:gsLst>
            <a:gs pos="0">
              <a:schemeClr val="accent4">
                <a:alpha val="50000"/>
                <a:hueOff val="0"/>
                <a:satOff val="0"/>
                <a:lumOff val="0"/>
                <a:alphaOff val="0"/>
                <a:shade val="45000"/>
                <a:satMod val="155000"/>
              </a:schemeClr>
            </a:gs>
            <a:gs pos="60000">
              <a:schemeClr val="accent4">
                <a:alpha val="50000"/>
                <a:hueOff val="0"/>
                <a:satOff val="0"/>
                <a:lumOff val="0"/>
                <a:alphaOff val="0"/>
                <a:shade val="95000"/>
                <a:satMod val="150000"/>
              </a:schemeClr>
            </a:gs>
            <a:gs pos="100000">
              <a:schemeClr val="accent4">
                <a:alpha val="50000"/>
                <a:hueOff val="0"/>
                <a:satOff val="0"/>
                <a:lumOff val="0"/>
                <a:alphaOff val="0"/>
                <a:tint val="87000"/>
                <a:satMod val="2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1066800">
            <a:lnSpc>
              <a:spcPct val="90000"/>
            </a:lnSpc>
            <a:spcBef>
              <a:spcPct val="0"/>
            </a:spcBef>
            <a:spcAft>
              <a:spcPct val="35000"/>
            </a:spcAft>
            <a:buNone/>
          </a:pPr>
          <a:r>
            <a:rPr lang="en-US" sz="2400" b="1" kern="1200" dirty="0">
              <a:solidFill>
                <a:srgbClr val="FF0000"/>
              </a:solidFill>
            </a:rPr>
            <a:t>     Analysis</a:t>
          </a:r>
        </a:p>
        <a:p>
          <a:pPr marL="171450" lvl="1" indent="-171450" algn="l" defTabSz="800100">
            <a:lnSpc>
              <a:spcPct val="90000"/>
            </a:lnSpc>
            <a:spcBef>
              <a:spcPct val="0"/>
            </a:spcBef>
            <a:spcAft>
              <a:spcPct val="15000"/>
            </a:spcAft>
            <a:buChar char="•"/>
          </a:pPr>
          <a:r>
            <a:rPr lang="en-US" sz="1800" kern="1200" dirty="0"/>
            <a:t>Percolation [1,2]</a:t>
          </a:r>
        </a:p>
        <a:p>
          <a:pPr marL="171450" lvl="1" indent="-171450" algn="l" defTabSz="800100">
            <a:lnSpc>
              <a:spcPct val="90000"/>
            </a:lnSpc>
            <a:spcBef>
              <a:spcPct val="0"/>
            </a:spcBef>
            <a:spcAft>
              <a:spcPct val="15000"/>
            </a:spcAft>
            <a:buChar char="•"/>
          </a:pPr>
          <a:r>
            <a:rPr lang="en-US" sz="1800" kern="1200" dirty="0"/>
            <a:t>Connectivity [3]</a:t>
          </a:r>
        </a:p>
      </dsp:txBody>
      <dsp:txXfrm>
        <a:off x="1282843" y="2995084"/>
        <a:ext cx="1928855" cy="17681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711476-98D3-41A8-8DB6-DC05B0507361}">
      <dsp:nvSpPr>
        <dsp:cNvPr id="0" name=""/>
        <dsp:cNvSpPr/>
      </dsp:nvSpPr>
      <dsp:spPr>
        <a:xfrm>
          <a:off x="2225278" y="1146"/>
          <a:ext cx="1950243" cy="1267658"/>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Design</a:t>
          </a:r>
        </a:p>
      </dsp:txBody>
      <dsp:txXfrm>
        <a:off x="2287160" y="63028"/>
        <a:ext cx="1826479" cy="1143894"/>
      </dsp:txXfrm>
    </dsp:sp>
    <dsp:sp modelId="{A2DE32DC-43C8-43F7-B6C6-EE27FA2547C2}">
      <dsp:nvSpPr>
        <dsp:cNvPr id="0" name=""/>
        <dsp:cNvSpPr/>
      </dsp:nvSpPr>
      <dsp:spPr>
        <a:xfrm>
          <a:off x="1104081" y="634975"/>
          <a:ext cx="4192636" cy="4192636"/>
        </a:xfrm>
        <a:custGeom>
          <a:avLst/>
          <a:gdLst/>
          <a:ahLst/>
          <a:cxnLst/>
          <a:rect l="0" t="0" r="0" b="0"/>
          <a:pathLst>
            <a:path>
              <a:moveTo>
                <a:pt x="3341252" y="409697"/>
              </a:moveTo>
              <a:arcTo wR="2096318" hR="2096318" stAng="18385915" swAng="1635462"/>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C39E49A-F422-4442-9E7D-A58619A739E9}">
      <dsp:nvSpPr>
        <dsp:cNvPr id="0" name=""/>
        <dsp:cNvSpPr/>
      </dsp:nvSpPr>
      <dsp:spPr>
        <a:xfrm>
          <a:off x="4321596" y="2097464"/>
          <a:ext cx="1950243" cy="1267658"/>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Deployment</a:t>
          </a:r>
        </a:p>
      </dsp:txBody>
      <dsp:txXfrm>
        <a:off x="4383478" y="2159346"/>
        <a:ext cx="1826479" cy="1143894"/>
      </dsp:txXfrm>
    </dsp:sp>
    <dsp:sp modelId="{141524CD-4849-4712-AD28-386AFFDDAB44}">
      <dsp:nvSpPr>
        <dsp:cNvPr id="0" name=""/>
        <dsp:cNvSpPr/>
      </dsp:nvSpPr>
      <dsp:spPr>
        <a:xfrm>
          <a:off x="1104081" y="634975"/>
          <a:ext cx="4192636" cy="4192636"/>
        </a:xfrm>
        <a:custGeom>
          <a:avLst/>
          <a:gdLst/>
          <a:ahLst/>
          <a:cxnLst/>
          <a:rect l="0" t="0" r="0" b="0"/>
          <a:pathLst>
            <a:path>
              <a:moveTo>
                <a:pt x="3975470" y="3025477"/>
              </a:moveTo>
              <a:arcTo wR="2096318" hR="2096318" stAng="1578624" swAng="1635462"/>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EB4CB622-DE17-4C88-9F82-5CC962DD9FDD}">
      <dsp:nvSpPr>
        <dsp:cNvPr id="0" name=""/>
        <dsp:cNvSpPr/>
      </dsp:nvSpPr>
      <dsp:spPr>
        <a:xfrm>
          <a:off x="2225278" y="4193782"/>
          <a:ext cx="1950243" cy="1267658"/>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Operation </a:t>
          </a:r>
        </a:p>
        <a:p>
          <a:pPr marL="0" lvl="0" indent="0" algn="ctr" defTabSz="933450">
            <a:lnSpc>
              <a:spcPct val="90000"/>
            </a:lnSpc>
            <a:spcBef>
              <a:spcPct val="0"/>
            </a:spcBef>
            <a:spcAft>
              <a:spcPct val="35000"/>
            </a:spcAft>
            <a:buNone/>
          </a:pPr>
          <a:r>
            <a:rPr lang="en-US" sz="2100" kern="1200" dirty="0"/>
            <a:t>&amp; control</a:t>
          </a:r>
        </a:p>
      </dsp:txBody>
      <dsp:txXfrm>
        <a:off x="2287160" y="4255664"/>
        <a:ext cx="1826479" cy="1143894"/>
      </dsp:txXfrm>
    </dsp:sp>
    <dsp:sp modelId="{AEDE7725-6B1F-4AB8-AAC1-760E7DA703A1}">
      <dsp:nvSpPr>
        <dsp:cNvPr id="0" name=""/>
        <dsp:cNvSpPr/>
      </dsp:nvSpPr>
      <dsp:spPr>
        <a:xfrm>
          <a:off x="1104081" y="634975"/>
          <a:ext cx="4192636" cy="4192636"/>
        </a:xfrm>
        <a:custGeom>
          <a:avLst/>
          <a:gdLst/>
          <a:ahLst/>
          <a:cxnLst/>
          <a:rect l="0" t="0" r="0" b="0"/>
          <a:pathLst>
            <a:path>
              <a:moveTo>
                <a:pt x="851383" y="3782938"/>
              </a:moveTo>
              <a:arcTo wR="2096318" hR="2096318" stAng="7585915" swAng="1635462"/>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A5F4D680-571B-4989-95B9-361B3B728327}">
      <dsp:nvSpPr>
        <dsp:cNvPr id="0" name=""/>
        <dsp:cNvSpPr/>
      </dsp:nvSpPr>
      <dsp:spPr>
        <a:xfrm>
          <a:off x="128959" y="2097464"/>
          <a:ext cx="1950243" cy="1267658"/>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Reinforcement</a:t>
          </a:r>
        </a:p>
      </dsp:txBody>
      <dsp:txXfrm>
        <a:off x="190841" y="2159346"/>
        <a:ext cx="1826479" cy="1143894"/>
      </dsp:txXfrm>
    </dsp:sp>
    <dsp:sp modelId="{00DC89E6-AE13-4099-8105-762FF439CBD3}">
      <dsp:nvSpPr>
        <dsp:cNvPr id="0" name=""/>
        <dsp:cNvSpPr/>
      </dsp:nvSpPr>
      <dsp:spPr>
        <a:xfrm>
          <a:off x="1104081" y="634975"/>
          <a:ext cx="4192636" cy="4192636"/>
        </a:xfrm>
        <a:custGeom>
          <a:avLst/>
          <a:gdLst/>
          <a:ahLst/>
          <a:cxnLst/>
          <a:rect l="0" t="0" r="0" b="0"/>
          <a:pathLst>
            <a:path>
              <a:moveTo>
                <a:pt x="217165" y="1167158"/>
              </a:moveTo>
              <a:arcTo wR="2096318" hR="2096318" stAng="12378624" swAng="1635462"/>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49560B68-2CC3-44B8-8550-A47C21006CD0}" type="datetimeFigureOut">
              <a:rPr lang="en-US" smtClean="0"/>
              <a:t>11/1/21</a:t>
            </a:fld>
            <a:endParaRPr lang="en-US"/>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481D6F2A-0FDB-4B83-A054-51F153C86A02}" type="slidenum">
              <a:rPr lang="en-US" smtClean="0"/>
              <a:t>‹#›</a:t>
            </a:fld>
            <a:endParaRPr lang="en-US"/>
          </a:p>
        </p:txBody>
      </p:sp>
    </p:spTree>
    <p:extLst>
      <p:ext uri="{BB962C8B-B14F-4D97-AF65-F5344CB8AC3E}">
        <p14:creationId xmlns:p14="http://schemas.microsoft.com/office/powerpoint/2010/main" val="7772903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4286A49B-D081-4FF4-B23C-83726FD1ADB7}" type="datetimeFigureOut">
              <a:rPr lang="en-US" smtClean="0"/>
              <a:t>11/1/21</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2973CEA6-729D-45B4-9C29-83E7286AC1FB}" type="slidenum">
              <a:rPr lang="en-US" smtClean="0"/>
              <a:t>‹#›</a:t>
            </a:fld>
            <a:endParaRPr lang="en-US"/>
          </a:p>
        </p:txBody>
      </p:sp>
    </p:spTree>
    <p:extLst>
      <p:ext uri="{BB962C8B-B14F-4D97-AF65-F5344CB8AC3E}">
        <p14:creationId xmlns:p14="http://schemas.microsoft.com/office/powerpoint/2010/main" val="4213896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A019F3-8596-4028-9847-CBD3A185B07A}" type="slidenum">
              <a:rPr lang="en-US" smtClean="0"/>
              <a:pPr/>
              <a:t>3</a:t>
            </a:fld>
            <a:endParaRPr lang="en-US" dirty="0"/>
          </a:p>
        </p:txBody>
      </p:sp>
    </p:spTree>
    <p:extLst>
      <p:ext uri="{BB962C8B-B14F-4D97-AF65-F5344CB8AC3E}">
        <p14:creationId xmlns:p14="http://schemas.microsoft.com/office/powerpoint/2010/main" val="30903320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75" y="782638"/>
            <a:ext cx="5207000" cy="3905250"/>
          </a:xfrm>
        </p:spPr>
      </p:sp>
      <p:sp>
        <p:nvSpPr>
          <p:cNvPr id="3" name="Notes Placeholder 2"/>
          <p:cNvSpPr>
            <a:spLocks noGrp="1"/>
          </p:cNvSpPr>
          <p:nvPr>
            <p:ph type="body" idx="1"/>
          </p:nvPr>
        </p:nvSpPr>
        <p:spPr/>
        <p:txBody>
          <a:bodyPr/>
          <a:lstStyle/>
          <a:p>
            <a:r>
              <a:rPr lang="en-US" dirty="0"/>
              <a:t>Consider two interdependent networks, where</a:t>
            </a:r>
            <a:r>
              <a:rPr lang="en-US" baseline="0" dirty="0"/>
              <a:t> nodes in one network provide supply to the other network. After removing nodes in one network, some nodes in the other network may lose its supply nodes and fail, and the other network may become disconnected. </a:t>
            </a:r>
          </a:p>
          <a:p>
            <a:endParaRPr lang="en-US" baseline="0" dirty="0"/>
          </a:p>
          <a:p>
            <a:r>
              <a:rPr lang="en-US" baseline="0" dirty="0"/>
              <a:t>To study the impact of node failures in one network on the other network, we focus on “network connectivity” as a metric for network functionality. Given two interdependent networks, we study the minimum number of node removals in one network to disconnect the other network.  </a:t>
            </a:r>
          </a:p>
          <a:p>
            <a:endParaRPr lang="en-US" baseline="0" dirty="0"/>
          </a:p>
          <a:p>
            <a:r>
              <a:rPr lang="en-US" baseline="0" dirty="0"/>
              <a:t>Moreover, we study the network design problem to assign the interdependence between two networks, to maximize the number of node failures that both networks can resist.</a:t>
            </a:r>
          </a:p>
          <a:p>
            <a:endParaRPr lang="en-US" baseline="0" dirty="0"/>
          </a:p>
          <a:p>
            <a:r>
              <a:rPr lang="en-US" dirty="0"/>
              <a:t>To simplify the presentation, we consider a demand network and a supply network, and study the impact of node</a:t>
            </a:r>
            <a:r>
              <a:rPr lang="en-US" baseline="0" dirty="0"/>
              <a:t> removals in the supply network on the demand network. </a:t>
            </a:r>
          </a:p>
        </p:txBody>
      </p:sp>
      <p:sp>
        <p:nvSpPr>
          <p:cNvPr id="4" name="Slide Number Placeholder 3"/>
          <p:cNvSpPr>
            <a:spLocks noGrp="1"/>
          </p:cNvSpPr>
          <p:nvPr>
            <p:ph type="sldNum" sz="quarter" idx="10"/>
          </p:nvPr>
        </p:nvSpPr>
        <p:spPr/>
        <p:txBody>
          <a:bodyPr/>
          <a:lstStyle/>
          <a:p>
            <a:pPr algn="l" defTabSz="933237">
              <a:defRPr/>
            </a:pPr>
            <a:fld id="{B3A019F3-8596-4028-9847-CBD3A185B07A}" type="slidenum">
              <a:rPr lang="en-US" sz="1800">
                <a:solidFill>
                  <a:prstClr val="black"/>
                </a:solidFill>
                <a:latin typeface="Calibri"/>
              </a:rPr>
              <a:pPr algn="l" defTabSz="933237">
                <a:defRPr/>
              </a:pPr>
              <a:t>25</a:t>
            </a:fld>
            <a:endParaRPr lang="en-US" sz="1800" dirty="0">
              <a:solidFill>
                <a:prstClr val="black"/>
              </a:solidFill>
              <a:latin typeface="Calibri"/>
            </a:endParaRPr>
          </a:p>
        </p:txBody>
      </p:sp>
    </p:spTree>
    <p:extLst>
      <p:ext uri="{BB962C8B-B14F-4D97-AF65-F5344CB8AC3E}">
        <p14:creationId xmlns:p14="http://schemas.microsoft.com/office/powerpoint/2010/main" val="1140303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3150" y="796925"/>
            <a:ext cx="5300663" cy="3975100"/>
          </a:xfrm>
        </p:spPr>
      </p:sp>
      <p:sp>
        <p:nvSpPr>
          <p:cNvPr id="3" name="Notes Placeholder 2"/>
          <p:cNvSpPr>
            <a:spLocks noGrp="1"/>
          </p:cNvSpPr>
          <p:nvPr>
            <p:ph type="body" idx="1"/>
          </p:nvPr>
        </p:nvSpPr>
        <p:spPr/>
        <p:txBody>
          <a:bodyPr/>
          <a:lstStyle/>
          <a:p>
            <a:r>
              <a:rPr lang="en-US" dirty="0"/>
              <a:t>Consider two interdependent networks, where</a:t>
            </a:r>
            <a:r>
              <a:rPr lang="en-US" baseline="0" dirty="0"/>
              <a:t> nodes in one network provide supply to the other network. After removing nodes in one network, some nodes in the other network may lose its supply nodes and fail, and the other network may become disconnected. </a:t>
            </a:r>
          </a:p>
          <a:p>
            <a:endParaRPr lang="en-US" baseline="0" dirty="0"/>
          </a:p>
          <a:p>
            <a:r>
              <a:rPr lang="en-US" baseline="0" dirty="0"/>
              <a:t>To study the impact of node failures in one network on the other network, we focus on “network connectivity” as a metric for network functionality. Given two interdependent networks, we study the minimum number of node removals in one network to disconnect the other network.  </a:t>
            </a:r>
          </a:p>
          <a:p>
            <a:endParaRPr lang="en-US" baseline="0" dirty="0"/>
          </a:p>
          <a:p>
            <a:r>
              <a:rPr lang="en-US" baseline="0" dirty="0"/>
              <a:t>Moreover, we study the network design problem to assign the interdependence between two networks, to maximize the number of node failures that both networks can resist.</a:t>
            </a:r>
          </a:p>
          <a:p>
            <a:endParaRPr lang="en-US" baseline="0" dirty="0"/>
          </a:p>
          <a:p>
            <a:r>
              <a:rPr lang="en-US" dirty="0"/>
              <a:t>To simplify the presentation, we consider a demand network and a supply network, and study the impact of node</a:t>
            </a:r>
            <a:r>
              <a:rPr lang="en-US" baseline="0" dirty="0"/>
              <a:t> removals in the supply network on the demand network. </a:t>
            </a:r>
          </a:p>
        </p:txBody>
      </p:sp>
      <p:sp>
        <p:nvSpPr>
          <p:cNvPr id="4" name="Slide Number Placeholder 3"/>
          <p:cNvSpPr>
            <a:spLocks noGrp="1"/>
          </p:cNvSpPr>
          <p:nvPr>
            <p:ph type="sldNum" sz="quarter" idx="10"/>
          </p:nvPr>
        </p:nvSpPr>
        <p:spPr/>
        <p:txBody>
          <a:bodyPr/>
          <a:lstStyle/>
          <a:p>
            <a:pPr algn="l" defTabSz="952462">
              <a:defRPr/>
            </a:pPr>
            <a:fld id="{B3A019F3-8596-4028-9847-CBD3A185B07A}" type="slidenum">
              <a:rPr lang="en-US" sz="1800">
                <a:solidFill>
                  <a:prstClr val="black"/>
                </a:solidFill>
              </a:rPr>
              <a:pPr algn="l" defTabSz="952462">
                <a:defRPr/>
              </a:pPr>
              <a:t>30</a:t>
            </a:fld>
            <a:endParaRPr lang="en-US" sz="1800" dirty="0">
              <a:solidFill>
                <a:prstClr val="black"/>
              </a:solidFill>
            </a:endParaRPr>
          </a:p>
        </p:txBody>
      </p:sp>
    </p:spTree>
    <p:extLst>
      <p:ext uri="{BB962C8B-B14F-4D97-AF65-F5344CB8AC3E}">
        <p14:creationId xmlns:p14="http://schemas.microsoft.com/office/powerpoint/2010/main" val="39377500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a:t>To</a:t>
            </a:r>
            <a:r>
              <a:rPr lang="en-US" baseline="0" dirty="0"/>
              <a:t> facilitate this goal, this project has three inter-dependent thrusts, Modeling, analysis, and control…</a:t>
            </a:r>
          </a:p>
          <a:p>
            <a:endParaRPr lang="en-US" baseline="0" dirty="0"/>
          </a:p>
          <a:p>
            <a:endParaRPr lang="en-US" dirty="0"/>
          </a:p>
          <a:p>
            <a:r>
              <a:rPr lang="en-US" dirty="0"/>
              <a:t>Mathematical</a:t>
            </a:r>
            <a:r>
              <a:rPr lang="en-US" baseline="0" dirty="0"/>
              <a:t> </a:t>
            </a:r>
            <a:r>
              <a:rPr lang="en-US" dirty="0"/>
              <a:t>tools:</a:t>
            </a:r>
          </a:p>
          <a:p>
            <a:r>
              <a:rPr lang="en-US" dirty="0"/>
              <a:t>Modeling &amp; Analysis</a:t>
            </a:r>
            <a:r>
              <a:rPr lang="en-US" baseline="0" dirty="0"/>
              <a:t> -&gt; Graph theory, Random graphs, Probability theory, Percolation theory, Markov model, …</a:t>
            </a:r>
          </a:p>
          <a:p>
            <a:r>
              <a:rPr lang="en-US" baseline="0" dirty="0"/>
              <a:t>Modeling &amp; Control -&gt; Control theory, Game theory, Network survivability, Distribution algorithms, Combinatorial optimization, …</a:t>
            </a:r>
          </a:p>
          <a:p>
            <a:endParaRPr lang="en-US" dirty="0"/>
          </a:p>
          <a:p>
            <a:r>
              <a:rPr lang="en-US" dirty="0"/>
              <a:t>How to defend against large scale (WMD) attacks on interdependent networks</a:t>
            </a:r>
          </a:p>
          <a:p>
            <a:r>
              <a:rPr lang="en-US" dirty="0"/>
              <a:t>Approach: Divide and conquer strategy…</a:t>
            </a:r>
          </a:p>
          <a:p>
            <a:endParaRPr lang="en-US" dirty="0"/>
          </a:p>
        </p:txBody>
      </p:sp>
      <p:sp>
        <p:nvSpPr>
          <p:cNvPr id="4" name="Slide Number Placeholder 3"/>
          <p:cNvSpPr>
            <a:spLocks noGrp="1"/>
          </p:cNvSpPr>
          <p:nvPr>
            <p:ph type="sldNum" sz="quarter" idx="10"/>
          </p:nvPr>
        </p:nvSpPr>
        <p:spPr/>
        <p:txBody>
          <a:bodyPr/>
          <a:lstStyle/>
          <a:p>
            <a:fld id="{B3A019F3-8596-4028-9847-CBD3A185B07A}" type="slidenum">
              <a:rPr lang="en-US" smtClean="0"/>
              <a:pPr/>
              <a:t>56</a:t>
            </a:fld>
            <a:endParaRPr lang="en-US" dirty="0"/>
          </a:p>
        </p:txBody>
      </p:sp>
    </p:spTree>
    <p:extLst>
      <p:ext uri="{BB962C8B-B14F-4D97-AF65-F5344CB8AC3E}">
        <p14:creationId xmlns:p14="http://schemas.microsoft.com/office/powerpoint/2010/main" val="30754694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Chen </a:t>
            </a:r>
            <a:r>
              <a:rPr lang="en-US" dirty="0" err="1"/>
              <a:t>wenguang</a:t>
            </a:r>
            <a:endParaRPr lang="en-US" dirty="0"/>
          </a:p>
          <a:p>
            <a:r>
              <a:rPr lang="en-US" dirty="0"/>
              <a:t>Supercomputing</a:t>
            </a:r>
          </a:p>
          <a:p>
            <a:r>
              <a:rPr lang="en-US" dirty="0"/>
              <a:t>Wu </a:t>
            </a:r>
            <a:r>
              <a:rPr lang="en-US" dirty="0" err="1"/>
              <a:t>JianPing</a:t>
            </a:r>
            <a:endParaRPr lang="en-US" dirty="0"/>
          </a:p>
          <a:p>
            <a:endParaRPr lang="en-US" dirty="0"/>
          </a:p>
          <a:p>
            <a:r>
              <a:rPr lang="en-US" dirty="0"/>
              <a:t>Cui </a:t>
            </a:r>
            <a:r>
              <a:rPr lang="en-US" dirty="0" err="1"/>
              <a:t>yong</a:t>
            </a:r>
            <a:endParaRPr lang="en-US" dirty="0"/>
          </a:p>
          <a:p>
            <a:r>
              <a:rPr lang="en-US" dirty="0"/>
              <a:t>Li </a:t>
            </a:r>
            <a:r>
              <a:rPr lang="en-US" dirty="0" err="1"/>
              <a:t>yong</a:t>
            </a:r>
            <a:r>
              <a:rPr lang="en-US" dirty="0"/>
              <a:t>, </a:t>
            </a:r>
            <a:r>
              <a:rPr lang="en-US" dirty="0" err="1"/>
              <a:t>人流控制</a:t>
            </a:r>
            <a:endParaRPr lang="en-US" dirty="0"/>
          </a:p>
          <a:p>
            <a:r>
              <a:rPr lang="en-US" dirty="0" err="1"/>
              <a:t>Sigeminaxiang习总四个面向</a:t>
            </a:r>
            <a:endParaRPr lang="en-US" dirty="0"/>
          </a:p>
          <a:p>
            <a:endParaRPr lang="en-US" dirty="0"/>
          </a:p>
          <a:p>
            <a:r>
              <a:rPr lang="en-US" dirty="0"/>
              <a:t>Liu </a:t>
            </a:r>
            <a:r>
              <a:rPr lang="en-US" dirty="0" err="1"/>
              <a:t>yunxin</a:t>
            </a:r>
            <a:r>
              <a:rPr lang="zh-CN" altLang="en-US" dirty="0"/>
              <a:t> 张亚勤</a:t>
            </a:r>
            <a:endParaRPr lang="en-US" dirty="0"/>
          </a:p>
          <a:p>
            <a:endParaRPr lang="en-US" dirty="0"/>
          </a:p>
          <a:p>
            <a:r>
              <a:rPr lang="en-US" dirty="0"/>
              <a:t>Low carb</a:t>
            </a:r>
          </a:p>
          <a:p>
            <a:r>
              <a:rPr lang="en-US" dirty="0"/>
              <a:t>6G </a:t>
            </a:r>
          </a:p>
          <a:p>
            <a:r>
              <a:rPr lang="en-US" dirty="0" err="1"/>
              <a:t>Dianci</a:t>
            </a:r>
            <a:r>
              <a:rPr lang="en-US" dirty="0"/>
              <a:t> </a:t>
            </a:r>
            <a:r>
              <a:rPr lang="en-US" dirty="0" err="1"/>
              <a:t>kongjian</a:t>
            </a:r>
            <a:r>
              <a:rPr lang="en-US" dirty="0"/>
              <a:t> </a:t>
            </a:r>
            <a:r>
              <a:rPr lang="en-US" dirty="0" err="1"/>
              <a:t>yitihua</a:t>
            </a:r>
            <a:r>
              <a:rPr lang="en-US" dirty="0"/>
              <a:t>. </a:t>
            </a:r>
            <a:r>
              <a:rPr lang="en-US" dirty="0" err="1"/>
              <a:t>Tongxin</a:t>
            </a:r>
            <a:r>
              <a:rPr lang="en-US" dirty="0"/>
              <a:t> sensor, </a:t>
            </a:r>
          </a:p>
          <a:p>
            <a:r>
              <a:rPr lang="en-US" dirty="0"/>
              <a:t>Lu </a:t>
            </a:r>
            <a:r>
              <a:rPr lang="en-US" dirty="0" err="1"/>
              <a:t>mingquan</a:t>
            </a:r>
            <a:r>
              <a:rPr lang="en-US" dirty="0"/>
              <a:t>, no GPS comm</a:t>
            </a:r>
          </a:p>
          <a:p>
            <a:r>
              <a:rPr lang="en-US" dirty="0"/>
              <a:t>Multi agent, </a:t>
            </a:r>
            <a:r>
              <a:rPr lang="en-US" dirty="0" err="1"/>
              <a:t>tongxin</a:t>
            </a:r>
            <a:r>
              <a:rPr lang="en-US" dirty="0"/>
              <a:t> </a:t>
            </a:r>
            <a:r>
              <a:rPr lang="en-US" dirty="0" err="1"/>
              <a:t>dingwei</a:t>
            </a:r>
            <a:r>
              <a:rPr lang="en-US" dirty="0"/>
              <a:t> </a:t>
            </a:r>
            <a:r>
              <a:rPr lang="en-US" dirty="0" err="1"/>
              <a:t>daohang</a:t>
            </a:r>
            <a:r>
              <a:rPr lang="en-US" dirty="0"/>
              <a:t>, </a:t>
            </a:r>
            <a:r>
              <a:rPr lang="en-US" dirty="0" err="1"/>
              <a:t>daji</a:t>
            </a:r>
            <a:r>
              <a:rPr lang="en-US" dirty="0"/>
              <a:t> </a:t>
            </a:r>
          </a:p>
          <a:p>
            <a:r>
              <a:rPr lang="en-US" dirty="0"/>
              <a:t>Medical engineering, care </a:t>
            </a:r>
          </a:p>
          <a:p>
            <a:endParaRPr lang="en-US" dirty="0"/>
          </a:p>
          <a:p>
            <a:r>
              <a:rPr lang="en-US" dirty="0"/>
              <a:t>Micro, </a:t>
            </a:r>
            <a:r>
              <a:rPr lang="en-US" dirty="0" err="1"/>
              <a:t>wulidianzi</a:t>
            </a:r>
            <a:r>
              <a:rPr lang="en-US" dirty="0"/>
              <a:t>. Optics</a:t>
            </a:r>
          </a:p>
          <a:p>
            <a:r>
              <a:rPr lang="en-US" dirty="0"/>
              <a:t>AI chip, optics computing</a:t>
            </a:r>
          </a:p>
          <a:p>
            <a:r>
              <a:rPr lang="en-US" dirty="0"/>
              <a:t>AD, DA, THz</a:t>
            </a:r>
          </a:p>
          <a:p>
            <a:endParaRPr lang="en-US" dirty="0"/>
          </a:p>
          <a:p>
            <a:r>
              <a:rPr lang="en-US" dirty="0"/>
              <a:t>Computing </a:t>
            </a:r>
          </a:p>
          <a:p>
            <a:endParaRPr lang="en-US" dirty="0"/>
          </a:p>
          <a:p>
            <a:r>
              <a:rPr lang="en-US" altLang="zh-CN" dirty="0"/>
              <a:t>0-》1</a:t>
            </a:r>
          </a:p>
          <a:p>
            <a:r>
              <a:rPr lang="en-US" dirty="0" err="1"/>
              <a:t>低碳</a:t>
            </a:r>
            <a:r>
              <a:rPr lang="zh-CN" altLang="en-US" dirty="0"/>
              <a:t>，碳中和</a:t>
            </a:r>
            <a:endParaRPr lang="en-US" dirty="0"/>
          </a:p>
          <a:p>
            <a:endParaRPr lang="en-US" dirty="0"/>
          </a:p>
        </p:txBody>
      </p:sp>
      <p:sp>
        <p:nvSpPr>
          <p:cNvPr id="4" name="Slide Number Placeholder 3"/>
          <p:cNvSpPr>
            <a:spLocks noGrp="1"/>
          </p:cNvSpPr>
          <p:nvPr>
            <p:ph type="sldNum" sz="quarter" idx="5"/>
          </p:nvPr>
        </p:nvSpPr>
        <p:spPr/>
        <p:txBody>
          <a:bodyPr/>
          <a:lstStyle/>
          <a:p>
            <a:fld id="{2973CEA6-729D-45B4-9C29-83E7286AC1FB}" type="slidenum">
              <a:rPr lang="en-US" smtClean="0"/>
              <a:t>57</a:t>
            </a:fld>
            <a:endParaRPr lang="en-US"/>
          </a:p>
        </p:txBody>
      </p:sp>
    </p:spTree>
    <p:extLst>
      <p:ext uri="{BB962C8B-B14F-4D97-AF65-F5344CB8AC3E}">
        <p14:creationId xmlns:p14="http://schemas.microsoft.com/office/powerpoint/2010/main" val="1998453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normAutofit/>
          </a:bodyPr>
          <a:lstStyle/>
          <a:p>
            <a:pPr marL="228600" indent="-228600">
              <a:buAutoNum type="arabicParenBoth"/>
            </a:pPr>
            <a:endParaRPr lang="en-US" baseline="0" dirty="0"/>
          </a:p>
        </p:txBody>
      </p:sp>
      <p:sp>
        <p:nvSpPr>
          <p:cNvPr id="4" name="Slide Number Placeholder 3"/>
          <p:cNvSpPr>
            <a:spLocks noGrp="1"/>
          </p:cNvSpPr>
          <p:nvPr>
            <p:ph type="sldNum" sz="quarter" idx="10"/>
          </p:nvPr>
        </p:nvSpPr>
        <p:spPr/>
        <p:txBody>
          <a:bodyPr/>
          <a:lstStyle/>
          <a:p>
            <a:fld id="{B3A019F3-8596-4028-9847-CBD3A185B07A}" type="slidenum">
              <a:rPr lang="en-US" smtClean="0"/>
              <a:pPr/>
              <a:t>4</a:t>
            </a:fld>
            <a:endParaRPr lang="en-US" dirty="0"/>
          </a:p>
        </p:txBody>
      </p:sp>
    </p:spTree>
    <p:extLst>
      <p:ext uri="{BB962C8B-B14F-4D97-AF65-F5344CB8AC3E}">
        <p14:creationId xmlns:p14="http://schemas.microsoft.com/office/powerpoint/2010/main" val="3981187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dirty="0"/>
          </a:p>
        </p:txBody>
      </p:sp>
      <p:sp>
        <p:nvSpPr>
          <p:cNvPr id="4" name="Slide Number Placeholder 3"/>
          <p:cNvSpPr>
            <a:spLocks noGrp="1"/>
          </p:cNvSpPr>
          <p:nvPr>
            <p:ph type="sldNum" sz="quarter" idx="10"/>
          </p:nvPr>
        </p:nvSpPr>
        <p:spPr/>
        <p:txBody>
          <a:bodyPr/>
          <a:lstStyle/>
          <a:p>
            <a:fld id="{B3A019F3-8596-4028-9847-CBD3A185B07A}" type="slidenum">
              <a:rPr lang="en-US" smtClean="0"/>
              <a:pPr/>
              <a:t>5</a:t>
            </a:fld>
            <a:endParaRPr lang="en-US" dirty="0"/>
          </a:p>
        </p:txBody>
      </p:sp>
    </p:spTree>
    <p:extLst>
      <p:ext uri="{BB962C8B-B14F-4D97-AF65-F5344CB8AC3E}">
        <p14:creationId xmlns:p14="http://schemas.microsoft.com/office/powerpoint/2010/main" val="3320211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a:t>Consider two interdependent networks, where</a:t>
            </a:r>
            <a:r>
              <a:rPr lang="en-US" baseline="0" dirty="0"/>
              <a:t> nodes in one network provide supply to the other network. After removing nodes in one network, some nodes in the other network may lose its supply nodes and fail, and the other network may become disconnected. </a:t>
            </a:r>
          </a:p>
          <a:p>
            <a:endParaRPr lang="en-US" baseline="0" dirty="0"/>
          </a:p>
          <a:p>
            <a:r>
              <a:rPr lang="en-US" baseline="0" dirty="0"/>
              <a:t>To study the impact of node failures in one network on the other network, we focus on “network connectivity” as a metric for network functionality. Given two interdependent networks, we study the minimum number of node removals in one network to disconnect the other network.  </a:t>
            </a:r>
          </a:p>
          <a:p>
            <a:endParaRPr lang="en-US" baseline="0" dirty="0"/>
          </a:p>
          <a:p>
            <a:r>
              <a:rPr lang="en-US" baseline="0" dirty="0"/>
              <a:t>Moreover, we study the network design problem to assign the interdependence between two networks, to maximize the number of node failures that both networks can resist.</a:t>
            </a:r>
          </a:p>
          <a:p>
            <a:endParaRPr lang="en-US" baseline="0" dirty="0"/>
          </a:p>
          <a:p>
            <a:r>
              <a:rPr lang="en-US" dirty="0"/>
              <a:t>To simplify the presentation, we consider a demand network and a supply network, and study the impact of node</a:t>
            </a:r>
            <a:r>
              <a:rPr lang="en-US" baseline="0" dirty="0"/>
              <a:t> removals in the supply network on the demand network. </a:t>
            </a:r>
          </a:p>
        </p:txBody>
      </p:sp>
      <p:sp>
        <p:nvSpPr>
          <p:cNvPr id="4" name="Slide Number Placeholder 3"/>
          <p:cNvSpPr>
            <a:spLocks noGrp="1"/>
          </p:cNvSpPr>
          <p:nvPr>
            <p:ph type="sldNum" sz="quarter" idx="10"/>
          </p:nvPr>
        </p:nvSpPr>
        <p:spPr/>
        <p:txBody>
          <a:bodyPr/>
          <a:lstStyle/>
          <a:p>
            <a:fld id="{B3A019F3-8596-4028-9847-CBD3A185B07A}" type="slidenum">
              <a:rPr lang="en-US" smtClean="0"/>
              <a:pPr/>
              <a:t>19</a:t>
            </a:fld>
            <a:endParaRPr lang="en-US" dirty="0"/>
          </a:p>
        </p:txBody>
      </p:sp>
    </p:spTree>
    <p:extLst>
      <p:ext uri="{BB962C8B-B14F-4D97-AF65-F5344CB8AC3E}">
        <p14:creationId xmlns:p14="http://schemas.microsoft.com/office/powerpoint/2010/main" val="2957239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75" y="782638"/>
            <a:ext cx="5207000" cy="3905250"/>
          </a:xfrm>
        </p:spPr>
      </p:sp>
      <p:sp>
        <p:nvSpPr>
          <p:cNvPr id="3" name="Notes Placeholder 2"/>
          <p:cNvSpPr>
            <a:spLocks noGrp="1"/>
          </p:cNvSpPr>
          <p:nvPr>
            <p:ph type="body" idx="1"/>
          </p:nvPr>
        </p:nvSpPr>
        <p:spPr/>
        <p:txBody>
          <a:bodyPr/>
          <a:lstStyle/>
          <a:p>
            <a:r>
              <a:rPr lang="en-US" baseline="0" dirty="0"/>
              <a:t>A demand node fails if it loses all of its supply nodes. For example, in the figure, removing supply nodes 1 and 2 leads to the failure of demand node 3. </a:t>
            </a:r>
          </a:p>
          <a:p>
            <a:endParaRPr lang="en-US" baseline="0" dirty="0"/>
          </a:p>
          <a:p>
            <a:r>
              <a:rPr lang="en-US" baseline="0" dirty="0"/>
              <a:t>We define supply node connectivity as the minimum number of supply node removals that disconnect the demand network. This generalizes the concept of “node connectivity” of a single graph. Supply node connectivity indicates the resilience of a network to supply node failures. A robust demand network should have a large supply node connectivity. </a:t>
            </a:r>
            <a:endParaRPr lang="en-US" dirty="0"/>
          </a:p>
        </p:txBody>
      </p:sp>
      <p:sp>
        <p:nvSpPr>
          <p:cNvPr id="4" name="Slide Number Placeholder 3"/>
          <p:cNvSpPr>
            <a:spLocks noGrp="1"/>
          </p:cNvSpPr>
          <p:nvPr>
            <p:ph type="sldNum" sz="quarter" idx="10"/>
          </p:nvPr>
        </p:nvSpPr>
        <p:spPr/>
        <p:txBody>
          <a:bodyPr/>
          <a:lstStyle/>
          <a:p>
            <a:pPr algn="l" defTabSz="933237">
              <a:defRPr/>
            </a:pPr>
            <a:fld id="{B3A019F3-8596-4028-9847-CBD3A185B07A}" type="slidenum">
              <a:rPr lang="en-US" sz="1800">
                <a:solidFill>
                  <a:prstClr val="black"/>
                </a:solidFill>
                <a:latin typeface="Calibri"/>
              </a:rPr>
              <a:pPr algn="l" defTabSz="933237">
                <a:defRPr/>
              </a:pPr>
              <a:t>20</a:t>
            </a:fld>
            <a:endParaRPr lang="en-US" sz="1800" dirty="0">
              <a:solidFill>
                <a:prstClr val="black"/>
              </a:solidFill>
              <a:latin typeface="Calibri"/>
            </a:endParaRPr>
          </a:p>
        </p:txBody>
      </p:sp>
    </p:spTree>
    <p:extLst>
      <p:ext uri="{BB962C8B-B14F-4D97-AF65-F5344CB8AC3E}">
        <p14:creationId xmlns:p14="http://schemas.microsoft.com/office/powerpoint/2010/main" val="1766201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75" y="782638"/>
            <a:ext cx="5207000" cy="3905250"/>
          </a:xfrm>
        </p:spPr>
      </p:sp>
      <p:sp>
        <p:nvSpPr>
          <p:cNvPr id="3" name="Notes Placeholder 2"/>
          <p:cNvSpPr>
            <a:spLocks noGrp="1"/>
          </p:cNvSpPr>
          <p:nvPr>
            <p:ph type="body" idx="1"/>
          </p:nvPr>
        </p:nvSpPr>
        <p:spPr/>
        <p:txBody>
          <a:bodyPr/>
          <a:lstStyle/>
          <a:p>
            <a:pPr defTabSz="933237">
              <a:defRPr/>
            </a:pPr>
            <a:r>
              <a:rPr lang="en-US" dirty="0"/>
              <a:t>The demand network can be transformed</a:t>
            </a:r>
            <a:r>
              <a:rPr lang="en-US" baseline="0" dirty="0"/>
              <a:t> to a colored graph, where a node has k copies if it has k supply nodes, and each copy has a color which corresponds to the supply node. </a:t>
            </a:r>
            <a:r>
              <a:rPr lang="en-US" dirty="0"/>
              <a:t>The supply node connectivity equals the minimum color node cut in the transformed graph.</a:t>
            </a:r>
          </a:p>
          <a:p>
            <a:endParaRPr lang="en-US" dirty="0"/>
          </a:p>
          <a:p>
            <a:pPr marL="174982" indent="-174982">
              <a:buFontTx/>
              <a:buChar char="-"/>
            </a:pPr>
            <a:r>
              <a:rPr lang="en-US" altLang="ja-JP" dirty="0"/>
              <a:t>Given a colored graph G  with colored nodes and regular edges, a color node cut  is a set of colors Cc  such that the nodes with colors in Cc  are a superset of a node cut of G. A minimum color node cut  of G  is a color node cut Cc min that has the minimum number of colors. The number of colors in Cc min  is the value  of the minimum color node cut.</a:t>
            </a:r>
          </a:p>
          <a:p>
            <a:endParaRPr lang="en-US" dirty="0"/>
          </a:p>
          <a:p>
            <a:r>
              <a:rPr lang="en-US" dirty="0"/>
              <a:t>Computing the supply node connectivity of a network is NP-hard. The problem can be reduced from the vertex cover problem. Computing the supply node connectivity of a pre-specified</a:t>
            </a:r>
            <a:r>
              <a:rPr lang="en-US" baseline="0" dirty="0"/>
              <a:t> pair of nodes (a source-destination pair) is also NP-hard, which can be reduced from the hitting set problem.</a:t>
            </a:r>
            <a:endParaRPr lang="en-US" dirty="0"/>
          </a:p>
          <a:p>
            <a:endParaRPr lang="en-US" dirty="0"/>
          </a:p>
          <a:p>
            <a:r>
              <a:rPr lang="en-US" dirty="0"/>
              <a:t>We developed a mixed integer linear program (MILP) to compute the supply node connectivity of a network. The</a:t>
            </a:r>
            <a:r>
              <a:rPr lang="en-US" baseline="0" dirty="0"/>
              <a:t> MILP formulation relies on the node potentials. Each node has a potential. </a:t>
            </a:r>
            <a:r>
              <a:rPr lang="en-US" dirty="0"/>
              <a:t>Connected nodes have the same potential. If</a:t>
            </a:r>
            <a:r>
              <a:rPr lang="en-US" baseline="0" dirty="0"/>
              <a:t> nodes in the same graph have different potentials, then the graph is disconnected. These conditions can be formulated as integer constraints. </a:t>
            </a:r>
          </a:p>
          <a:p>
            <a:endParaRPr lang="en-US" baseline="0" dirty="0"/>
          </a:p>
          <a:p>
            <a:r>
              <a:rPr lang="en-US" dirty="0"/>
              <a:t>We also developed a polynomial time approximation algorithm to evaluate the supply node connectivity, by contracting the connected nodes that have the same supply node to a</a:t>
            </a:r>
            <a:r>
              <a:rPr lang="en-US" baseline="0" dirty="0"/>
              <a:t> single component and evaluate the (standard) node connectivity in the contracted graph</a:t>
            </a:r>
            <a:r>
              <a:rPr lang="en-US" dirty="0"/>
              <a:t>. </a:t>
            </a:r>
          </a:p>
        </p:txBody>
      </p:sp>
      <p:sp>
        <p:nvSpPr>
          <p:cNvPr id="4" name="Slide Number Placeholder 3"/>
          <p:cNvSpPr>
            <a:spLocks noGrp="1"/>
          </p:cNvSpPr>
          <p:nvPr>
            <p:ph type="sldNum" sz="quarter" idx="10"/>
          </p:nvPr>
        </p:nvSpPr>
        <p:spPr/>
        <p:txBody>
          <a:bodyPr/>
          <a:lstStyle/>
          <a:p>
            <a:pPr algn="l" defTabSz="933237">
              <a:defRPr/>
            </a:pPr>
            <a:fld id="{B3A019F3-8596-4028-9847-CBD3A185B07A}" type="slidenum">
              <a:rPr lang="en-US" sz="1800">
                <a:solidFill>
                  <a:prstClr val="black"/>
                </a:solidFill>
                <a:latin typeface="Calibri"/>
              </a:rPr>
              <a:pPr algn="l" defTabSz="933237">
                <a:defRPr/>
              </a:pPr>
              <a:t>21</a:t>
            </a:fld>
            <a:endParaRPr lang="en-US" sz="1800" dirty="0">
              <a:solidFill>
                <a:prstClr val="black"/>
              </a:solidFill>
              <a:latin typeface="Calibri"/>
            </a:endParaRPr>
          </a:p>
        </p:txBody>
      </p:sp>
    </p:spTree>
    <p:extLst>
      <p:ext uri="{BB962C8B-B14F-4D97-AF65-F5344CB8AC3E}">
        <p14:creationId xmlns:p14="http://schemas.microsoft.com/office/powerpoint/2010/main" val="1302564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baseline="0" dirty="0"/>
              <a:t>We now consider the network design problem to assign the interdependence between two networks, to maximize the number of node failures that both networks can resist. The objective is to design robust interdependent networks that can resist a large number of supply </a:t>
            </a:r>
            <a:r>
              <a:rPr lang="en-US" baseline="0"/>
              <a:t>node failures.</a:t>
            </a:r>
            <a:endParaRPr lang="en-US" baseline="0" dirty="0"/>
          </a:p>
          <a:p>
            <a:endParaRPr lang="en-US" dirty="0"/>
          </a:p>
        </p:txBody>
      </p:sp>
      <p:sp>
        <p:nvSpPr>
          <p:cNvPr id="4" name="Slide Number Placeholder 3"/>
          <p:cNvSpPr>
            <a:spLocks noGrp="1"/>
          </p:cNvSpPr>
          <p:nvPr>
            <p:ph type="sldNum" sz="quarter" idx="10"/>
          </p:nvPr>
        </p:nvSpPr>
        <p:spPr/>
        <p:txBody>
          <a:bodyPr/>
          <a:lstStyle/>
          <a:p>
            <a:pPr algn="l" defTabSz="933237">
              <a:defRPr/>
            </a:pPr>
            <a:fld id="{B3A019F3-8596-4028-9847-CBD3A185B07A}" type="slidenum">
              <a:rPr lang="en-US" sz="1800">
                <a:solidFill>
                  <a:prstClr val="black"/>
                </a:solidFill>
                <a:latin typeface="Calibri"/>
              </a:rPr>
              <a:pPr algn="l" defTabSz="933237">
                <a:defRPr/>
              </a:pPr>
              <a:t>22</a:t>
            </a:fld>
            <a:endParaRPr lang="en-US" sz="1800" dirty="0">
              <a:solidFill>
                <a:prstClr val="black"/>
              </a:solidFill>
              <a:latin typeface="Calibri"/>
            </a:endParaRPr>
          </a:p>
        </p:txBody>
      </p:sp>
    </p:spTree>
    <p:extLst>
      <p:ext uri="{BB962C8B-B14F-4D97-AF65-F5344CB8AC3E}">
        <p14:creationId xmlns:p14="http://schemas.microsoft.com/office/powerpoint/2010/main" val="32703221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75" y="782638"/>
            <a:ext cx="5207000" cy="3905250"/>
          </a:xfrm>
        </p:spPr>
      </p:sp>
      <p:sp>
        <p:nvSpPr>
          <p:cNvPr id="3" name="Notes Placeholder 2"/>
          <p:cNvSpPr>
            <a:spLocks noGrp="1"/>
          </p:cNvSpPr>
          <p:nvPr>
            <p:ph type="body" idx="1"/>
          </p:nvPr>
        </p:nvSpPr>
        <p:spPr/>
        <p:txBody>
          <a:bodyPr/>
          <a:lstStyle/>
          <a:p>
            <a:pPr defTabSz="933237">
              <a:defRPr/>
            </a:pPr>
            <a:r>
              <a:rPr lang="en-US" dirty="0"/>
              <a:t>We develop interdependence assignment algorithms to maximize the supply node connectivity. </a:t>
            </a:r>
            <a:r>
              <a:rPr lang="en-US" altLang="zh-CN" dirty="0"/>
              <a:t>All these algorithms run in polynomial time. </a:t>
            </a:r>
          </a:p>
          <a:p>
            <a:pPr defTabSz="933237">
              <a:defRPr/>
            </a:pPr>
            <a:endParaRPr lang="en-US" dirty="0"/>
          </a:p>
          <a:p>
            <a:pPr marL="0" lvl="1" defTabSz="933237">
              <a:defRPr/>
            </a:pPr>
            <a:r>
              <a:rPr lang="en-US" dirty="0"/>
              <a:t>To maximize the supply</a:t>
            </a:r>
            <a:r>
              <a:rPr lang="en-US" baseline="0" dirty="0"/>
              <a:t> node connectivity of a source-destination pair, we develop a </a:t>
            </a:r>
            <a:r>
              <a:rPr lang="en-US" dirty="0"/>
              <a:t>path-based interdependence assignment algorithm. Nodes in a path can have the same supply nodes, while</a:t>
            </a:r>
            <a:r>
              <a:rPr lang="en-US" baseline="0" dirty="0"/>
              <a:t> n</a:t>
            </a:r>
            <a:r>
              <a:rPr lang="en-US" dirty="0"/>
              <a:t>ode disjoint paths do not share any supply node. The assignment maximizes the supply node connectivity of a source-destination pair.</a:t>
            </a:r>
          </a:p>
          <a:p>
            <a:pPr marL="0" lvl="1" defTabSz="933237">
              <a:defRPr/>
            </a:pPr>
            <a:endParaRPr lang="en-US" dirty="0"/>
          </a:p>
          <a:p>
            <a:pPr marL="0" lvl="1" defTabSz="933237">
              <a:defRPr/>
            </a:pPr>
            <a:r>
              <a:rPr lang="en-US" dirty="0"/>
              <a:t>To maximize the supply node connectivity of a network, we develop</a:t>
            </a:r>
            <a:r>
              <a:rPr lang="en-US" baseline="0" dirty="0"/>
              <a:t> a </a:t>
            </a:r>
            <a:r>
              <a:rPr lang="en-US" dirty="0"/>
              <a:t>CDS-based interdependence assignment algorithm and a random assignment algorithm. CDS (connected dominating set)-based algorithm approximates the optimal global supply node connectivity to within factor </a:t>
            </a:r>
            <a:r>
              <a:rPr lang="en-US" i="1" dirty="0"/>
              <a:t>O(log</a:t>
            </a:r>
            <a:r>
              <a:rPr lang="en-US" i="1" baseline="30000" dirty="0"/>
              <a:t>2</a:t>
            </a:r>
            <a:r>
              <a:rPr lang="en-US" i="1" dirty="0"/>
              <a:t> n). </a:t>
            </a:r>
            <a:r>
              <a:rPr lang="en-US" dirty="0"/>
              <a:t>Randomly assignment approximates the optimal global supply node connectivity to within a constant factor for most graphs.</a:t>
            </a:r>
          </a:p>
        </p:txBody>
      </p:sp>
      <p:sp>
        <p:nvSpPr>
          <p:cNvPr id="4" name="Slide Number Placeholder 3"/>
          <p:cNvSpPr>
            <a:spLocks noGrp="1"/>
          </p:cNvSpPr>
          <p:nvPr>
            <p:ph type="sldNum" sz="quarter" idx="10"/>
          </p:nvPr>
        </p:nvSpPr>
        <p:spPr/>
        <p:txBody>
          <a:bodyPr/>
          <a:lstStyle/>
          <a:p>
            <a:pPr algn="l" defTabSz="933237">
              <a:defRPr/>
            </a:pPr>
            <a:fld id="{B3A019F3-8596-4028-9847-CBD3A185B07A}" type="slidenum">
              <a:rPr lang="en-US" sz="1800">
                <a:solidFill>
                  <a:prstClr val="black"/>
                </a:solidFill>
                <a:latin typeface="Calibri"/>
              </a:rPr>
              <a:pPr algn="l" defTabSz="933237">
                <a:defRPr/>
              </a:pPr>
              <a:t>23</a:t>
            </a:fld>
            <a:endParaRPr lang="en-US" sz="1800" dirty="0">
              <a:solidFill>
                <a:prstClr val="black"/>
              </a:solidFill>
              <a:latin typeface="Calibri"/>
            </a:endParaRPr>
          </a:p>
        </p:txBody>
      </p:sp>
    </p:spTree>
    <p:extLst>
      <p:ext uri="{BB962C8B-B14F-4D97-AF65-F5344CB8AC3E}">
        <p14:creationId xmlns:p14="http://schemas.microsoft.com/office/powerpoint/2010/main" val="4141770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75" y="782638"/>
            <a:ext cx="5207000" cy="3905250"/>
          </a:xfrm>
        </p:spPr>
      </p:sp>
      <p:sp>
        <p:nvSpPr>
          <p:cNvPr id="3" name="Notes Placeholder 2"/>
          <p:cNvSpPr>
            <a:spLocks noGrp="1"/>
          </p:cNvSpPr>
          <p:nvPr>
            <p:ph type="body" idx="1"/>
          </p:nvPr>
        </p:nvSpPr>
        <p:spPr/>
        <p:txBody>
          <a:bodyPr/>
          <a:lstStyle/>
          <a:p>
            <a:r>
              <a:rPr lang="en-US" dirty="0"/>
              <a:t>We</a:t>
            </a:r>
            <a:r>
              <a:rPr lang="en-US" baseline="0" dirty="0"/>
              <a:t> provide numerical results of the interdependence assignment algorithms. We tested the algorithms in randomly generated </a:t>
            </a:r>
            <a:r>
              <a:rPr lang="en-US" baseline="0" dirty="0" err="1"/>
              <a:t>Erdos</a:t>
            </a:r>
            <a:r>
              <a:rPr lang="en-US" baseline="0" dirty="0"/>
              <a:t> </a:t>
            </a:r>
            <a:r>
              <a:rPr lang="en-US" baseline="0" dirty="0" err="1"/>
              <a:t>Renyi</a:t>
            </a:r>
            <a:r>
              <a:rPr lang="en-US" baseline="0" dirty="0"/>
              <a:t> graphs. For each row, the results are averaged over 10 realizations of random </a:t>
            </a:r>
            <a:r>
              <a:rPr lang="en-US" baseline="0" dirty="0" err="1"/>
              <a:t>Erdos</a:t>
            </a:r>
            <a:r>
              <a:rPr lang="en-US" baseline="0" dirty="0"/>
              <a:t> </a:t>
            </a:r>
            <a:r>
              <a:rPr lang="en-US" baseline="0" dirty="0" err="1"/>
              <a:t>Renyi</a:t>
            </a:r>
            <a:r>
              <a:rPr lang="en-US" baseline="0" dirty="0"/>
              <a:t> graphs with given number of nodes and average degree.</a:t>
            </a:r>
          </a:p>
          <a:p>
            <a:endParaRPr lang="en-US" baseline="0" dirty="0"/>
          </a:p>
          <a:p>
            <a:pPr defTabSz="933237">
              <a:defRPr/>
            </a:pPr>
            <a:r>
              <a:rPr lang="en-US" kern="0" dirty="0"/>
              <a:t>The assignment algorithms almost achieves the optimal supply node connectivity. </a:t>
            </a:r>
          </a:p>
          <a:p>
            <a:endParaRPr lang="en-US" baseline="0" dirty="0"/>
          </a:p>
          <a:p>
            <a:r>
              <a:rPr lang="en-US" baseline="0" dirty="0"/>
              <a:t>The CDS-based assignment algorithm has run time O(m </a:t>
            </a:r>
            <a:r>
              <a:rPr lang="en-US" baseline="0" dirty="0" err="1"/>
              <a:t>polylog</a:t>
            </a:r>
            <a:r>
              <a:rPr lang="en-US" baseline="0" dirty="0"/>
              <a:t> m), where m is the number of edges. The random assignment algorithm run in linear time.</a:t>
            </a:r>
          </a:p>
          <a:p>
            <a:endParaRPr lang="en-US" baseline="0" dirty="0"/>
          </a:p>
          <a:p>
            <a:r>
              <a:rPr lang="en-US" baseline="0" dirty="0"/>
              <a:t>Future plans:</a:t>
            </a:r>
          </a:p>
          <a:p>
            <a:endParaRPr lang="en-US" baseline="0" dirty="0"/>
          </a:p>
          <a:p>
            <a:r>
              <a:rPr lang="en-US" altLang="ja-JP" dirty="0"/>
              <a:t>Connectivity augmentation</a:t>
            </a:r>
          </a:p>
          <a:p>
            <a:pPr lvl="1"/>
            <a:r>
              <a:rPr lang="en-US" altLang="ja-JP" dirty="0"/>
              <a:t>More supply nodes for critical demand nodes</a:t>
            </a:r>
          </a:p>
          <a:p>
            <a:pPr lvl="1"/>
            <a:r>
              <a:rPr lang="en-US" altLang="ja-JP" dirty="0"/>
              <a:t>Improve network reliability with limited supply budget</a:t>
            </a:r>
          </a:p>
          <a:p>
            <a:endParaRPr lang="en-US" dirty="0"/>
          </a:p>
        </p:txBody>
      </p:sp>
      <p:sp>
        <p:nvSpPr>
          <p:cNvPr id="4" name="Slide Number Placeholder 3"/>
          <p:cNvSpPr>
            <a:spLocks noGrp="1"/>
          </p:cNvSpPr>
          <p:nvPr>
            <p:ph type="sldNum" sz="quarter" idx="10"/>
          </p:nvPr>
        </p:nvSpPr>
        <p:spPr/>
        <p:txBody>
          <a:bodyPr/>
          <a:lstStyle/>
          <a:p>
            <a:pPr algn="l" defTabSz="933237">
              <a:defRPr/>
            </a:pPr>
            <a:fld id="{B3A019F3-8596-4028-9847-CBD3A185B07A}" type="slidenum">
              <a:rPr lang="en-US" sz="1800">
                <a:solidFill>
                  <a:prstClr val="black"/>
                </a:solidFill>
                <a:latin typeface="Calibri"/>
              </a:rPr>
              <a:pPr algn="l" defTabSz="933237">
                <a:defRPr/>
              </a:pPr>
              <a:t>24</a:t>
            </a:fld>
            <a:endParaRPr lang="en-US" sz="1800" dirty="0">
              <a:solidFill>
                <a:prstClr val="black"/>
              </a:solidFill>
              <a:latin typeface="Calibri"/>
            </a:endParaRPr>
          </a:p>
        </p:txBody>
      </p:sp>
    </p:spTree>
    <p:extLst>
      <p:ext uri="{BB962C8B-B14F-4D97-AF65-F5344CB8AC3E}">
        <p14:creationId xmlns:p14="http://schemas.microsoft.com/office/powerpoint/2010/main" val="134804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p:spTree>
      <p:nvGrpSpPr>
        <p:cNvPr id="1" name=""/>
        <p:cNvGrpSpPr/>
        <p:nvPr/>
      </p:nvGrpSpPr>
      <p:grpSpPr>
        <a:xfrm>
          <a:off x="0" y="0"/>
          <a:ext cx="0" cy="0"/>
          <a:chOff x="0" y="0"/>
          <a:chExt cx="0" cy="0"/>
        </a:xfrm>
      </p:grpSpPr>
      <p:sp>
        <p:nvSpPr>
          <p:cNvPr id="9" name="Rectangle 10"/>
          <p:cNvSpPr/>
          <p:nvPr userDrawn="1"/>
        </p:nvSpPr>
        <p:spPr>
          <a:xfrm>
            <a:off x="0" y="2862064"/>
            <a:ext cx="9144000" cy="1143000"/>
          </a:xfrm>
          <a:prstGeom prst="rect">
            <a:avLst/>
          </a:prstGeom>
          <a:solidFill>
            <a:schemeClr val="accent6">
              <a:lumMod val="75000"/>
            </a:schemeClr>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kumimoji="0" lang="en-US" dirty="0"/>
          </a:p>
        </p:txBody>
      </p:sp>
      <p:sp>
        <p:nvSpPr>
          <p:cNvPr id="2" name="Rectangle 2"/>
          <p:cNvSpPr>
            <a:spLocks noGrp="1"/>
          </p:cNvSpPr>
          <p:nvPr>
            <p:ph type="ctrTitle"/>
          </p:nvPr>
        </p:nvSpPr>
        <p:spPr>
          <a:xfrm>
            <a:off x="228600" y="2895600"/>
            <a:ext cx="7239000" cy="533400"/>
          </a:xfrm>
          <a:noFill/>
        </p:spPr>
        <p:txBody>
          <a:bodyPr vert="horz"/>
          <a:lstStyle>
            <a:lvl1pPr algn="l" eaLnBrk="1" latinLnBrk="0" hangingPunct="1">
              <a:defRPr kumimoji="0" sz="2000" b="0" cap="all" spc="150" baseline="0">
                <a:solidFill>
                  <a:schemeClr val="bg1"/>
                </a:solidFill>
              </a:defRPr>
            </a:lvl1pPr>
            <a:extLst/>
          </a:lstStyle>
          <a:p>
            <a:pPr eaLnBrk="1" latinLnBrk="1" hangingPunct="1"/>
            <a:r>
              <a:rPr lang="en-US" altLang="ko-KR"/>
              <a:t>Click to edit Master title style</a:t>
            </a:r>
            <a:endParaRPr/>
          </a:p>
        </p:txBody>
      </p:sp>
      <p:sp>
        <p:nvSpPr>
          <p:cNvPr id="3" name="Rectangle 3"/>
          <p:cNvSpPr>
            <a:spLocks noGrp="1"/>
          </p:cNvSpPr>
          <p:nvPr>
            <p:ph type="subTitle" idx="1" hasCustomPrompt="1"/>
          </p:nvPr>
        </p:nvSpPr>
        <p:spPr>
          <a:xfrm>
            <a:off x="228600" y="4077072"/>
            <a:ext cx="6934200" cy="228600"/>
          </a:xfrm>
          <a:solidFill>
            <a:schemeClr val="bg1"/>
          </a:solidFill>
        </p:spPr>
        <p:txBody>
          <a:bodyPr/>
          <a:lstStyle>
            <a:lvl1pPr marL="0" indent="0" algn="l" eaLnBrk="1" latinLnBrk="0" hangingPunct="1">
              <a:buNone/>
              <a:defRPr kumimoji="0" sz="1100" b="1">
                <a:solidFill>
                  <a:schemeClr val="accent4">
                    <a:shade val="50000"/>
                  </a:schemeClr>
                </a:solidFill>
              </a:defRPr>
            </a:lvl1pPr>
            <a:lvl2pPr marL="457200" indent="0" algn="ctr" eaLnBrk="1" latinLnBrk="0" hangingPunct="1">
              <a:buNone/>
            </a:lvl2pPr>
            <a:lvl3pPr marL="914400" indent="0" algn="ctr" eaLnBrk="1" latinLnBrk="0" hangingPunct="1">
              <a:buNone/>
            </a:lvl3pPr>
            <a:lvl4pPr marL="1371600" indent="0" algn="ctr" eaLnBrk="1" latinLnBrk="0" hangingPunct="1">
              <a:buNone/>
            </a:lvl4pPr>
            <a:lvl5pPr marL="1828800" indent="0" algn="ctr" eaLnBrk="1" latinLnBrk="0" hangingPunct="1">
              <a:buNone/>
            </a:lvl5pPr>
            <a:lvl6pPr marL="2286000" indent="0" algn="ctr" eaLnBrk="1" latinLnBrk="0" hangingPunct="1">
              <a:buNone/>
            </a:lvl6pPr>
            <a:lvl7pPr marL="2743200" indent="0" algn="ctr" eaLnBrk="1" latinLnBrk="0" hangingPunct="1">
              <a:buNone/>
            </a:lvl7pPr>
            <a:lvl8pPr marL="3200400" indent="0" algn="ctr" eaLnBrk="1" latinLnBrk="0" hangingPunct="1">
              <a:buNone/>
            </a:lvl8pPr>
            <a:lvl9pPr marL="3657600" indent="0" algn="ctr" eaLnBrk="1" latinLnBrk="0" hangingPunct="1">
              <a:buNone/>
            </a:lvl9pPr>
            <a:extLst/>
          </a:lstStyle>
          <a:p>
            <a:r>
              <a:rPr kumimoji="0" lang="en-US" dirty="0"/>
              <a:t>Click to add author information</a:t>
            </a:r>
          </a:p>
        </p:txBody>
      </p:sp>
      <p:sp>
        <p:nvSpPr>
          <p:cNvPr id="15" name="Rectangle 15"/>
          <p:cNvSpPr>
            <a:spLocks noGrp="1"/>
          </p:cNvSpPr>
          <p:nvPr>
            <p:ph type="sldNum" sz="quarter" idx="11"/>
          </p:nvPr>
        </p:nvSpPr>
        <p:spPr>
          <a:xfrm>
            <a:off x="6477000" y="6477000"/>
            <a:ext cx="1021080" cy="304800"/>
          </a:xfrm>
        </p:spPr>
        <p:txBody>
          <a:bodyPr anchor="ctr"/>
          <a:lstStyle/>
          <a:p>
            <a:pPr algn="r"/>
            <a:fld id="{256D3EEF-DE4E-429D-8EC4-DDC531AFF587}" type="slidenum">
              <a:rPr kumimoji="0" lang="en-US" sz="1000" smtClean="0"/>
              <a:pPr algn="r"/>
              <a:t>‹#›</a:t>
            </a:fld>
            <a:endParaRPr kumimoji="0" lang="en-US" dirty="0"/>
          </a:p>
        </p:txBody>
      </p:sp>
      <p:sp>
        <p:nvSpPr>
          <p:cNvPr id="16" name="Rectangle 16"/>
          <p:cNvSpPr>
            <a:spLocks noGrp="1"/>
          </p:cNvSpPr>
          <p:nvPr>
            <p:ph type="ftr" sz="quarter" idx="12"/>
          </p:nvPr>
        </p:nvSpPr>
        <p:spPr/>
        <p:txBody>
          <a:bodyPr/>
          <a:lstStyle/>
          <a:p>
            <a:endParaRPr kumimoji="0" lang="en-US" dirty="0"/>
          </a:p>
        </p:txBody>
      </p:sp>
      <p:sp>
        <p:nvSpPr>
          <p:cNvPr id="8" name="Rectangle 10"/>
          <p:cNvSpPr/>
          <p:nvPr userDrawn="1"/>
        </p:nvSpPr>
        <p:spPr>
          <a:xfrm>
            <a:off x="0" y="0"/>
            <a:ext cx="9144000" cy="2862064"/>
          </a:xfrm>
          <a:prstGeom prst="rect">
            <a:avLst/>
          </a:prstGeom>
          <a:solidFill>
            <a:schemeClr val="accent6">
              <a:lumMod val="50000"/>
            </a:schemeClr>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kumimoji="0" lang="en-US" dirty="0"/>
          </a:p>
        </p:txBody>
      </p:sp>
      <p:sp>
        <p:nvSpPr>
          <p:cNvPr id="10" name="Date Placeholder 9"/>
          <p:cNvSpPr>
            <a:spLocks noGrp="1"/>
          </p:cNvSpPr>
          <p:nvPr>
            <p:ph type="dt" sz="half" idx="10"/>
          </p:nvPr>
        </p:nvSpPr>
        <p:spPr>
          <a:xfrm>
            <a:off x="228600" y="6477000"/>
            <a:ext cx="1600200" cy="304800"/>
          </a:xfrm>
        </p:spPr>
        <p:txBody>
          <a:bodyPr anchor="ctr"/>
          <a:lstStyle>
            <a:lvl1pPr algn="l" eaLnBrk="1" latinLnBrk="0" hangingPunct="1">
              <a:defRPr kumimoji="0">
                <a:solidFill>
                  <a:srgbClr val="A0A0A0"/>
                </a:solidFill>
              </a:defRPr>
            </a:lvl1pPr>
            <a:extLst/>
          </a:lstStyle>
          <a:p>
            <a:fld id="{E670E85E-3C01-4BE7-91EE-EC32EE0E575B}" type="datetime1">
              <a:rPr kumimoji="0" lang="en-US" altLang="ko-KR" smtClean="0"/>
              <a:t>11/1/21</a:t>
            </a:fld>
            <a:endParaRPr kumimoji="0" lang="en-US" dirty="0"/>
          </a:p>
        </p:txBody>
      </p:sp>
      <p:sp>
        <p:nvSpPr>
          <p:cNvPr id="12" name="Rectangle 11"/>
          <p:cNvSpPr/>
          <p:nvPr userDrawn="1"/>
        </p:nvSpPr>
        <p:spPr>
          <a:xfrm>
            <a:off x="0" y="4005064"/>
            <a:ext cx="9144000" cy="27432"/>
          </a:xfrm>
          <a:prstGeom prst="rect">
            <a:avLst/>
          </a:prstGeom>
          <a:solidFill>
            <a:schemeClr val="accent6">
              <a:lumMod val="50000"/>
            </a:schemeClr>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kumimoji="0" lang="en-US" dirty="0"/>
          </a:p>
        </p:txBody>
      </p:sp>
      <p:pic>
        <p:nvPicPr>
          <p:cNvPr id="13" name="Picture 2" descr="http://netsys.kaist.ac.kr/front/logo_bi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40226" y="6093302"/>
            <a:ext cx="906800" cy="69533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8"/>
          <p:cNvPicPr>
            <a:picLocks noChangeAspect="1" noChangeArrowheads="1"/>
          </p:cNvPicPr>
          <p:nvPr userDrawn="1"/>
        </p:nvPicPr>
        <p:blipFill>
          <a:blip r:embed="rId3"/>
          <a:srcRect/>
          <a:stretch>
            <a:fillRect/>
          </a:stretch>
        </p:blipFill>
        <p:spPr bwMode="auto">
          <a:xfrm>
            <a:off x="107506" y="6058970"/>
            <a:ext cx="2016224" cy="656061"/>
          </a:xfrm>
          <a:prstGeom prst="rect">
            <a:avLst/>
          </a:prstGeom>
          <a:noFill/>
          <a:ln w="9525">
            <a:noFill/>
            <a:miter lim="800000"/>
            <a:headEnd/>
            <a:tailEnd/>
          </a:ln>
        </p:spPr>
      </p:pic>
    </p:spTree>
    <p:extLst>
      <p:ext uri="{BB962C8B-B14F-4D97-AF65-F5344CB8AC3E}">
        <p14:creationId xmlns:p14="http://schemas.microsoft.com/office/powerpoint/2010/main" val="4286772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pPr eaLnBrk="1" latinLnBrk="1" hangingPunct="1"/>
            <a:r>
              <a:rPr lang="en-US" altLang="ko-KR"/>
              <a:t>Click to edit Master title style</a:t>
            </a:r>
            <a:endParaRPr/>
          </a:p>
        </p:txBody>
      </p:sp>
      <p:sp>
        <p:nvSpPr>
          <p:cNvPr id="43" name="Rectangle 37"/>
          <p:cNvSpPr>
            <a:spLocks noGrp="1"/>
          </p:cNvSpPr>
          <p:nvPr>
            <p:ph type="body" sz="quarter" idx="15" hasCustomPrompt="1"/>
          </p:nvPr>
        </p:nvSpPr>
        <p:spPr>
          <a:xfrm>
            <a:off x="304800" y="838200"/>
            <a:ext cx="7391400" cy="228600"/>
          </a:xfrm>
          <a:solidFill>
            <a:schemeClr val="tx2">
              <a:tint val="40000"/>
            </a:schemeClr>
          </a:solidFill>
        </p:spPr>
        <p:txBody>
          <a:bodyPr anchor="ctr"/>
          <a:lstStyle>
            <a:lvl1pPr eaLnBrk="1" latinLnBrk="0" hangingPunct="1">
              <a:buFontTx/>
              <a:buNone/>
              <a:defRPr kumimoji="0" sz="1100"/>
            </a:lvl1pPr>
            <a:extLst/>
          </a:lstStyle>
          <a:p>
            <a:pPr lvl="0"/>
            <a:r>
              <a:rPr kumimoji="0" lang="en-US" dirty="0"/>
              <a:t>Click to add agenda item</a:t>
            </a:r>
          </a:p>
        </p:txBody>
      </p:sp>
      <p:sp>
        <p:nvSpPr>
          <p:cNvPr id="41" name="Rectangle 37"/>
          <p:cNvSpPr>
            <a:spLocks noGrp="1"/>
          </p:cNvSpPr>
          <p:nvPr>
            <p:ph type="body" sz="quarter" idx="17" hasCustomPrompt="1"/>
          </p:nvPr>
        </p:nvSpPr>
        <p:spPr>
          <a:xfrm>
            <a:off x="310896" y="1295400"/>
            <a:ext cx="7385304" cy="228600"/>
          </a:xfrm>
          <a:solidFill>
            <a:schemeClr val="tx2">
              <a:tint val="40000"/>
            </a:schemeClr>
          </a:solidFill>
        </p:spPr>
        <p:txBody>
          <a:bodyPr anchor="ctr"/>
          <a:lstStyle>
            <a:lvl1pPr eaLnBrk="1" latinLnBrk="0" hangingPunct="1">
              <a:buFontTx/>
              <a:buNone/>
              <a:defRPr kumimoji="0" sz="1100"/>
            </a:lvl1pPr>
            <a:extLst/>
          </a:lstStyle>
          <a:p>
            <a:pPr lvl="0"/>
            <a:r>
              <a:rPr kumimoji="0" lang="en-US" dirty="0"/>
              <a:t>Click to add agenda item</a:t>
            </a:r>
          </a:p>
        </p:txBody>
      </p:sp>
      <p:sp>
        <p:nvSpPr>
          <p:cNvPr id="45" name="Rectangle 37"/>
          <p:cNvSpPr>
            <a:spLocks noGrp="1"/>
          </p:cNvSpPr>
          <p:nvPr>
            <p:ph type="body" sz="quarter" idx="19" hasCustomPrompt="1"/>
          </p:nvPr>
        </p:nvSpPr>
        <p:spPr>
          <a:xfrm>
            <a:off x="310896" y="1752600"/>
            <a:ext cx="7385304" cy="228600"/>
          </a:xfrm>
          <a:solidFill>
            <a:schemeClr val="tx2">
              <a:tint val="40000"/>
            </a:schemeClr>
          </a:solidFill>
        </p:spPr>
        <p:txBody>
          <a:bodyPr anchor="ctr"/>
          <a:lstStyle>
            <a:lvl1pPr eaLnBrk="1" latinLnBrk="0" hangingPunct="1">
              <a:buFontTx/>
              <a:buNone/>
              <a:defRPr kumimoji="0" sz="1100" baseline="0"/>
            </a:lvl1pPr>
            <a:extLst/>
          </a:lstStyle>
          <a:p>
            <a:pPr lvl="0"/>
            <a:r>
              <a:rPr kumimoji="0" lang="en-US" dirty="0"/>
              <a:t>Click to add agenda item</a:t>
            </a:r>
          </a:p>
        </p:txBody>
      </p:sp>
      <p:sp>
        <p:nvSpPr>
          <p:cNvPr id="47" name="Rectangle 37"/>
          <p:cNvSpPr>
            <a:spLocks noGrp="1"/>
          </p:cNvSpPr>
          <p:nvPr>
            <p:ph type="body" sz="quarter" idx="21" hasCustomPrompt="1"/>
          </p:nvPr>
        </p:nvSpPr>
        <p:spPr>
          <a:xfrm>
            <a:off x="310896" y="2209800"/>
            <a:ext cx="7385304" cy="228600"/>
          </a:xfrm>
          <a:solidFill>
            <a:schemeClr val="tx2">
              <a:tint val="40000"/>
            </a:schemeClr>
          </a:solidFill>
        </p:spPr>
        <p:txBody>
          <a:bodyPr anchor="ctr"/>
          <a:lstStyle>
            <a:lvl1pPr eaLnBrk="1" latinLnBrk="0" hangingPunct="1">
              <a:buFontTx/>
              <a:buNone/>
              <a:defRPr kumimoji="0" sz="1100" baseline="0"/>
            </a:lvl1pPr>
            <a:extLst/>
          </a:lstStyle>
          <a:p>
            <a:pPr lvl="0"/>
            <a:r>
              <a:rPr kumimoji="0" lang="en-US" dirty="0"/>
              <a:t>Click to add agenda item</a:t>
            </a:r>
          </a:p>
        </p:txBody>
      </p:sp>
      <p:sp>
        <p:nvSpPr>
          <p:cNvPr id="49" name="Rectangle 37"/>
          <p:cNvSpPr>
            <a:spLocks noGrp="1"/>
          </p:cNvSpPr>
          <p:nvPr>
            <p:ph type="body" sz="quarter" idx="23" hasCustomPrompt="1"/>
          </p:nvPr>
        </p:nvSpPr>
        <p:spPr>
          <a:xfrm>
            <a:off x="310896" y="2667000"/>
            <a:ext cx="7385304" cy="228600"/>
          </a:xfrm>
          <a:solidFill>
            <a:schemeClr val="tx2">
              <a:tint val="40000"/>
            </a:schemeClr>
          </a:solidFill>
        </p:spPr>
        <p:txBody>
          <a:bodyPr anchor="ctr"/>
          <a:lstStyle>
            <a:lvl1pPr eaLnBrk="1" latinLnBrk="0" hangingPunct="1">
              <a:buFontTx/>
              <a:buNone/>
              <a:defRPr kumimoji="0" sz="1100"/>
            </a:lvl1pPr>
            <a:extLst/>
          </a:lstStyle>
          <a:p>
            <a:pPr lvl="0"/>
            <a:r>
              <a:rPr kumimoji="0" lang="en-US" dirty="0"/>
              <a:t>Click to add agenda item</a:t>
            </a:r>
          </a:p>
        </p:txBody>
      </p:sp>
      <p:sp>
        <p:nvSpPr>
          <p:cNvPr id="51" name="Rectangle 37"/>
          <p:cNvSpPr>
            <a:spLocks noGrp="1"/>
          </p:cNvSpPr>
          <p:nvPr>
            <p:ph type="body" sz="quarter" idx="25" hasCustomPrompt="1"/>
          </p:nvPr>
        </p:nvSpPr>
        <p:spPr>
          <a:xfrm>
            <a:off x="310896" y="3124200"/>
            <a:ext cx="7385304" cy="228600"/>
          </a:xfrm>
          <a:solidFill>
            <a:schemeClr val="tx2">
              <a:tint val="40000"/>
            </a:schemeClr>
          </a:solidFill>
        </p:spPr>
        <p:txBody>
          <a:bodyPr anchor="ctr"/>
          <a:lstStyle>
            <a:lvl1pPr eaLnBrk="1" latinLnBrk="0" hangingPunct="1">
              <a:buFontTx/>
              <a:buNone/>
              <a:defRPr kumimoji="0" sz="1100"/>
            </a:lvl1pPr>
            <a:extLst/>
          </a:lstStyle>
          <a:p>
            <a:pPr lvl="0"/>
            <a:r>
              <a:rPr kumimoji="0" lang="en-US" dirty="0"/>
              <a:t>Click to add agenda item</a:t>
            </a:r>
          </a:p>
        </p:txBody>
      </p:sp>
      <p:sp>
        <p:nvSpPr>
          <p:cNvPr id="53" name="Rectangle 37"/>
          <p:cNvSpPr>
            <a:spLocks noGrp="1"/>
          </p:cNvSpPr>
          <p:nvPr>
            <p:ph type="body" sz="quarter" idx="27" hasCustomPrompt="1"/>
          </p:nvPr>
        </p:nvSpPr>
        <p:spPr>
          <a:xfrm>
            <a:off x="310896" y="3581400"/>
            <a:ext cx="7385304" cy="228600"/>
          </a:xfrm>
          <a:solidFill>
            <a:schemeClr val="tx2">
              <a:tint val="40000"/>
            </a:schemeClr>
          </a:solidFill>
        </p:spPr>
        <p:txBody>
          <a:bodyPr anchor="ctr"/>
          <a:lstStyle>
            <a:lvl1pPr eaLnBrk="1" latinLnBrk="0" hangingPunct="1">
              <a:buFontTx/>
              <a:buNone/>
              <a:defRPr kumimoji="0" sz="1100"/>
            </a:lvl1pPr>
            <a:extLst/>
          </a:lstStyle>
          <a:p>
            <a:pPr lvl="0"/>
            <a:r>
              <a:rPr kumimoji="0" lang="en-US" dirty="0"/>
              <a:t>Click to add agenda item</a:t>
            </a:r>
          </a:p>
        </p:txBody>
      </p:sp>
      <p:sp>
        <p:nvSpPr>
          <p:cNvPr id="55" name="Rectangle 37"/>
          <p:cNvSpPr>
            <a:spLocks noGrp="1"/>
          </p:cNvSpPr>
          <p:nvPr>
            <p:ph type="body" sz="quarter" idx="29" hasCustomPrompt="1"/>
          </p:nvPr>
        </p:nvSpPr>
        <p:spPr>
          <a:xfrm>
            <a:off x="310896" y="4038600"/>
            <a:ext cx="7385304" cy="228600"/>
          </a:xfrm>
          <a:solidFill>
            <a:schemeClr val="tx2">
              <a:tint val="40000"/>
            </a:schemeClr>
          </a:solidFill>
        </p:spPr>
        <p:txBody>
          <a:bodyPr anchor="ctr"/>
          <a:lstStyle>
            <a:lvl1pPr eaLnBrk="1" latinLnBrk="0" hangingPunct="1">
              <a:buFontTx/>
              <a:buNone/>
              <a:defRPr kumimoji="0" sz="1100" baseline="0"/>
            </a:lvl1pPr>
            <a:extLst/>
          </a:lstStyle>
          <a:p>
            <a:pPr lvl="0"/>
            <a:r>
              <a:rPr kumimoji="0" lang="en-US" dirty="0"/>
              <a:t>Click to add agenda item</a:t>
            </a:r>
          </a:p>
        </p:txBody>
      </p:sp>
      <p:sp>
        <p:nvSpPr>
          <p:cNvPr id="57" name="Rectangle 37"/>
          <p:cNvSpPr>
            <a:spLocks noGrp="1"/>
          </p:cNvSpPr>
          <p:nvPr>
            <p:ph type="body" sz="quarter" idx="31" hasCustomPrompt="1"/>
          </p:nvPr>
        </p:nvSpPr>
        <p:spPr>
          <a:xfrm>
            <a:off x="310896" y="4495800"/>
            <a:ext cx="7385304" cy="228600"/>
          </a:xfrm>
          <a:solidFill>
            <a:schemeClr val="tx2">
              <a:tint val="40000"/>
            </a:schemeClr>
          </a:solidFill>
        </p:spPr>
        <p:txBody>
          <a:bodyPr anchor="ctr"/>
          <a:lstStyle>
            <a:lvl1pPr eaLnBrk="1" latinLnBrk="0" hangingPunct="1">
              <a:buFontTx/>
              <a:buNone/>
              <a:defRPr kumimoji="0" sz="1100"/>
            </a:lvl1pPr>
            <a:extLst/>
          </a:lstStyle>
          <a:p>
            <a:pPr lvl="0"/>
            <a:r>
              <a:rPr kumimoji="0" lang="en-US" dirty="0"/>
              <a:t>Click to add agenda item</a:t>
            </a:r>
          </a:p>
        </p:txBody>
      </p:sp>
      <p:sp>
        <p:nvSpPr>
          <p:cNvPr id="26" name="Rectangle 37"/>
          <p:cNvSpPr>
            <a:spLocks noGrp="1"/>
          </p:cNvSpPr>
          <p:nvPr>
            <p:ph type="body" sz="quarter" idx="33" hasCustomPrompt="1"/>
          </p:nvPr>
        </p:nvSpPr>
        <p:spPr>
          <a:xfrm>
            <a:off x="310896" y="4953000"/>
            <a:ext cx="7385304" cy="228600"/>
          </a:xfrm>
          <a:solidFill>
            <a:schemeClr val="tx2">
              <a:tint val="40000"/>
            </a:schemeClr>
          </a:solidFill>
        </p:spPr>
        <p:txBody>
          <a:bodyPr anchor="ctr"/>
          <a:lstStyle>
            <a:lvl1pPr eaLnBrk="1" latinLnBrk="0" hangingPunct="1">
              <a:buFontTx/>
              <a:buNone/>
              <a:defRPr kumimoji="0" sz="1100"/>
            </a:lvl1pPr>
            <a:extLst/>
          </a:lstStyle>
          <a:p>
            <a:pPr lvl="0"/>
            <a:r>
              <a:rPr kumimoji="0" lang="en-US" dirty="0"/>
              <a:t>Click to add agenda item</a:t>
            </a:r>
          </a:p>
        </p:txBody>
      </p:sp>
      <p:sp>
        <p:nvSpPr>
          <p:cNvPr id="28" name="Rectangle 37"/>
          <p:cNvSpPr>
            <a:spLocks noGrp="1"/>
          </p:cNvSpPr>
          <p:nvPr>
            <p:ph type="body" sz="quarter" idx="35" hasCustomPrompt="1"/>
          </p:nvPr>
        </p:nvSpPr>
        <p:spPr>
          <a:xfrm>
            <a:off x="310896" y="5410200"/>
            <a:ext cx="7385304" cy="228600"/>
          </a:xfrm>
          <a:solidFill>
            <a:schemeClr val="tx2">
              <a:tint val="40000"/>
            </a:schemeClr>
          </a:solidFill>
        </p:spPr>
        <p:txBody>
          <a:bodyPr anchor="ctr"/>
          <a:lstStyle>
            <a:lvl1pPr eaLnBrk="1" latinLnBrk="0" hangingPunct="1">
              <a:buFontTx/>
              <a:buNone/>
              <a:defRPr kumimoji="0" sz="1100"/>
            </a:lvl1pPr>
            <a:extLst/>
          </a:lstStyle>
          <a:p>
            <a:pPr lvl="0"/>
            <a:r>
              <a:rPr kumimoji="0" lang="en-US" dirty="0"/>
              <a:t>Click to add agenda item</a:t>
            </a:r>
          </a:p>
        </p:txBody>
      </p:sp>
      <p:sp>
        <p:nvSpPr>
          <p:cNvPr id="44" name="Rectangle 37"/>
          <p:cNvSpPr>
            <a:spLocks noGrp="1"/>
          </p:cNvSpPr>
          <p:nvPr>
            <p:ph type="body" sz="quarter" idx="16" hasCustomPrompt="1"/>
          </p:nvPr>
        </p:nvSpPr>
        <p:spPr>
          <a:xfrm>
            <a:off x="7696200" y="838200"/>
            <a:ext cx="685800" cy="228600"/>
          </a:xfrm>
          <a:solidFill>
            <a:schemeClr val="accent6">
              <a:shade val="75000"/>
            </a:schemeClr>
          </a:solidFill>
        </p:spPr>
        <p:txBody>
          <a:bodyPr anchor="ctr"/>
          <a:lstStyle>
            <a:lvl1pPr algn="r" eaLnBrk="1" latinLnBrk="0" hangingPunct="1">
              <a:buFontTx/>
              <a:buNone/>
              <a:defRPr kumimoji="0" sz="1100">
                <a:solidFill>
                  <a:schemeClr val="bg1"/>
                </a:solidFill>
              </a:defRPr>
            </a:lvl1pPr>
            <a:extLst/>
          </a:lstStyle>
          <a:p>
            <a:pPr lvl="0"/>
            <a:r>
              <a:rPr kumimoji="0" lang="en-US" dirty="0"/>
              <a:t>Page #</a:t>
            </a:r>
            <a:endParaRPr kumimoji="0" lang="en-US"/>
          </a:p>
        </p:txBody>
      </p:sp>
      <p:sp>
        <p:nvSpPr>
          <p:cNvPr id="42" name="Rectangle 37"/>
          <p:cNvSpPr>
            <a:spLocks noGrp="1"/>
          </p:cNvSpPr>
          <p:nvPr>
            <p:ph type="body" sz="quarter" idx="18" hasCustomPrompt="1"/>
          </p:nvPr>
        </p:nvSpPr>
        <p:spPr>
          <a:xfrm>
            <a:off x="7696200" y="1295400"/>
            <a:ext cx="685800" cy="228600"/>
          </a:xfrm>
          <a:solidFill>
            <a:schemeClr val="accent6">
              <a:shade val="75000"/>
            </a:schemeClr>
          </a:solidFill>
        </p:spPr>
        <p:txBody>
          <a:bodyPr anchor="ctr"/>
          <a:lstStyle>
            <a:lvl1pPr algn="r" eaLnBrk="1" latinLnBrk="0" hangingPunct="1">
              <a:buFontTx/>
              <a:buNone/>
              <a:defRPr kumimoji="0" sz="1100">
                <a:solidFill>
                  <a:schemeClr val="bg1"/>
                </a:solidFill>
              </a:defRPr>
            </a:lvl1pPr>
            <a:extLst/>
          </a:lstStyle>
          <a:p>
            <a:pPr lvl="0"/>
            <a:r>
              <a:rPr kumimoji="0" lang="en-US" dirty="0"/>
              <a:t>Page #</a:t>
            </a:r>
            <a:endParaRPr kumimoji="0" lang="en-US"/>
          </a:p>
        </p:txBody>
      </p:sp>
      <p:sp>
        <p:nvSpPr>
          <p:cNvPr id="46" name="Rectangle 37"/>
          <p:cNvSpPr>
            <a:spLocks noGrp="1"/>
          </p:cNvSpPr>
          <p:nvPr>
            <p:ph type="body" sz="quarter" idx="20" hasCustomPrompt="1"/>
          </p:nvPr>
        </p:nvSpPr>
        <p:spPr>
          <a:xfrm>
            <a:off x="7696200" y="1752600"/>
            <a:ext cx="685800" cy="228600"/>
          </a:xfrm>
          <a:solidFill>
            <a:schemeClr val="accent6">
              <a:shade val="75000"/>
            </a:schemeClr>
          </a:solidFill>
        </p:spPr>
        <p:txBody>
          <a:bodyPr anchor="ctr"/>
          <a:lstStyle>
            <a:lvl1pPr algn="r" eaLnBrk="1" latinLnBrk="0" hangingPunct="1">
              <a:buFontTx/>
              <a:buNone/>
              <a:defRPr kumimoji="0" sz="1100">
                <a:solidFill>
                  <a:schemeClr val="bg1"/>
                </a:solidFill>
              </a:defRPr>
            </a:lvl1pPr>
            <a:extLst/>
          </a:lstStyle>
          <a:p>
            <a:pPr lvl="0"/>
            <a:r>
              <a:rPr kumimoji="0" lang="en-US" dirty="0"/>
              <a:t>Page #</a:t>
            </a:r>
            <a:endParaRPr kumimoji="0" lang="en-US"/>
          </a:p>
        </p:txBody>
      </p:sp>
      <p:sp>
        <p:nvSpPr>
          <p:cNvPr id="48" name="Rectangle 37"/>
          <p:cNvSpPr>
            <a:spLocks noGrp="1"/>
          </p:cNvSpPr>
          <p:nvPr>
            <p:ph type="body" sz="quarter" idx="22" hasCustomPrompt="1"/>
          </p:nvPr>
        </p:nvSpPr>
        <p:spPr>
          <a:xfrm>
            <a:off x="7696200" y="2209800"/>
            <a:ext cx="685800" cy="228600"/>
          </a:xfrm>
          <a:solidFill>
            <a:schemeClr val="accent6">
              <a:shade val="75000"/>
            </a:schemeClr>
          </a:solidFill>
        </p:spPr>
        <p:txBody>
          <a:bodyPr anchor="ctr"/>
          <a:lstStyle>
            <a:lvl1pPr algn="r" eaLnBrk="1" latinLnBrk="0" hangingPunct="1">
              <a:buFontTx/>
              <a:buNone/>
              <a:defRPr kumimoji="0" sz="1100">
                <a:solidFill>
                  <a:schemeClr val="bg1"/>
                </a:solidFill>
              </a:defRPr>
            </a:lvl1pPr>
            <a:extLst/>
          </a:lstStyle>
          <a:p>
            <a:pPr lvl="0"/>
            <a:r>
              <a:rPr kumimoji="0" lang="en-US" dirty="0"/>
              <a:t>Page #</a:t>
            </a:r>
            <a:endParaRPr kumimoji="0" lang="en-US"/>
          </a:p>
        </p:txBody>
      </p:sp>
      <p:sp>
        <p:nvSpPr>
          <p:cNvPr id="50" name="Rectangle 37"/>
          <p:cNvSpPr>
            <a:spLocks noGrp="1"/>
          </p:cNvSpPr>
          <p:nvPr>
            <p:ph type="body" sz="quarter" idx="24" hasCustomPrompt="1"/>
          </p:nvPr>
        </p:nvSpPr>
        <p:spPr>
          <a:xfrm>
            <a:off x="7696200" y="2667000"/>
            <a:ext cx="685800" cy="228600"/>
          </a:xfrm>
          <a:solidFill>
            <a:schemeClr val="accent6">
              <a:shade val="75000"/>
            </a:schemeClr>
          </a:solidFill>
        </p:spPr>
        <p:txBody>
          <a:bodyPr anchor="ctr"/>
          <a:lstStyle>
            <a:lvl1pPr algn="r" eaLnBrk="1" latinLnBrk="0" hangingPunct="1">
              <a:buFontTx/>
              <a:buNone/>
              <a:defRPr kumimoji="0" sz="1100">
                <a:solidFill>
                  <a:schemeClr val="bg1"/>
                </a:solidFill>
              </a:defRPr>
            </a:lvl1pPr>
            <a:extLst/>
          </a:lstStyle>
          <a:p>
            <a:pPr lvl="0"/>
            <a:r>
              <a:rPr kumimoji="0" lang="en-US" dirty="0"/>
              <a:t>Page #</a:t>
            </a:r>
            <a:endParaRPr kumimoji="0" lang="en-US"/>
          </a:p>
        </p:txBody>
      </p:sp>
      <p:sp>
        <p:nvSpPr>
          <p:cNvPr id="52" name="Rectangle 37"/>
          <p:cNvSpPr>
            <a:spLocks noGrp="1"/>
          </p:cNvSpPr>
          <p:nvPr>
            <p:ph type="body" sz="quarter" idx="26" hasCustomPrompt="1"/>
          </p:nvPr>
        </p:nvSpPr>
        <p:spPr>
          <a:xfrm>
            <a:off x="7696200" y="3124200"/>
            <a:ext cx="685800" cy="228600"/>
          </a:xfrm>
          <a:solidFill>
            <a:schemeClr val="accent6">
              <a:shade val="75000"/>
            </a:schemeClr>
          </a:solidFill>
        </p:spPr>
        <p:txBody>
          <a:bodyPr anchor="ctr"/>
          <a:lstStyle>
            <a:lvl1pPr algn="r" eaLnBrk="1" latinLnBrk="0" hangingPunct="1">
              <a:buFontTx/>
              <a:buNone/>
              <a:defRPr kumimoji="0" sz="1100">
                <a:solidFill>
                  <a:schemeClr val="bg1"/>
                </a:solidFill>
              </a:defRPr>
            </a:lvl1pPr>
            <a:extLst/>
          </a:lstStyle>
          <a:p>
            <a:pPr lvl="0"/>
            <a:r>
              <a:rPr kumimoji="0" lang="en-US" dirty="0"/>
              <a:t>Page #</a:t>
            </a:r>
            <a:endParaRPr kumimoji="0" lang="en-US"/>
          </a:p>
        </p:txBody>
      </p:sp>
      <p:sp>
        <p:nvSpPr>
          <p:cNvPr id="54" name="Rectangle 37"/>
          <p:cNvSpPr>
            <a:spLocks noGrp="1"/>
          </p:cNvSpPr>
          <p:nvPr>
            <p:ph type="body" sz="quarter" idx="28" hasCustomPrompt="1"/>
          </p:nvPr>
        </p:nvSpPr>
        <p:spPr>
          <a:xfrm>
            <a:off x="7696200" y="3581400"/>
            <a:ext cx="685800" cy="228600"/>
          </a:xfrm>
          <a:solidFill>
            <a:schemeClr val="accent6">
              <a:shade val="75000"/>
            </a:schemeClr>
          </a:solidFill>
        </p:spPr>
        <p:txBody>
          <a:bodyPr anchor="ctr"/>
          <a:lstStyle>
            <a:lvl1pPr algn="r" eaLnBrk="1" latinLnBrk="0" hangingPunct="1">
              <a:buFontTx/>
              <a:buNone/>
              <a:defRPr kumimoji="0" sz="1100">
                <a:solidFill>
                  <a:schemeClr val="bg1"/>
                </a:solidFill>
              </a:defRPr>
            </a:lvl1pPr>
            <a:extLst/>
          </a:lstStyle>
          <a:p>
            <a:pPr lvl="0"/>
            <a:r>
              <a:rPr kumimoji="0" lang="en-US" dirty="0"/>
              <a:t>Page #</a:t>
            </a:r>
            <a:endParaRPr kumimoji="0" lang="en-US"/>
          </a:p>
        </p:txBody>
      </p:sp>
      <p:sp>
        <p:nvSpPr>
          <p:cNvPr id="56" name="Rectangle 37"/>
          <p:cNvSpPr>
            <a:spLocks noGrp="1"/>
          </p:cNvSpPr>
          <p:nvPr>
            <p:ph type="body" sz="quarter" idx="30" hasCustomPrompt="1"/>
          </p:nvPr>
        </p:nvSpPr>
        <p:spPr>
          <a:xfrm>
            <a:off x="7696200" y="4038600"/>
            <a:ext cx="685800" cy="228600"/>
          </a:xfrm>
          <a:solidFill>
            <a:schemeClr val="accent6">
              <a:shade val="75000"/>
            </a:schemeClr>
          </a:solidFill>
        </p:spPr>
        <p:txBody>
          <a:bodyPr anchor="ctr"/>
          <a:lstStyle>
            <a:lvl1pPr algn="r" eaLnBrk="1" latinLnBrk="0" hangingPunct="1">
              <a:buFontTx/>
              <a:buNone/>
              <a:defRPr kumimoji="0" sz="1100">
                <a:solidFill>
                  <a:schemeClr val="bg1"/>
                </a:solidFill>
              </a:defRPr>
            </a:lvl1pPr>
            <a:extLst/>
          </a:lstStyle>
          <a:p>
            <a:pPr lvl="0"/>
            <a:r>
              <a:rPr kumimoji="0" lang="en-US" dirty="0"/>
              <a:t>Page #</a:t>
            </a:r>
            <a:endParaRPr kumimoji="0" lang="en-US"/>
          </a:p>
        </p:txBody>
      </p:sp>
      <p:sp>
        <p:nvSpPr>
          <p:cNvPr id="58" name="Rectangle 37"/>
          <p:cNvSpPr>
            <a:spLocks noGrp="1"/>
          </p:cNvSpPr>
          <p:nvPr>
            <p:ph type="body" sz="quarter" idx="32" hasCustomPrompt="1"/>
          </p:nvPr>
        </p:nvSpPr>
        <p:spPr>
          <a:xfrm>
            <a:off x="7696200" y="4495800"/>
            <a:ext cx="685800" cy="228600"/>
          </a:xfrm>
          <a:solidFill>
            <a:schemeClr val="accent6">
              <a:shade val="75000"/>
            </a:schemeClr>
          </a:solidFill>
        </p:spPr>
        <p:txBody>
          <a:bodyPr anchor="ctr"/>
          <a:lstStyle>
            <a:lvl1pPr algn="r" eaLnBrk="1" latinLnBrk="0" hangingPunct="1">
              <a:buFontTx/>
              <a:buNone/>
              <a:defRPr kumimoji="0" sz="1100">
                <a:solidFill>
                  <a:schemeClr val="bg1"/>
                </a:solidFill>
              </a:defRPr>
            </a:lvl1pPr>
            <a:extLst/>
          </a:lstStyle>
          <a:p>
            <a:pPr lvl="0"/>
            <a:r>
              <a:rPr kumimoji="0" lang="en-US" dirty="0"/>
              <a:t>Page #</a:t>
            </a:r>
            <a:endParaRPr kumimoji="0" lang="en-US"/>
          </a:p>
        </p:txBody>
      </p:sp>
      <p:sp>
        <p:nvSpPr>
          <p:cNvPr id="27" name="Rectangle 37"/>
          <p:cNvSpPr>
            <a:spLocks noGrp="1"/>
          </p:cNvSpPr>
          <p:nvPr>
            <p:ph type="body" sz="quarter" idx="34" hasCustomPrompt="1"/>
          </p:nvPr>
        </p:nvSpPr>
        <p:spPr>
          <a:xfrm>
            <a:off x="7696200" y="4953000"/>
            <a:ext cx="685800" cy="228600"/>
          </a:xfrm>
          <a:solidFill>
            <a:schemeClr val="accent6">
              <a:shade val="75000"/>
            </a:schemeClr>
          </a:solidFill>
        </p:spPr>
        <p:txBody>
          <a:bodyPr anchor="ctr"/>
          <a:lstStyle>
            <a:lvl1pPr algn="r" eaLnBrk="1" latinLnBrk="0" hangingPunct="1">
              <a:buFontTx/>
              <a:buNone/>
              <a:defRPr kumimoji="0" sz="1100">
                <a:solidFill>
                  <a:schemeClr val="bg1"/>
                </a:solidFill>
              </a:defRPr>
            </a:lvl1pPr>
            <a:extLst/>
          </a:lstStyle>
          <a:p>
            <a:pPr lvl="0"/>
            <a:r>
              <a:rPr kumimoji="0" lang="en-US" dirty="0"/>
              <a:t>Page #</a:t>
            </a:r>
            <a:endParaRPr kumimoji="0" lang="en-US"/>
          </a:p>
        </p:txBody>
      </p:sp>
      <p:sp>
        <p:nvSpPr>
          <p:cNvPr id="29" name="Rectangle 37"/>
          <p:cNvSpPr>
            <a:spLocks noGrp="1"/>
          </p:cNvSpPr>
          <p:nvPr>
            <p:ph type="body" sz="quarter" idx="36" hasCustomPrompt="1"/>
          </p:nvPr>
        </p:nvSpPr>
        <p:spPr>
          <a:xfrm>
            <a:off x="7696200" y="5410200"/>
            <a:ext cx="685800" cy="228600"/>
          </a:xfrm>
          <a:solidFill>
            <a:schemeClr val="accent6">
              <a:shade val="75000"/>
            </a:schemeClr>
          </a:solidFill>
        </p:spPr>
        <p:txBody>
          <a:bodyPr anchor="ctr"/>
          <a:lstStyle>
            <a:lvl1pPr algn="r" eaLnBrk="1" latinLnBrk="0" hangingPunct="1">
              <a:buFontTx/>
              <a:buNone/>
              <a:defRPr kumimoji="0" sz="1100">
                <a:solidFill>
                  <a:schemeClr val="bg1"/>
                </a:solidFill>
              </a:defRPr>
            </a:lvl1pPr>
            <a:extLst/>
          </a:lstStyle>
          <a:p>
            <a:pPr lvl="0"/>
            <a:r>
              <a:rPr kumimoji="0" lang="en-US" dirty="0"/>
              <a:t>Page #</a:t>
            </a:r>
            <a:endParaRPr kumimoji="0" lang="en-US"/>
          </a:p>
        </p:txBody>
      </p:sp>
      <p:sp>
        <p:nvSpPr>
          <p:cNvPr id="30" name="Rectangle 37"/>
          <p:cNvSpPr>
            <a:spLocks noGrp="1"/>
          </p:cNvSpPr>
          <p:nvPr>
            <p:ph type="body" sz="quarter" idx="37" hasCustomPrompt="1"/>
          </p:nvPr>
        </p:nvSpPr>
        <p:spPr>
          <a:xfrm>
            <a:off x="310896" y="5867400"/>
            <a:ext cx="7385304" cy="228600"/>
          </a:xfrm>
          <a:solidFill>
            <a:schemeClr val="tx2">
              <a:tint val="40000"/>
            </a:schemeClr>
          </a:solidFill>
        </p:spPr>
        <p:txBody>
          <a:bodyPr anchor="ctr">
            <a:noAutofit/>
          </a:bodyPr>
          <a:lstStyle>
            <a:lvl1pPr eaLnBrk="1" latinLnBrk="0" hangingPunct="1">
              <a:buFontTx/>
              <a:buNone/>
              <a:defRPr kumimoji="0" sz="1100"/>
            </a:lvl1pPr>
            <a:extLst/>
          </a:lstStyle>
          <a:p>
            <a:pPr lvl="0"/>
            <a:r>
              <a:rPr kumimoji="0" lang="en-US" dirty="0"/>
              <a:t>Click to add agenda item</a:t>
            </a:r>
          </a:p>
        </p:txBody>
      </p:sp>
      <p:sp>
        <p:nvSpPr>
          <p:cNvPr id="31" name="Rectangle 37"/>
          <p:cNvSpPr>
            <a:spLocks noGrp="1"/>
          </p:cNvSpPr>
          <p:nvPr>
            <p:ph type="body" sz="quarter" idx="38" hasCustomPrompt="1"/>
          </p:nvPr>
        </p:nvSpPr>
        <p:spPr>
          <a:xfrm>
            <a:off x="7696200" y="5867400"/>
            <a:ext cx="685800" cy="228600"/>
          </a:xfrm>
          <a:solidFill>
            <a:schemeClr val="accent6">
              <a:shade val="75000"/>
            </a:schemeClr>
          </a:solidFill>
        </p:spPr>
        <p:txBody>
          <a:bodyPr anchor="ctr"/>
          <a:lstStyle>
            <a:lvl1pPr algn="r" eaLnBrk="1" latinLnBrk="0" hangingPunct="1">
              <a:buFontTx/>
              <a:buNone/>
              <a:defRPr kumimoji="0" sz="1100">
                <a:solidFill>
                  <a:schemeClr val="bg1"/>
                </a:solidFill>
              </a:defRPr>
            </a:lvl1pPr>
            <a:extLst/>
          </a:lstStyle>
          <a:p>
            <a:pPr lvl="0"/>
            <a:r>
              <a:rPr kumimoji="0" lang="en-US" dirty="0"/>
              <a:t>Page #</a:t>
            </a:r>
            <a:endParaRPr kumimoji="0" lang="en-US"/>
          </a:p>
        </p:txBody>
      </p:sp>
      <p:sp>
        <p:nvSpPr>
          <p:cNvPr id="32" name="Rectangle 32"/>
          <p:cNvSpPr>
            <a:spLocks noGrp="1"/>
          </p:cNvSpPr>
          <p:nvPr>
            <p:ph type="dt" sz="half" idx="39"/>
          </p:nvPr>
        </p:nvSpPr>
        <p:spPr/>
        <p:txBody>
          <a:bodyPr/>
          <a:lstStyle>
            <a:lvl1pPr eaLnBrk="1" latinLnBrk="0" hangingPunct="1">
              <a:defRPr kumimoji="0" sz="1000"/>
            </a:lvl1pPr>
            <a:extLst/>
          </a:lstStyle>
          <a:p>
            <a:pPr algn="r"/>
            <a:fld id="{3043D33D-861B-4151-9ECC-A803909CD846}" type="datetime1">
              <a:rPr kumimoji="0" lang="en-US" altLang="ko-KR" smtClean="0"/>
              <a:t>11/1/21</a:t>
            </a:fld>
            <a:endParaRPr kumimoji="0" lang="en-US" dirty="0"/>
          </a:p>
        </p:txBody>
      </p:sp>
      <p:sp>
        <p:nvSpPr>
          <p:cNvPr id="33" name="Rectangle 33"/>
          <p:cNvSpPr>
            <a:spLocks noGrp="1"/>
          </p:cNvSpPr>
          <p:nvPr>
            <p:ph type="sldNum" sz="quarter" idx="40"/>
          </p:nvPr>
        </p:nvSpPr>
        <p:spPr/>
        <p:txBody>
          <a:bodyPr/>
          <a:lstStyle/>
          <a:p>
            <a:pPr algn="r"/>
            <a:fld id="{256D3EEF-DE4E-429D-8EC4-DDC531AFF587}" type="slidenum">
              <a:rPr kumimoji="0" lang="en-US" sz="1000" smtClean="0"/>
              <a:pPr algn="r"/>
              <a:t>‹#›</a:t>
            </a:fld>
            <a:endParaRPr kumimoji="0" lang="en-US"/>
          </a:p>
        </p:txBody>
      </p:sp>
      <p:sp>
        <p:nvSpPr>
          <p:cNvPr id="34" name="Rectangle 34"/>
          <p:cNvSpPr>
            <a:spLocks noGrp="1"/>
          </p:cNvSpPr>
          <p:nvPr>
            <p:ph type="ftr" sz="quarter" idx="41"/>
          </p:nvPr>
        </p:nvSpPr>
        <p:spPr/>
        <p:txBody>
          <a:bodyPr/>
          <a:lstStyle/>
          <a:p>
            <a:endParaRPr kumimoji="0" lang="en-US"/>
          </a:p>
        </p:txBody>
      </p:sp>
    </p:spTree>
    <p:extLst>
      <p:ext uri="{BB962C8B-B14F-4D97-AF65-F5344CB8AC3E}">
        <p14:creationId xmlns:p14="http://schemas.microsoft.com/office/powerpoint/2010/main" val="99463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sp>
        <p:nvSpPr>
          <p:cNvPr id="9" name="Rectangle 8"/>
          <p:cNvSpPr/>
          <p:nvPr userDrawn="1"/>
        </p:nvSpPr>
        <p:spPr>
          <a:xfrm>
            <a:off x="0" y="4038600"/>
            <a:ext cx="9144000" cy="609600"/>
          </a:xfrm>
          <a:prstGeom prst="rect">
            <a:avLst/>
          </a:prstGeom>
          <a:solidFill>
            <a:schemeClr val="accent6">
              <a:shade val="75000"/>
            </a:schemeClr>
          </a:solidFill>
          <a:ln w="25400" cap="rnd" cmpd="sng" algn="ctr">
            <a:noFill/>
            <a:prstDash val="solid"/>
          </a:ln>
          <a:effectLst/>
        </p:spPr>
        <p:style>
          <a:lnRef idx="2">
            <a:schemeClr val="accent6"/>
          </a:lnRef>
          <a:fillRef idx="1">
            <a:schemeClr val="lt1"/>
          </a:fillRef>
          <a:effectRef idx="0">
            <a:schemeClr val="accent6"/>
          </a:effectRef>
          <a:fontRef idx="minor">
            <a:schemeClr val="dk1"/>
          </a:fontRef>
        </p:style>
        <p:txBody>
          <a:bodyPr anchor="ctr"/>
          <a:lstStyle/>
          <a:p>
            <a:pPr algn="ctr"/>
            <a:endParaRPr kumimoji="0" lang="en-US" dirty="0"/>
          </a:p>
        </p:txBody>
      </p:sp>
      <p:sp>
        <p:nvSpPr>
          <p:cNvPr id="14" name="Title 13"/>
          <p:cNvSpPr>
            <a:spLocks noGrp="1"/>
          </p:cNvSpPr>
          <p:nvPr>
            <p:ph type="ctrTitle"/>
          </p:nvPr>
        </p:nvSpPr>
        <p:spPr>
          <a:xfrm>
            <a:off x="228600" y="4114800"/>
            <a:ext cx="7239000" cy="533400"/>
          </a:xfrm>
          <a:noFill/>
        </p:spPr>
        <p:txBody>
          <a:bodyPr vert="horz"/>
          <a:lstStyle>
            <a:lvl1pPr algn="l" eaLnBrk="1" latinLnBrk="0" hangingPunct="1">
              <a:defRPr kumimoji="0" sz="2000" b="0" cap="all" spc="150" baseline="0">
                <a:solidFill>
                  <a:schemeClr val="bg1"/>
                </a:solidFill>
              </a:defRPr>
            </a:lvl1pPr>
            <a:extLst/>
          </a:lstStyle>
          <a:p>
            <a:r>
              <a:rPr kumimoji="0" lang="en-US" altLang="ko-KR"/>
              <a:t>Click to edit Master title style</a:t>
            </a:r>
            <a:endParaRPr kumimoji="0" lang="en-US" dirty="0"/>
          </a:p>
        </p:txBody>
      </p:sp>
      <p:sp>
        <p:nvSpPr>
          <p:cNvPr id="3" name="Rectangle 3"/>
          <p:cNvSpPr>
            <a:spLocks noGrp="1"/>
          </p:cNvSpPr>
          <p:nvPr>
            <p:ph type="dt" sz="half" idx="10"/>
          </p:nvPr>
        </p:nvSpPr>
        <p:spPr>
          <a:xfrm>
            <a:off x="228600" y="6477000"/>
            <a:ext cx="1600200" cy="304800"/>
          </a:xfrm>
        </p:spPr>
        <p:txBody>
          <a:bodyPr anchor="ctr"/>
          <a:lstStyle>
            <a:lvl1pPr algn="l" eaLnBrk="1" latinLnBrk="0" hangingPunct="1">
              <a:defRPr kumimoji="0">
                <a:solidFill>
                  <a:srgbClr val="A0A0A0"/>
                </a:solidFill>
              </a:defRPr>
            </a:lvl1pPr>
            <a:extLst/>
          </a:lstStyle>
          <a:p>
            <a:fld id="{302239FC-298A-46CB-A2CE-B73C048AE06E}" type="datetime1">
              <a:rPr kumimoji="0" lang="en-US" altLang="ko-KR" smtClean="0"/>
              <a:t>11/1/21</a:t>
            </a:fld>
            <a:endParaRPr kumimoji="0" lang="en-US" dirty="0"/>
          </a:p>
        </p:txBody>
      </p:sp>
      <p:sp>
        <p:nvSpPr>
          <p:cNvPr id="4" name="Rectangle 4"/>
          <p:cNvSpPr>
            <a:spLocks noGrp="1"/>
          </p:cNvSpPr>
          <p:nvPr>
            <p:ph type="ftr" sz="quarter" idx="11"/>
          </p:nvPr>
        </p:nvSpPr>
        <p:spPr>
          <a:xfrm>
            <a:off x="2705100" y="6477000"/>
            <a:ext cx="3733800" cy="304800"/>
          </a:xfrm>
        </p:spPr>
        <p:txBody>
          <a:bodyPr/>
          <a:lstStyle>
            <a:lvl1pPr eaLnBrk="1" latinLnBrk="0" hangingPunct="1">
              <a:defRPr kumimoji="0">
                <a:solidFill>
                  <a:schemeClr val="bg1"/>
                </a:solidFill>
              </a:defRPr>
            </a:lvl1pPr>
            <a:extLst/>
          </a:lstStyle>
          <a:p>
            <a:endParaRPr kumimoji="0" lang="en-US" dirty="0">
              <a:solidFill>
                <a:schemeClr val="bg1"/>
              </a:solidFill>
            </a:endParaRPr>
          </a:p>
        </p:txBody>
      </p:sp>
      <p:sp>
        <p:nvSpPr>
          <p:cNvPr id="13" name="Slide Number Placeholder 12"/>
          <p:cNvSpPr>
            <a:spLocks noGrp="1"/>
          </p:cNvSpPr>
          <p:nvPr>
            <p:ph type="sldNum" sz="quarter" idx="12"/>
          </p:nvPr>
        </p:nvSpPr>
        <p:spPr>
          <a:xfrm>
            <a:off x="6477000" y="6477000"/>
            <a:ext cx="1021080" cy="304800"/>
          </a:xfrm>
        </p:spPr>
        <p:txBody>
          <a:bodyPr anchor="ctr"/>
          <a:lstStyle/>
          <a:p>
            <a:pPr algn="r"/>
            <a:fld id="{256D3EEF-DE4E-429D-8EC4-DDC531AFF587}" type="slidenum">
              <a:rPr kumimoji="0" lang="en-US" sz="1000" smtClean="0"/>
              <a:pPr algn="r"/>
              <a:t>‹#›</a:t>
            </a:fld>
            <a:endParaRPr kumimoji="0" lang="en-US" dirty="0"/>
          </a:p>
        </p:txBody>
      </p:sp>
      <p:pic>
        <p:nvPicPr>
          <p:cNvPr id="10" name="Rectangle 9"/>
          <p:cNvPicPr>
            <a:picLocks noChangeAspect="1"/>
          </p:cNvPicPr>
          <p:nvPr/>
        </p:nvPicPr>
        <p:blipFill>
          <a:blip r:embed="rId2" cstate="print">
            <a:duotone>
              <a:schemeClr val="accent4"/>
              <a:srgbClr val="FFFFFF"/>
            </a:duotone>
          </a:blip>
          <a:stretch>
            <a:fillRect/>
          </a:stretch>
        </p:blipFill>
        <p:spPr>
          <a:xfrm>
            <a:off x="7601712" y="6239262"/>
            <a:ext cx="838200" cy="616077"/>
          </a:xfrm>
          <a:prstGeom prst="rect">
            <a:avLst/>
          </a:prstGeom>
          <a:noFill/>
          <a:ln>
            <a:noFill/>
          </a:ln>
        </p:spPr>
      </p:pic>
      <p:sp>
        <p:nvSpPr>
          <p:cNvPr id="11" name="Rectangle 10"/>
          <p:cNvSpPr/>
          <p:nvPr userDrawn="1"/>
        </p:nvSpPr>
        <p:spPr>
          <a:xfrm>
            <a:off x="0" y="4645880"/>
            <a:ext cx="9144000" cy="27432"/>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kumimoji="0" lang="en-US" dirty="0"/>
          </a:p>
        </p:txBody>
      </p:sp>
    </p:spTree>
    <p:extLst>
      <p:ext uri="{BB962C8B-B14F-4D97-AF65-F5344CB8AC3E}">
        <p14:creationId xmlns:p14="http://schemas.microsoft.com/office/powerpoint/2010/main" val="3130863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Heading Only">
    <p:spTree>
      <p:nvGrpSpPr>
        <p:cNvPr id="1" name=""/>
        <p:cNvGrpSpPr/>
        <p:nvPr/>
      </p:nvGrpSpPr>
      <p:grpSpPr>
        <a:xfrm>
          <a:off x="0" y="0"/>
          <a:ext cx="0" cy="0"/>
          <a:chOff x="0" y="0"/>
          <a:chExt cx="0" cy="0"/>
        </a:xfrm>
      </p:grpSpPr>
      <p:sp>
        <p:nvSpPr>
          <p:cNvPr id="29" name="Rectangle 2"/>
          <p:cNvSpPr>
            <a:spLocks noGrp="1"/>
          </p:cNvSpPr>
          <p:nvPr>
            <p:ph type="title"/>
          </p:nvPr>
        </p:nvSpPr>
        <p:spPr/>
        <p:txBody>
          <a:bodyPr/>
          <a:lstStyle/>
          <a:p>
            <a:pPr eaLnBrk="1" latinLnBrk="1" hangingPunct="1"/>
            <a:r>
              <a:rPr lang="en-US" altLang="ko-KR"/>
              <a:t>Click to edit Master title style</a:t>
            </a:r>
            <a:endParaRPr/>
          </a:p>
        </p:txBody>
      </p:sp>
      <p:sp>
        <p:nvSpPr>
          <p:cNvPr id="19" name="Rectangle 8"/>
          <p:cNvSpPr>
            <a:spLocks noGrp="1"/>
          </p:cNvSpPr>
          <p:nvPr>
            <p:ph type="body" sz="quarter" idx="13" hasCustomPrompt="1"/>
          </p:nvPr>
        </p:nvSpPr>
        <p:spPr>
          <a:xfrm>
            <a:off x="304800" y="771508"/>
            <a:ext cx="80772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p>
        </p:txBody>
      </p:sp>
      <p:sp>
        <p:nvSpPr>
          <p:cNvPr id="7" name="Rectangle 7"/>
          <p:cNvSpPr>
            <a:spLocks noGrp="1"/>
          </p:cNvSpPr>
          <p:nvPr>
            <p:ph type="dt" sz="half" idx="14"/>
          </p:nvPr>
        </p:nvSpPr>
        <p:spPr/>
        <p:txBody>
          <a:bodyPr/>
          <a:lstStyle/>
          <a:p>
            <a:pPr algn="r"/>
            <a:fld id="{1B609D60-2336-4E66-BEA1-82C34E934050}" type="datetime1">
              <a:rPr kumimoji="0" lang="en-US" altLang="ko-KR" smtClean="0"/>
              <a:t>11/1/21</a:t>
            </a:fld>
            <a:endParaRPr kumimoji="0" lang="en-US"/>
          </a:p>
        </p:txBody>
      </p:sp>
      <p:sp>
        <p:nvSpPr>
          <p:cNvPr id="8" name="Rectangle 8"/>
          <p:cNvSpPr>
            <a:spLocks noGrp="1"/>
          </p:cNvSpPr>
          <p:nvPr>
            <p:ph type="sldNum" sz="quarter" idx="15"/>
          </p:nvPr>
        </p:nvSpPr>
        <p:spPr/>
        <p:txBody>
          <a:bodyPr/>
          <a:lstStyle/>
          <a:p>
            <a:pPr algn="r"/>
            <a:fld id="{256D3EEF-DE4E-429D-8EC4-DDC531AFF587}" type="slidenum">
              <a:rPr kumimoji="0" lang="en-US" sz="1000" smtClean="0"/>
              <a:pPr algn="r"/>
              <a:t>‹#›</a:t>
            </a:fld>
            <a:endParaRPr kumimoji="0" lang="en-US"/>
          </a:p>
        </p:txBody>
      </p:sp>
      <p:sp>
        <p:nvSpPr>
          <p:cNvPr id="9" name="Rectangle 9"/>
          <p:cNvSpPr>
            <a:spLocks noGrp="1"/>
          </p:cNvSpPr>
          <p:nvPr>
            <p:ph type="ftr" sz="quarter" idx="16"/>
          </p:nvPr>
        </p:nvSpPr>
        <p:spPr/>
        <p:txBody>
          <a:bodyPr/>
          <a:lstStyle/>
          <a:p>
            <a:endParaRPr kumimoji="0" lang="en-US"/>
          </a:p>
        </p:txBody>
      </p:sp>
    </p:spTree>
    <p:extLst>
      <p:ext uri="{BB962C8B-B14F-4D97-AF65-F5344CB8AC3E}">
        <p14:creationId xmlns:p14="http://schemas.microsoft.com/office/powerpoint/2010/main" val="25992460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18" name="Rectangle 2"/>
          <p:cNvSpPr>
            <a:spLocks noGrp="1"/>
          </p:cNvSpPr>
          <p:nvPr>
            <p:ph type="title"/>
          </p:nvPr>
        </p:nvSpPr>
        <p:spPr/>
        <p:txBody>
          <a:bodyPr>
            <a:noAutofit/>
          </a:bodyPr>
          <a:lstStyle>
            <a:lvl1pPr>
              <a:defRPr sz="3200"/>
            </a:lvl1pPr>
            <a:extLst/>
          </a:lstStyle>
          <a:p>
            <a:pPr eaLnBrk="1" latinLnBrk="1" hangingPunct="1"/>
            <a:r>
              <a:rPr lang="en-US" altLang="ko-KR"/>
              <a:t>Click to edit Master title style</a:t>
            </a:r>
            <a:endParaRPr/>
          </a:p>
        </p:txBody>
      </p:sp>
      <p:sp>
        <p:nvSpPr>
          <p:cNvPr id="6" name="Rectangle 6"/>
          <p:cNvSpPr>
            <a:spLocks noGrp="1"/>
          </p:cNvSpPr>
          <p:nvPr>
            <p:ph type="dt" sz="half" idx="10"/>
          </p:nvPr>
        </p:nvSpPr>
        <p:spPr/>
        <p:txBody>
          <a:bodyPr/>
          <a:lstStyle/>
          <a:p>
            <a:pPr algn="r"/>
            <a:fld id="{8AF5BEC0-9D98-466D-B5DF-585820369175}" type="datetime1">
              <a:rPr kumimoji="0" lang="en-US" altLang="ko-KR" smtClean="0"/>
              <a:t>11/1/21</a:t>
            </a:fld>
            <a:endParaRPr kumimoji="0" lang="en-US"/>
          </a:p>
        </p:txBody>
      </p:sp>
      <p:sp>
        <p:nvSpPr>
          <p:cNvPr id="8" name="Rectangle 8"/>
          <p:cNvSpPr>
            <a:spLocks noGrp="1"/>
          </p:cNvSpPr>
          <p:nvPr>
            <p:ph type="sldNum" sz="quarter" idx="11"/>
          </p:nvPr>
        </p:nvSpPr>
        <p:spPr>
          <a:xfrm>
            <a:off x="7452320" y="116632"/>
            <a:ext cx="1638672" cy="304800"/>
          </a:xfrm>
        </p:spPr>
        <p:txBody>
          <a:bodyPr/>
          <a:lstStyle>
            <a:lvl1pPr>
              <a:defRPr sz="3200">
                <a:solidFill>
                  <a:schemeClr val="bg1"/>
                </a:solidFill>
              </a:defRPr>
            </a:lvl1pPr>
            <a:extLst/>
          </a:lstStyle>
          <a:p>
            <a:fld id="{256D3EEF-DE4E-429D-8EC4-DDC531AFF587}" type="slidenum">
              <a:rPr lang="en-US" smtClean="0"/>
              <a:pPr/>
              <a:t>‹#›</a:t>
            </a:fld>
            <a:r>
              <a:rPr lang="en-US" dirty="0"/>
              <a:t> </a:t>
            </a:r>
            <a:endParaRPr lang="en-US" sz="3600" dirty="0"/>
          </a:p>
        </p:txBody>
      </p:sp>
      <p:sp>
        <p:nvSpPr>
          <p:cNvPr id="9" name="Rectangle 9"/>
          <p:cNvSpPr>
            <a:spLocks noGrp="1"/>
          </p:cNvSpPr>
          <p:nvPr>
            <p:ph type="ftr" sz="quarter" idx="12"/>
          </p:nvPr>
        </p:nvSpPr>
        <p:spPr/>
        <p:txBody>
          <a:bodyPr/>
          <a:lstStyle/>
          <a:p>
            <a:endParaRPr kumimoji="0" lang="en-US"/>
          </a:p>
        </p:txBody>
      </p:sp>
    </p:spTree>
    <p:extLst>
      <p:ext uri="{BB962C8B-B14F-4D97-AF65-F5344CB8AC3E}">
        <p14:creationId xmlns:p14="http://schemas.microsoft.com/office/powerpoint/2010/main" val="29768313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Up">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pPr eaLnBrk="1" latinLnBrk="1" hangingPunct="1"/>
            <a:r>
              <a:rPr lang="en-US" altLang="ko-KR"/>
              <a:t>Click to edit Master title style</a:t>
            </a:r>
            <a:endParaRPr/>
          </a:p>
        </p:txBody>
      </p:sp>
      <p:sp>
        <p:nvSpPr>
          <p:cNvPr id="8" name="Rectangle 8"/>
          <p:cNvSpPr>
            <a:spLocks noGrp="1"/>
          </p:cNvSpPr>
          <p:nvPr>
            <p:ph type="body" sz="quarter" idx="13" hasCustomPrompt="1"/>
          </p:nvPr>
        </p:nvSpPr>
        <p:spPr>
          <a:xfrm>
            <a:off x="304800" y="771508"/>
            <a:ext cx="80772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p>
        </p:txBody>
      </p:sp>
      <p:sp>
        <p:nvSpPr>
          <p:cNvPr id="11" name="Rectangle 11"/>
          <p:cNvSpPr>
            <a:spLocks noGrp="1"/>
          </p:cNvSpPr>
          <p:nvPr>
            <p:ph sz="quarter" idx="15"/>
          </p:nvPr>
        </p:nvSpPr>
        <p:spPr>
          <a:xfrm>
            <a:off x="304800" y="1071546"/>
            <a:ext cx="8077200" cy="5176854"/>
          </a:xfrm>
        </p:spPr>
        <p:txBody>
          <a:bodyPr/>
          <a:lstStyle/>
          <a:p>
            <a:pPr lvl="0" eaLnBrk="1" latinLnBrk="1" hangingPunct="1"/>
            <a:r>
              <a:rPr lang="en-US" altLang="ko-KR"/>
              <a:t>Click to edit Master text styles</a:t>
            </a:r>
          </a:p>
          <a:p>
            <a:pPr lvl="1" eaLnBrk="1" latinLnBrk="1" hangingPunct="1"/>
            <a:r>
              <a:rPr lang="en-US" altLang="ko-KR"/>
              <a:t>Second level</a:t>
            </a:r>
          </a:p>
          <a:p>
            <a:pPr lvl="2" eaLnBrk="1" latinLnBrk="1" hangingPunct="1"/>
            <a:r>
              <a:rPr lang="en-US" altLang="ko-KR"/>
              <a:t>Third level</a:t>
            </a:r>
          </a:p>
          <a:p>
            <a:pPr lvl="3" eaLnBrk="1" latinLnBrk="1" hangingPunct="1"/>
            <a:r>
              <a:rPr lang="en-US" altLang="ko-KR"/>
              <a:t>Fourth level</a:t>
            </a:r>
          </a:p>
          <a:p>
            <a:pPr lvl="4" eaLnBrk="1" latinLnBrk="1" hangingPunct="1"/>
            <a:r>
              <a:rPr lang="en-US" altLang="ko-KR"/>
              <a:t>Fifth level</a:t>
            </a:r>
            <a:endParaRPr/>
          </a:p>
        </p:txBody>
      </p:sp>
      <p:sp>
        <p:nvSpPr>
          <p:cNvPr id="9" name="Rectangle 9"/>
          <p:cNvSpPr>
            <a:spLocks noGrp="1"/>
          </p:cNvSpPr>
          <p:nvPr>
            <p:ph type="dt" sz="half" idx="16"/>
          </p:nvPr>
        </p:nvSpPr>
        <p:spPr/>
        <p:txBody>
          <a:bodyPr/>
          <a:lstStyle/>
          <a:p>
            <a:pPr algn="r"/>
            <a:fld id="{6985B267-983E-477D-A77B-60A643B93092}" type="datetime1">
              <a:rPr kumimoji="0" lang="en-US" altLang="ko-KR" smtClean="0"/>
              <a:t>11/1/21</a:t>
            </a:fld>
            <a:endParaRPr kumimoji="0" lang="en-US"/>
          </a:p>
        </p:txBody>
      </p:sp>
      <p:sp>
        <p:nvSpPr>
          <p:cNvPr id="10" name="Rectangle 10"/>
          <p:cNvSpPr>
            <a:spLocks noGrp="1"/>
          </p:cNvSpPr>
          <p:nvPr>
            <p:ph type="sldNum" sz="quarter" idx="17"/>
          </p:nvPr>
        </p:nvSpPr>
        <p:spPr/>
        <p:txBody>
          <a:bodyPr/>
          <a:lstStyle/>
          <a:p>
            <a:pPr algn="r"/>
            <a:fld id="{256D3EEF-DE4E-429D-8EC4-DDC531AFF587}" type="slidenum">
              <a:rPr kumimoji="0" lang="en-US" sz="1000" smtClean="0"/>
              <a:pPr algn="r"/>
              <a:t>‹#›</a:t>
            </a:fld>
            <a:endParaRPr kumimoji="0" lang="en-US"/>
          </a:p>
        </p:txBody>
      </p:sp>
      <p:sp>
        <p:nvSpPr>
          <p:cNvPr id="12" name="Rectangle 12"/>
          <p:cNvSpPr>
            <a:spLocks noGrp="1"/>
          </p:cNvSpPr>
          <p:nvPr>
            <p:ph type="ftr" sz="quarter" idx="18"/>
          </p:nvPr>
        </p:nvSpPr>
        <p:spPr/>
        <p:txBody>
          <a:bodyPr/>
          <a:lstStyle/>
          <a:p>
            <a:endParaRPr kumimoji="0" lang="en-US"/>
          </a:p>
        </p:txBody>
      </p:sp>
    </p:spTree>
    <p:extLst>
      <p:ext uri="{BB962C8B-B14F-4D97-AF65-F5344CB8AC3E}">
        <p14:creationId xmlns:p14="http://schemas.microsoft.com/office/powerpoint/2010/main" val="22903684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Up">
    <p:spTree>
      <p:nvGrpSpPr>
        <p:cNvPr id="1" name=""/>
        <p:cNvGrpSpPr/>
        <p:nvPr/>
      </p:nvGrpSpPr>
      <p:grpSpPr>
        <a:xfrm>
          <a:off x="0" y="0"/>
          <a:ext cx="0" cy="0"/>
          <a:chOff x="0" y="0"/>
          <a:chExt cx="0" cy="0"/>
        </a:xfrm>
      </p:grpSpPr>
      <p:sp>
        <p:nvSpPr>
          <p:cNvPr id="19" name="Rectangle 2"/>
          <p:cNvSpPr>
            <a:spLocks noGrp="1"/>
          </p:cNvSpPr>
          <p:nvPr>
            <p:ph type="title"/>
          </p:nvPr>
        </p:nvSpPr>
        <p:spPr/>
        <p:txBody>
          <a:bodyPr/>
          <a:lstStyle/>
          <a:p>
            <a:pPr eaLnBrk="1" latinLnBrk="1" hangingPunct="1"/>
            <a:r>
              <a:rPr lang="en-US" altLang="ko-KR"/>
              <a:t>Click to edit Master title style</a:t>
            </a:r>
            <a:endParaRPr/>
          </a:p>
        </p:txBody>
      </p:sp>
      <p:sp>
        <p:nvSpPr>
          <p:cNvPr id="31" name="Rectangle 8"/>
          <p:cNvSpPr>
            <a:spLocks noGrp="1"/>
          </p:cNvSpPr>
          <p:nvPr>
            <p:ph type="body" sz="quarter" idx="13" hasCustomPrompt="1"/>
          </p:nvPr>
        </p:nvSpPr>
        <p:spPr>
          <a:xfrm>
            <a:off x="304800" y="769220"/>
            <a:ext cx="3965448"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p>
        </p:txBody>
      </p:sp>
      <p:sp>
        <p:nvSpPr>
          <p:cNvPr id="9" name="Rectangle 11"/>
          <p:cNvSpPr>
            <a:spLocks noGrp="1"/>
          </p:cNvSpPr>
          <p:nvPr>
            <p:ph sz="quarter" idx="15"/>
          </p:nvPr>
        </p:nvSpPr>
        <p:spPr>
          <a:xfrm>
            <a:off x="304800" y="1071546"/>
            <a:ext cx="3962400" cy="5176854"/>
          </a:xfrm>
        </p:spPr>
        <p:txBody>
          <a:bodyPr/>
          <a:lstStyle/>
          <a:p>
            <a:pPr lvl="0" eaLnBrk="1" latinLnBrk="1" hangingPunct="1"/>
            <a:r>
              <a:rPr lang="en-US" altLang="ko-KR" dirty="0"/>
              <a:t>Click to edit Master text styles</a:t>
            </a:r>
          </a:p>
          <a:p>
            <a:pPr lvl="1" eaLnBrk="1" latinLnBrk="1" hangingPunct="1"/>
            <a:r>
              <a:rPr lang="en-US" altLang="ko-KR" dirty="0"/>
              <a:t>Second level</a:t>
            </a:r>
          </a:p>
          <a:p>
            <a:pPr lvl="2" eaLnBrk="1" latinLnBrk="1" hangingPunct="1"/>
            <a:r>
              <a:rPr lang="en-US" altLang="ko-KR" dirty="0"/>
              <a:t>Third level</a:t>
            </a:r>
          </a:p>
          <a:p>
            <a:pPr lvl="3" eaLnBrk="1" latinLnBrk="1" hangingPunct="1"/>
            <a:r>
              <a:rPr lang="en-US" altLang="ko-KR" dirty="0"/>
              <a:t>Fourth level</a:t>
            </a:r>
          </a:p>
          <a:p>
            <a:pPr lvl="4" eaLnBrk="1" latinLnBrk="1" hangingPunct="1"/>
            <a:r>
              <a:rPr lang="en-US" altLang="ko-KR" dirty="0"/>
              <a:t>Fifth level</a:t>
            </a:r>
            <a:endParaRPr dirty="0"/>
          </a:p>
        </p:txBody>
      </p:sp>
      <p:sp>
        <p:nvSpPr>
          <p:cNvPr id="14" name="Rectangle 8"/>
          <p:cNvSpPr>
            <a:spLocks noGrp="1"/>
          </p:cNvSpPr>
          <p:nvPr>
            <p:ph type="body" sz="quarter" idx="16" hasCustomPrompt="1"/>
          </p:nvPr>
        </p:nvSpPr>
        <p:spPr>
          <a:xfrm>
            <a:off x="4416552" y="769220"/>
            <a:ext cx="3965448"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p>
        </p:txBody>
      </p:sp>
      <p:sp>
        <p:nvSpPr>
          <p:cNvPr id="15" name="Rectangle 11"/>
          <p:cNvSpPr>
            <a:spLocks noGrp="1"/>
          </p:cNvSpPr>
          <p:nvPr>
            <p:ph sz="quarter" idx="17"/>
          </p:nvPr>
        </p:nvSpPr>
        <p:spPr>
          <a:xfrm>
            <a:off x="4416552" y="1071546"/>
            <a:ext cx="3962400" cy="5176854"/>
          </a:xfrm>
        </p:spPr>
        <p:txBody>
          <a:bodyPr/>
          <a:lstStyle/>
          <a:p>
            <a:pPr lvl="0" eaLnBrk="1" latinLnBrk="1" hangingPunct="1"/>
            <a:r>
              <a:rPr lang="en-US" altLang="ko-KR"/>
              <a:t>Click to edit Master text styles</a:t>
            </a:r>
          </a:p>
          <a:p>
            <a:pPr lvl="1" eaLnBrk="1" latinLnBrk="1" hangingPunct="1"/>
            <a:r>
              <a:rPr lang="en-US" altLang="ko-KR"/>
              <a:t>Second level</a:t>
            </a:r>
          </a:p>
          <a:p>
            <a:pPr lvl="2" eaLnBrk="1" latinLnBrk="1" hangingPunct="1"/>
            <a:r>
              <a:rPr lang="en-US" altLang="ko-KR"/>
              <a:t>Third level</a:t>
            </a:r>
          </a:p>
          <a:p>
            <a:pPr lvl="3" eaLnBrk="1" latinLnBrk="1" hangingPunct="1"/>
            <a:r>
              <a:rPr lang="en-US" altLang="ko-KR"/>
              <a:t>Fourth level</a:t>
            </a:r>
          </a:p>
          <a:p>
            <a:pPr lvl="4" eaLnBrk="1" latinLnBrk="1" hangingPunct="1"/>
            <a:r>
              <a:rPr lang="en-US" altLang="ko-KR"/>
              <a:t>Fifth level</a:t>
            </a:r>
            <a:endParaRPr/>
          </a:p>
        </p:txBody>
      </p:sp>
      <p:sp>
        <p:nvSpPr>
          <p:cNvPr id="13" name="Rectangle 13"/>
          <p:cNvSpPr>
            <a:spLocks noGrp="1"/>
          </p:cNvSpPr>
          <p:nvPr>
            <p:ph type="dt" sz="half" idx="18"/>
          </p:nvPr>
        </p:nvSpPr>
        <p:spPr/>
        <p:txBody>
          <a:bodyPr/>
          <a:lstStyle/>
          <a:p>
            <a:pPr algn="r"/>
            <a:fld id="{A0E06475-A42E-4413-97B8-669A70F1C1FC}" type="datetime1">
              <a:rPr kumimoji="0" lang="en-US" altLang="ko-KR" smtClean="0"/>
              <a:t>11/1/21</a:t>
            </a:fld>
            <a:endParaRPr kumimoji="0" lang="en-US"/>
          </a:p>
        </p:txBody>
      </p:sp>
      <p:sp>
        <p:nvSpPr>
          <p:cNvPr id="16" name="Rectangle 16"/>
          <p:cNvSpPr>
            <a:spLocks noGrp="1"/>
          </p:cNvSpPr>
          <p:nvPr>
            <p:ph type="sldNum" sz="quarter" idx="19"/>
          </p:nvPr>
        </p:nvSpPr>
        <p:spPr/>
        <p:txBody>
          <a:bodyPr/>
          <a:lstStyle/>
          <a:p>
            <a:pPr algn="r"/>
            <a:fld id="{256D3EEF-DE4E-429D-8EC4-DDC531AFF587}" type="slidenum">
              <a:rPr kumimoji="0" lang="en-US" sz="1000" smtClean="0"/>
              <a:pPr algn="r"/>
              <a:t>‹#›</a:t>
            </a:fld>
            <a:endParaRPr kumimoji="0" lang="en-US"/>
          </a:p>
        </p:txBody>
      </p:sp>
      <p:sp>
        <p:nvSpPr>
          <p:cNvPr id="17" name="Rectangle 17"/>
          <p:cNvSpPr>
            <a:spLocks noGrp="1"/>
          </p:cNvSpPr>
          <p:nvPr>
            <p:ph type="ftr" sz="quarter" idx="20"/>
          </p:nvPr>
        </p:nvSpPr>
        <p:spPr/>
        <p:txBody>
          <a:bodyPr/>
          <a:lstStyle/>
          <a:p>
            <a:endParaRPr kumimoji="0" lang="en-US"/>
          </a:p>
        </p:txBody>
      </p:sp>
    </p:spTree>
    <p:extLst>
      <p:ext uri="{BB962C8B-B14F-4D97-AF65-F5344CB8AC3E}">
        <p14:creationId xmlns:p14="http://schemas.microsoft.com/office/powerpoint/2010/main" val="1956791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3-Up: 2 left, 1 right">
    <p:spTree>
      <p:nvGrpSpPr>
        <p:cNvPr id="1" name=""/>
        <p:cNvGrpSpPr/>
        <p:nvPr/>
      </p:nvGrpSpPr>
      <p:grpSpPr>
        <a:xfrm>
          <a:off x="0" y="0"/>
          <a:ext cx="0" cy="0"/>
          <a:chOff x="0" y="0"/>
          <a:chExt cx="0" cy="0"/>
        </a:xfrm>
      </p:grpSpPr>
      <p:sp>
        <p:nvSpPr>
          <p:cNvPr id="28" name="Rectangle 2"/>
          <p:cNvSpPr>
            <a:spLocks noGrp="1"/>
          </p:cNvSpPr>
          <p:nvPr>
            <p:ph type="title"/>
          </p:nvPr>
        </p:nvSpPr>
        <p:spPr/>
        <p:txBody>
          <a:bodyPr/>
          <a:lstStyle/>
          <a:p>
            <a:pPr eaLnBrk="1" latinLnBrk="1" hangingPunct="1"/>
            <a:r>
              <a:rPr lang="en-US" altLang="ko-KR"/>
              <a:t>Click to edit Master title style</a:t>
            </a:r>
            <a:endParaRPr/>
          </a:p>
        </p:txBody>
      </p:sp>
      <p:sp>
        <p:nvSpPr>
          <p:cNvPr id="9" name="Rectangle 8"/>
          <p:cNvSpPr>
            <a:spLocks noGrp="1"/>
          </p:cNvSpPr>
          <p:nvPr>
            <p:ph type="body" sz="quarter" idx="13" hasCustomPrompt="1"/>
          </p:nvPr>
        </p:nvSpPr>
        <p:spPr>
          <a:xfrm>
            <a:off x="304800" y="381000"/>
            <a:ext cx="39624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endParaRPr kumimoji="0" lang="en-US"/>
          </a:p>
        </p:txBody>
      </p:sp>
      <p:sp>
        <p:nvSpPr>
          <p:cNvPr id="18" name="Rectangle 11"/>
          <p:cNvSpPr>
            <a:spLocks noGrp="1"/>
          </p:cNvSpPr>
          <p:nvPr>
            <p:ph sz="quarter" idx="15"/>
          </p:nvPr>
        </p:nvSpPr>
        <p:spPr>
          <a:xfrm>
            <a:off x="304800" y="609600"/>
            <a:ext cx="3962400" cy="2706624"/>
          </a:xfrm>
        </p:spPr>
        <p:txBody>
          <a:bodyPr/>
          <a:lstStyle/>
          <a:p>
            <a:pPr lvl="0" eaLnBrk="1" latinLnBrk="1" hangingPunct="1"/>
            <a:r>
              <a:rPr lang="en-US" altLang="ko-KR"/>
              <a:t>Click to edit Master text styles</a:t>
            </a:r>
          </a:p>
          <a:p>
            <a:pPr lvl="1" eaLnBrk="1" latinLnBrk="1" hangingPunct="1"/>
            <a:r>
              <a:rPr lang="en-US" altLang="ko-KR"/>
              <a:t>Second level</a:t>
            </a:r>
          </a:p>
          <a:p>
            <a:pPr lvl="2" eaLnBrk="1" latinLnBrk="1" hangingPunct="1"/>
            <a:r>
              <a:rPr lang="en-US" altLang="ko-KR"/>
              <a:t>Third level</a:t>
            </a:r>
          </a:p>
          <a:p>
            <a:pPr lvl="3" eaLnBrk="1" latinLnBrk="1" hangingPunct="1"/>
            <a:r>
              <a:rPr lang="en-US" altLang="ko-KR"/>
              <a:t>Fourth level</a:t>
            </a:r>
          </a:p>
          <a:p>
            <a:pPr lvl="4" eaLnBrk="1" latinLnBrk="1" hangingPunct="1"/>
            <a:r>
              <a:rPr lang="en-US" altLang="ko-KR"/>
              <a:t>Fifth level</a:t>
            </a:r>
            <a:endParaRPr/>
          </a:p>
        </p:txBody>
      </p:sp>
      <p:sp>
        <p:nvSpPr>
          <p:cNvPr id="15"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endParaRPr kumimoji="0" lang="en-US"/>
          </a:p>
        </p:txBody>
      </p:sp>
      <p:sp>
        <p:nvSpPr>
          <p:cNvPr id="17" name="Rectangle 11"/>
          <p:cNvSpPr>
            <a:spLocks noGrp="1"/>
          </p:cNvSpPr>
          <p:nvPr>
            <p:ph sz="quarter" idx="17"/>
          </p:nvPr>
        </p:nvSpPr>
        <p:spPr>
          <a:xfrm>
            <a:off x="301752" y="3547872"/>
            <a:ext cx="3965448" cy="2706624"/>
          </a:xfrm>
        </p:spPr>
        <p:txBody>
          <a:bodyPr/>
          <a:lstStyle/>
          <a:p>
            <a:pPr lvl="0" eaLnBrk="1" latinLnBrk="1" hangingPunct="1"/>
            <a:r>
              <a:rPr lang="en-US" altLang="ko-KR"/>
              <a:t>Click to edit Master text styles</a:t>
            </a:r>
          </a:p>
          <a:p>
            <a:pPr lvl="1" eaLnBrk="1" latinLnBrk="1" hangingPunct="1"/>
            <a:r>
              <a:rPr lang="en-US" altLang="ko-KR"/>
              <a:t>Second level</a:t>
            </a:r>
          </a:p>
          <a:p>
            <a:pPr lvl="2" eaLnBrk="1" latinLnBrk="1" hangingPunct="1"/>
            <a:r>
              <a:rPr lang="en-US" altLang="ko-KR"/>
              <a:t>Third level</a:t>
            </a:r>
          </a:p>
          <a:p>
            <a:pPr lvl="3" eaLnBrk="1" latinLnBrk="1" hangingPunct="1"/>
            <a:r>
              <a:rPr lang="en-US" altLang="ko-KR"/>
              <a:t>Fourth level</a:t>
            </a:r>
          </a:p>
          <a:p>
            <a:pPr lvl="4" eaLnBrk="1" latinLnBrk="1" hangingPunct="1"/>
            <a:r>
              <a:rPr lang="en-US" altLang="ko-KR"/>
              <a:t>Fifth level</a:t>
            </a:r>
            <a:endParaRPr/>
          </a:p>
        </p:txBody>
      </p:sp>
      <p:sp>
        <p:nvSpPr>
          <p:cNvPr id="20" name="Rectangle 8"/>
          <p:cNvSpPr>
            <a:spLocks noGrp="1"/>
          </p:cNvSpPr>
          <p:nvPr>
            <p:ph type="body" sz="quarter" idx="18" hasCustomPrompt="1"/>
          </p:nvPr>
        </p:nvSpPr>
        <p:spPr>
          <a:xfrm>
            <a:off x="4416552" y="381000"/>
            <a:ext cx="3965448"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p>
        </p:txBody>
      </p:sp>
      <p:sp>
        <p:nvSpPr>
          <p:cNvPr id="21" name="Rectangle 11"/>
          <p:cNvSpPr>
            <a:spLocks noGrp="1"/>
          </p:cNvSpPr>
          <p:nvPr>
            <p:ph sz="quarter" idx="19"/>
          </p:nvPr>
        </p:nvSpPr>
        <p:spPr>
          <a:xfrm>
            <a:off x="4416552" y="609600"/>
            <a:ext cx="3962400" cy="5638800"/>
          </a:xfrm>
        </p:spPr>
        <p:txBody>
          <a:bodyPr/>
          <a:lstStyle/>
          <a:p>
            <a:pPr lvl="0" eaLnBrk="1" latinLnBrk="1" hangingPunct="1"/>
            <a:r>
              <a:rPr lang="en-US" altLang="ko-KR"/>
              <a:t>Click to edit Master text styles</a:t>
            </a:r>
          </a:p>
          <a:p>
            <a:pPr lvl="1" eaLnBrk="1" latinLnBrk="1" hangingPunct="1"/>
            <a:r>
              <a:rPr lang="en-US" altLang="ko-KR"/>
              <a:t>Second level</a:t>
            </a:r>
          </a:p>
          <a:p>
            <a:pPr lvl="2" eaLnBrk="1" latinLnBrk="1" hangingPunct="1"/>
            <a:r>
              <a:rPr lang="en-US" altLang="ko-KR"/>
              <a:t>Third level</a:t>
            </a:r>
          </a:p>
          <a:p>
            <a:pPr lvl="3" eaLnBrk="1" latinLnBrk="1" hangingPunct="1"/>
            <a:r>
              <a:rPr lang="en-US" altLang="ko-KR"/>
              <a:t>Fourth level</a:t>
            </a:r>
          </a:p>
          <a:p>
            <a:pPr lvl="4" eaLnBrk="1" latinLnBrk="1" hangingPunct="1"/>
            <a:r>
              <a:rPr lang="en-US" altLang="ko-KR"/>
              <a:t>Fifth level</a:t>
            </a:r>
            <a:endParaRPr/>
          </a:p>
        </p:txBody>
      </p:sp>
      <p:sp>
        <p:nvSpPr>
          <p:cNvPr id="13" name="Rectangle 13"/>
          <p:cNvSpPr>
            <a:spLocks noGrp="1"/>
          </p:cNvSpPr>
          <p:nvPr>
            <p:ph type="dt" sz="half" idx="20"/>
          </p:nvPr>
        </p:nvSpPr>
        <p:spPr/>
        <p:txBody>
          <a:bodyPr/>
          <a:lstStyle/>
          <a:p>
            <a:pPr algn="r"/>
            <a:fld id="{5C01B191-D635-4130-A0CC-341902890344}" type="datetime1">
              <a:rPr kumimoji="0" lang="en-US" altLang="ko-KR" smtClean="0"/>
              <a:t>11/1/21</a:t>
            </a:fld>
            <a:endParaRPr kumimoji="0" lang="en-US"/>
          </a:p>
        </p:txBody>
      </p:sp>
      <p:sp>
        <p:nvSpPr>
          <p:cNvPr id="19" name="Rectangle 19"/>
          <p:cNvSpPr>
            <a:spLocks noGrp="1"/>
          </p:cNvSpPr>
          <p:nvPr>
            <p:ph type="sldNum" sz="quarter" idx="21"/>
          </p:nvPr>
        </p:nvSpPr>
        <p:spPr/>
        <p:txBody>
          <a:bodyPr/>
          <a:lstStyle/>
          <a:p>
            <a:pPr algn="r"/>
            <a:fld id="{256D3EEF-DE4E-429D-8EC4-DDC531AFF587}" type="slidenum">
              <a:rPr kumimoji="0" lang="en-US" sz="1000" smtClean="0"/>
              <a:pPr algn="r"/>
              <a:t>‹#›</a:t>
            </a:fld>
            <a:endParaRPr kumimoji="0" lang="en-US"/>
          </a:p>
        </p:txBody>
      </p:sp>
      <p:sp>
        <p:nvSpPr>
          <p:cNvPr id="22" name="Rectangle 22"/>
          <p:cNvSpPr>
            <a:spLocks noGrp="1"/>
          </p:cNvSpPr>
          <p:nvPr>
            <p:ph type="ftr" sz="quarter" idx="22"/>
          </p:nvPr>
        </p:nvSpPr>
        <p:spPr/>
        <p:txBody>
          <a:bodyPr/>
          <a:lstStyle/>
          <a:p>
            <a:endParaRPr kumimoji="0" lang="en-US"/>
          </a:p>
        </p:txBody>
      </p:sp>
    </p:spTree>
    <p:extLst>
      <p:ext uri="{BB962C8B-B14F-4D97-AF65-F5344CB8AC3E}">
        <p14:creationId xmlns:p14="http://schemas.microsoft.com/office/powerpoint/2010/main" val="1285193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3-Up: 1 Left, 2 Right">
    <p:spTree>
      <p:nvGrpSpPr>
        <p:cNvPr id="1" name=""/>
        <p:cNvGrpSpPr/>
        <p:nvPr/>
      </p:nvGrpSpPr>
      <p:grpSpPr>
        <a:xfrm>
          <a:off x="0" y="0"/>
          <a:ext cx="0" cy="0"/>
          <a:chOff x="0" y="0"/>
          <a:chExt cx="0" cy="0"/>
        </a:xfrm>
      </p:grpSpPr>
      <p:sp>
        <p:nvSpPr>
          <p:cNvPr id="25" name="Rectangle 2"/>
          <p:cNvSpPr>
            <a:spLocks noGrp="1"/>
          </p:cNvSpPr>
          <p:nvPr>
            <p:ph type="title"/>
          </p:nvPr>
        </p:nvSpPr>
        <p:spPr/>
        <p:txBody>
          <a:bodyPr/>
          <a:lstStyle/>
          <a:p>
            <a:pPr eaLnBrk="1" latinLnBrk="1" hangingPunct="1"/>
            <a:r>
              <a:rPr lang="en-US" altLang="ko-KR"/>
              <a:t>Click to edit Master title style</a:t>
            </a:r>
            <a:endParaRPr/>
          </a:p>
        </p:txBody>
      </p:sp>
      <p:sp>
        <p:nvSpPr>
          <p:cNvPr id="13" name="Rectangle 8"/>
          <p:cNvSpPr>
            <a:spLocks noGrp="1"/>
          </p:cNvSpPr>
          <p:nvPr>
            <p:ph type="body" sz="quarter" idx="13" hasCustomPrompt="1"/>
          </p:nvPr>
        </p:nvSpPr>
        <p:spPr>
          <a:xfrm>
            <a:off x="304800" y="381000"/>
            <a:ext cx="3965448"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p>
        </p:txBody>
      </p:sp>
      <p:sp>
        <p:nvSpPr>
          <p:cNvPr id="14" name="Rectangle 11"/>
          <p:cNvSpPr>
            <a:spLocks noGrp="1"/>
          </p:cNvSpPr>
          <p:nvPr>
            <p:ph sz="quarter" idx="15"/>
          </p:nvPr>
        </p:nvSpPr>
        <p:spPr>
          <a:xfrm>
            <a:off x="304800" y="609600"/>
            <a:ext cx="3962400" cy="5638800"/>
          </a:xfrm>
        </p:spPr>
        <p:txBody>
          <a:bodyPr/>
          <a:lstStyle/>
          <a:p>
            <a:pPr lvl="0" eaLnBrk="1" latinLnBrk="1" hangingPunct="1"/>
            <a:r>
              <a:rPr lang="en-US" altLang="ko-KR"/>
              <a:t>Click to edit Master text styles</a:t>
            </a:r>
          </a:p>
          <a:p>
            <a:pPr lvl="1" eaLnBrk="1" latinLnBrk="1" hangingPunct="1"/>
            <a:r>
              <a:rPr lang="en-US" altLang="ko-KR"/>
              <a:t>Second level</a:t>
            </a:r>
          </a:p>
          <a:p>
            <a:pPr lvl="2" eaLnBrk="1" latinLnBrk="1" hangingPunct="1"/>
            <a:r>
              <a:rPr lang="en-US" altLang="ko-KR"/>
              <a:t>Third level</a:t>
            </a:r>
          </a:p>
          <a:p>
            <a:pPr lvl="3" eaLnBrk="1" latinLnBrk="1" hangingPunct="1"/>
            <a:r>
              <a:rPr lang="en-US" altLang="ko-KR"/>
              <a:t>Fourth level</a:t>
            </a:r>
          </a:p>
          <a:p>
            <a:pPr lvl="4" eaLnBrk="1" latinLnBrk="1" hangingPunct="1"/>
            <a:r>
              <a:rPr lang="en-US" altLang="ko-KR"/>
              <a:t>Fifth level</a:t>
            </a:r>
            <a:endParaRPr/>
          </a:p>
        </p:txBody>
      </p:sp>
      <p:sp>
        <p:nvSpPr>
          <p:cNvPr id="16" name="Rectangle 8"/>
          <p:cNvSpPr>
            <a:spLocks noGrp="1"/>
          </p:cNvSpPr>
          <p:nvPr>
            <p:ph type="body" sz="quarter" idx="16" hasCustomPrompt="1"/>
          </p:nvPr>
        </p:nvSpPr>
        <p:spPr>
          <a:xfrm>
            <a:off x="4419600" y="381000"/>
            <a:ext cx="39624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endParaRPr kumimoji="0" lang="en-US"/>
          </a:p>
        </p:txBody>
      </p:sp>
      <p:sp>
        <p:nvSpPr>
          <p:cNvPr id="17" name="Rectangle 11"/>
          <p:cNvSpPr>
            <a:spLocks noGrp="1"/>
          </p:cNvSpPr>
          <p:nvPr>
            <p:ph sz="quarter" idx="17"/>
          </p:nvPr>
        </p:nvSpPr>
        <p:spPr>
          <a:xfrm>
            <a:off x="4419600" y="609600"/>
            <a:ext cx="3962400" cy="2706624"/>
          </a:xfrm>
        </p:spPr>
        <p:txBody>
          <a:bodyPr/>
          <a:lstStyle/>
          <a:p>
            <a:pPr lvl="0" eaLnBrk="1" latinLnBrk="1" hangingPunct="1"/>
            <a:r>
              <a:rPr lang="en-US" altLang="ko-KR"/>
              <a:t>Click to edit Master text styles</a:t>
            </a:r>
          </a:p>
          <a:p>
            <a:pPr lvl="1" eaLnBrk="1" latinLnBrk="1" hangingPunct="1"/>
            <a:r>
              <a:rPr lang="en-US" altLang="ko-KR"/>
              <a:t>Second level</a:t>
            </a:r>
          </a:p>
          <a:p>
            <a:pPr lvl="2" eaLnBrk="1" latinLnBrk="1" hangingPunct="1"/>
            <a:r>
              <a:rPr lang="en-US" altLang="ko-KR"/>
              <a:t>Third level</a:t>
            </a:r>
          </a:p>
          <a:p>
            <a:pPr lvl="3" eaLnBrk="1" latinLnBrk="1" hangingPunct="1"/>
            <a:r>
              <a:rPr lang="en-US" altLang="ko-KR"/>
              <a:t>Fourth level</a:t>
            </a:r>
          </a:p>
          <a:p>
            <a:pPr lvl="4" eaLnBrk="1" latinLnBrk="1" hangingPunct="1"/>
            <a:r>
              <a:rPr lang="en-US" altLang="ko-KR"/>
              <a:t>Fifth level</a:t>
            </a:r>
            <a:endParaRPr/>
          </a:p>
        </p:txBody>
      </p:sp>
      <p:sp>
        <p:nvSpPr>
          <p:cNvPr id="19" name="Rectangle 8"/>
          <p:cNvSpPr>
            <a:spLocks noGrp="1"/>
          </p:cNvSpPr>
          <p:nvPr>
            <p:ph type="body" sz="quarter" idx="18" hasCustomPrompt="1"/>
          </p:nvPr>
        </p:nvSpPr>
        <p:spPr>
          <a:xfrm>
            <a:off x="4416552" y="3319272"/>
            <a:ext cx="3965448"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endParaRPr kumimoji="0" lang="en-US"/>
          </a:p>
        </p:txBody>
      </p:sp>
      <p:sp>
        <p:nvSpPr>
          <p:cNvPr id="20" name="Rectangle 11"/>
          <p:cNvSpPr>
            <a:spLocks noGrp="1"/>
          </p:cNvSpPr>
          <p:nvPr>
            <p:ph sz="quarter" idx="19"/>
          </p:nvPr>
        </p:nvSpPr>
        <p:spPr>
          <a:xfrm>
            <a:off x="4416552" y="3547872"/>
            <a:ext cx="3965448" cy="2706624"/>
          </a:xfrm>
        </p:spPr>
        <p:txBody>
          <a:bodyPr/>
          <a:lstStyle/>
          <a:p>
            <a:pPr lvl="0" eaLnBrk="1" latinLnBrk="1" hangingPunct="1"/>
            <a:r>
              <a:rPr lang="en-US" altLang="ko-KR"/>
              <a:t>Click to edit Master text styles</a:t>
            </a:r>
          </a:p>
          <a:p>
            <a:pPr lvl="1" eaLnBrk="1" latinLnBrk="1" hangingPunct="1"/>
            <a:r>
              <a:rPr lang="en-US" altLang="ko-KR"/>
              <a:t>Second level</a:t>
            </a:r>
          </a:p>
          <a:p>
            <a:pPr lvl="2" eaLnBrk="1" latinLnBrk="1" hangingPunct="1"/>
            <a:r>
              <a:rPr lang="en-US" altLang="ko-KR"/>
              <a:t>Third level</a:t>
            </a:r>
          </a:p>
          <a:p>
            <a:pPr lvl="3" eaLnBrk="1" latinLnBrk="1" hangingPunct="1"/>
            <a:r>
              <a:rPr lang="en-US" altLang="ko-KR"/>
              <a:t>Fourth level</a:t>
            </a:r>
          </a:p>
          <a:p>
            <a:pPr lvl="4" eaLnBrk="1" latinLnBrk="1" hangingPunct="1"/>
            <a:r>
              <a:rPr lang="en-US" altLang="ko-KR"/>
              <a:t>Fifth level</a:t>
            </a:r>
            <a:endParaRPr/>
          </a:p>
        </p:txBody>
      </p:sp>
      <p:sp>
        <p:nvSpPr>
          <p:cNvPr id="21" name="Rectangle 21"/>
          <p:cNvSpPr>
            <a:spLocks noGrp="1"/>
          </p:cNvSpPr>
          <p:nvPr>
            <p:ph type="dt" sz="half" idx="20"/>
          </p:nvPr>
        </p:nvSpPr>
        <p:spPr/>
        <p:txBody>
          <a:bodyPr/>
          <a:lstStyle/>
          <a:p>
            <a:pPr algn="r"/>
            <a:fld id="{81D4D94B-FD08-4243-9419-586D7EFFC90C}" type="datetime1">
              <a:rPr kumimoji="0" lang="en-US" altLang="ko-KR" smtClean="0"/>
              <a:t>11/1/21</a:t>
            </a:fld>
            <a:endParaRPr kumimoji="0" lang="en-US"/>
          </a:p>
        </p:txBody>
      </p:sp>
      <p:sp>
        <p:nvSpPr>
          <p:cNvPr id="22" name="Rectangle 22"/>
          <p:cNvSpPr>
            <a:spLocks noGrp="1"/>
          </p:cNvSpPr>
          <p:nvPr>
            <p:ph type="sldNum" sz="quarter" idx="21"/>
          </p:nvPr>
        </p:nvSpPr>
        <p:spPr/>
        <p:txBody>
          <a:bodyPr/>
          <a:lstStyle/>
          <a:p>
            <a:pPr algn="r"/>
            <a:fld id="{256D3EEF-DE4E-429D-8EC4-DDC531AFF587}" type="slidenum">
              <a:rPr kumimoji="0" lang="en-US" sz="1000" smtClean="0"/>
              <a:pPr algn="r"/>
              <a:t>‹#›</a:t>
            </a:fld>
            <a:endParaRPr kumimoji="0" lang="en-US"/>
          </a:p>
        </p:txBody>
      </p:sp>
      <p:sp>
        <p:nvSpPr>
          <p:cNvPr id="23" name="Rectangle 23"/>
          <p:cNvSpPr>
            <a:spLocks noGrp="1"/>
          </p:cNvSpPr>
          <p:nvPr>
            <p:ph type="ftr" sz="quarter" idx="22"/>
          </p:nvPr>
        </p:nvSpPr>
        <p:spPr/>
        <p:txBody>
          <a:bodyPr/>
          <a:lstStyle/>
          <a:p>
            <a:endParaRPr kumimoji="0" lang="en-US"/>
          </a:p>
        </p:txBody>
      </p:sp>
    </p:spTree>
    <p:extLst>
      <p:ext uri="{BB962C8B-B14F-4D97-AF65-F5344CB8AC3E}">
        <p14:creationId xmlns:p14="http://schemas.microsoft.com/office/powerpoint/2010/main" val="37058236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3-Up: 1 Top, 2 Bottom">
    <p:spTree>
      <p:nvGrpSpPr>
        <p:cNvPr id="1" name=""/>
        <p:cNvGrpSpPr/>
        <p:nvPr/>
      </p:nvGrpSpPr>
      <p:grpSpPr>
        <a:xfrm>
          <a:off x="0" y="0"/>
          <a:ext cx="0" cy="0"/>
          <a:chOff x="0" y="0"/>
          <a:chExt cx="0" cy="0"/>
        </a:xfrm>
      </p:grpSpPr>
      <p:sp>
        <p:nvSpPr>
          <p:cNvPr id="28" name="Rectangle 2"/>
          <p:cNvSpPr>
            <a:spLocks noGrp="1"/>
          </p:cNvSpPr>
          <p:nvPr>
            <p:ph type="title"/>
          </p:nvPr>
        </p:nvSpPr>
        <p:spPr/>
        <p:txBody>
          <a:bodyPr/>
          <a:lstStyle/>
          <a:p>
            <a:pPr eaLnBrk="1" latinLnBrk="1" hangingPunct="1"/>
            <a:r>
              <a:rPr lang="en-US" altLang="ko-KR"/>
              <a:t>Click to edit Master title style</a:t>
            </a:r>
            <a:endParaRPr/>
          </a:p>
        </p:txBody>
      </p:sp>
      <p:sp>
        <p:nvSpPr>
          <p:cNvPr id="13" name="Rectangle 8"/>
          <p:cNvSpPr>
            <a:spLocks noGrp="1"/>
          </p:cNvSpPr>
          <p:nvPr>
            <p:ph type="body" sz="quarter" idx="13" hasCustomPrompt="1"/>
          </p:nvPr>
        </p:nvSpPr>
        <p:spPr>
          <a:xfrm>
            <a:off x="304800" y="381000"/>
            <a:ext cx="80772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p>
        </p:txBody>
      </p:sp>
      <p:sp>
        <p:nvSpPr>
          <p:cNvPr id="15" name="Rectangle 11"/>
          <p:cNvSpPr>
            <a:spLocks noGrp="1"/>
          </p:cNvSpPr>
          <p:nvPr>
            <p:ph sz="quarter" idx="15"/>
          </p:nvPr>
        </p:nvSpPr>
        <p:spPr>
          <a:xfrm>
            <a:off x="301752" y="609600"/>
            <a:ext cx="8074152" cy="2706624"/>
          </a:xfrm>
        </p:spPr>
        <p:txBody>
          <a:bodyPr/>
          <a:lstStyle/>
          <a:p>
            <a:pPr lvl="0" eaLnBrk="1" latinLnBrk="1" hangingPunct="1"/>
            <a:r>
              <a:rPr lang="en-US" altLang="ko-KR"/>
              <a:t>Click to edit Master text styles</a:t>
            </a:r>
          </a:p>
          <a:p>
            <a:pPr lvl="1" eaLnBrk="1" latinLnBrk="1" hangingPunct="1"/>
            <a:r>
              <a:rPr lang="en-US" altLang="ko-KR"/>
              <a:t>Second level</a:t>
            </a:r>
          </a:p>
          <a:p>
            <a:pPr lvl="2" eaLnBrk="1" latinLnBrk="1" hangingPunct="1"/>
            <a:r>
              <a:rPr lang="en-US" altLang="ko-KR"/>
              <a:t>Third level</a:t>
            </a:r>
          </a:p>
          <a:p>
            <a:pPr lvl="3" eaLnBrk="1" latinLnBrk="1" hangingPunct="1"/>
            <a:r>
              <a:rPr lang="en-US" altLang="ko-KR"/>
              <a:t>Fourth level</a:t>
            </a:r>
          </a:p>
          <a:p>
            <a:pPr lvl="4" eaLnBrk="1" latinLnBrk="1" hangingPunct="1"/>
            <a:r>
              <a:rPr lang="en-US" altLang="ko-KR"/>
              <a:t>Fifth level</a:t>
            </a:r>
            <a:endParaRPr/>
          </a:p>
        </p:txBody>
      </p:sp>
      <p:sp>
        <p:nvSpPr>
          <p:cNvPr id="17"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endParaRPr kumimoji="0" lang="en-US"/>
          </a:p>
        </p:txBody>
      </p:sp>
      <p:sp>
        <p:nvSpPr>
          <p:cNvPr id="18" name="Rectangle 11"/>
          <p:cNvSpPr>
            <a:spLocks noGrp="1"/>
          </p:cNvSpPr>
          <p:nvPr>
            <p:ph sz="quarter" idx="17"/>
          </p:nvPr>
        </p:nvSpPr>
        <p:spPr>
          <a:xfrm>
            <a:off x="301752" y="3547872"/>
            <a:ext cx="3965448" cy="2706624"/>
          </a:xfrm>
        </p:spPr>
        <p:txBody>
          <a:bodyPr/>
          <a:lstStyle/>
          <a:p>
            <a:pPr lvl="0" eaLnBrk="1" latinLnBrk="1" hangingPunct="1"/>
            <a:r>
              <a:rPr lang="en-US" altLang="ko-KR"/>
              <a:t>Click to edit Master text styles</a:t>
            </a:r>
          </a:p>
          <a:p>
            <a:pPr lvl="1" eaLnBrk="1" latinLnBrk="1" hangingPunct="1"/>
            <a:r>
              <a:rPr lang="en-US" altLang="ko-KR"/>
              <a:t>Second level</a:t>
            </a:r>
          </a:p>
          <a:p>
            <a:pPr lvl="2" eaLnBrk="1" latinLnBrk="1" hangingPunct="1"/>
            <a:r>
              <a:rPr lang="en-US" altLang="ko-KR"/>
              <a:t>Third level</a:t>
            </a:r>
          </a:p>
          <a:p>
            <a:pPr lvl="3" eaLnBrk="1" latinLnBrk="1" hangingPunct="1"/>
            <a:r>
              <a:rPr lang="en-US" altLang="ko-KR"/>
              <a:t>Fourth level</a:t>
            </a:r>
          </a:p>
          <a:p>
            <a:pPr lvl="4" eaLnBrk="1" latinLnBrk="1" hangingPunct="1"/>
            <a:r>
              <a:rPr lang="en-US" altLang="ko-KR"/>
              <a:t>Fifth level</a:t>
            </a:r>
            <a:endParaRPr/>
          </a:p>
        </p:txBody>
      </p:sp>
      <p:sp>
        <p:nvSpPr>
          <p:cNvPr id="21" name="Rectangle 8"/>
          <p:cNvSpPr>
            <a:spLocks noGrp="1"/>
          </p:cNvSpPr>
          <p:nvPr>
            <p:ph type="body" sz="quarter" idx="20" hasCustomPrompt="1"/>
          </p:nvPr>
        </p:nvSpPr>
        <p:spPr>
          <a:xfrm>
            <a:off x="4416552" y="3319272"/>
            <a:ext cx="3965448"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endParaRPr kumimoji="0" lang="en-US"/>
          </a:p>
        </p:txBody>
      </p:sp>
      <p:sp>
        <p:nvSpPr>
          <p:cNvPr id="23" name="Rectangle 11"/>
          <p:cNvSpPr>
            <a:spLocks noGrp="1"/>
          </p:cNvSpPr>
          <p:nvPr>
            <p:ph sz="quarter" idx="21"/>
          </p:nvPr>
        </p:nvSpPr>
        <p:spPr>
          <a:xfrm>
            <a:off x="4416552" y="3547872"/>
            <a:ext cx="3965448" cy="2706624"/>
          </a:xfrm>
        </p:spPr>
        <p:txBody>
          <a:bodyPr/>
          <a:lstStyle/>
          <a:p>
            <a:pPr lvl="0" eaLnBrk="1" latinLnBrk="1" hangingPunct="1"/>
            <a:r>
              <a:rPr lang="en-US" altLang="ko-KR"/>
              <a:t>Click to edit Master text styles</a:t>
            </a:r>
          </a:p>
          <a:p>
            <a:pPr lvl="1" eaLnBrk="1" latinLnBrk="1" hangingPunct="1"/>
            <a:r>
              <a:rPr lang="en-US" altLang="ko-KR"/>
              <a:t>Second level</a:t>
            </a:r>
          </a:p>
          <a:p>
            <a:pPr lvl="2" eaLnBrk="1" latinLnBrk="1" hangingPunct="1"/>
            <a:r>
              <a:rPr lang="en-US" altLang="ko-KR"/>
              <a:t>Third level</a:t>
            </a:r>
          </a:p>
          <a:p>
            <a:pPr lvl="3" eaLnBrk="1" latinLnBrk="1" hangingPunct="1"/>
            <a:r>
              <a:rPr lang="en-US" altLang="ko-KR"/>
              <a:t>Fourth level</a:t>
            </a:r>
          </a:p>
          <a:p>
            <a:pPr lvl="4" eaLnBrk="1" latinLnBrk="1" hangingPunct="1"/>
            <a:r>
              <a:rPr lang="en-US" altLang="ko-KR"/>
              <a:t>Fifth level</a:t>
            </a:r>
            <a:endParaRPr/>
          </a:p>
        </p:txBody>
      </p:sp>
      <p:sp>
        <p:nvSpPr>
          <p:cNvPr id="19" name="Rectangle 19"/>
          <p:cNvSpPr>
            <a:spLocks noGrp="1"/>
          </p:cNvSpPr>
          <p:nvPr>
            <p:ph type="dt" sz="half" idx="22"/>
          </p:nvPr>
        </p:nvSpPr>
        <p:spPr/>
        <p:txBody>
          <a:bodyPr/>
          <a:lstStyle/>
          <a:p>
            <a:pPr algn="r"/>
            <a:fld id="{8A8F007E-756C-4AFA-B2D5-2DD202E92F34}" type="datetime1">
              <a:rPr kumimoji="0" lang="en-US" altLang="ko-KR" smtClean="0"/>
              <a:t>11/1/21</a:t>
            </a:fld>
            <a:endParaRPr kumimoji="0" lang="en-US"/>
          </a:p>
        </p:txBody>
      </p:sp>
      <p:sp>
        <p:nvSpPr>
          <p:cNvPr id="20" name="Rectangle 20"/>
          <p:cNvSpPr>
            <a:spLocks noGrp="1"/>
          </p:cNvSpPr>
          <p:nvPr>
            <p:ph type="sldNum" sz="quarter" idx="23"/>
          </p:nvPr>
        </p:nvSpPr>
        <p:spPr/>
        <p:txBody>
          <a:bodyPr/>
          <a:lstStyle/>
          <a:p>
            <a:pPr algn="r"/>
            <a:fld id="{256D3EEF-DE4E-429D-8EC4-DDC531AFF587}" type="slidenum">
              <a:rPr kumimoji="0" lang="en-US" sz="1000" smtClean="0"/>
              <a:pPr algn="r"/>
              <a:t>‹#›</a:t>
            </a:fld>
            <a:endParaRPr kumimoji="0" lang="en-US"/>
          </a:p>
        </p:txBody>
      </p:sp>
      <p:sp>
        <p:nvSpPr>
          <p:cNvPr id="22" name="Rectangle 22"/>
          <p:cNvSpPr>
            <a:spLocks noGrp="1"/>
          </p:cNvSpPr>
          <p:nvPr>
            <p:ph type="ftr" sz="quarter" idx="24"/>
          </p:nvPr>
        </p:nvSpPr>
        <p:spPr/>
        <p:txBody>
          <a:bodyPr/>
          <a:lstStyle/>
          <a:p>
            <a:endParaRPr kumimoji="0" lang="en-US"/>
          </a:p>
        </p:txBody>
      </p:sp>
    </p:spTree>
    <p:extLst>
      <p:ext uri="{BB962C8B-B14F-4D97-AF65-F5344CB8AC3E}">
        <p14:creationId xmlns:p14="http://schemas.microsoft.com/office/powerpoint/2010/main" val="16889594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4-Up">
    <p:spTree>
      <p:nvGrpSpPr>
        <p:cNvPr id="1" name=""/>
        <p:cNvGrpSpPr/>
        <p:nvPr/>
      </p:nvGrpSpPr>
      <p:grpSpPr>
        <a:xfrm>
          <a:off x="0" y="0"/>
          <a:ext cx="0" cy="0"/>
          <a:chOff x="0" y="0"/>
          <a:chExt cx="0" cy="0"/>
        </a:xfrm>
      </p:grpSpPr>
      <p:sp>
        <p:nvSpPr>
          <p:cNvPr id="19" name="Rectangle 2"/>
          <p:cNvSpPr>
            <a:spLocks noGrp="1"/>
          </p:cNvSpPr>
          <p:nvPr>
            <p:ph type="title"/>
          </p:nvPr>
        </p:nvSpPr>
        <p:spPr/>
        <p:txBody>
          <a:bodyPr/>
          <a:lstStyle/>
          <a:p>
            <a:pPr eaLnBrk="1" latinLnBrk="1" hangingPunct="1"/>
            <a:r>
              <a:rPr lang="en-US" altLang="ko-KR"/>
              <a:t>Click to edit Master title style</a:t>
            </a:r>
            <a:endParaRPr/>
          </a:p>
        </p:txBody>
      </p:sp>
      <p:sp>
        <p:nvSpPr>
          <p:cNvPr id="16" name="Rectangle 8"/>
          <p:cNvSpPr>
            <a:spLocks noGrp="1"/>
          </p:cNvSpPr>
          <p:nvPr>
            <p:ph type="body" sz="quarter" idx="13" hasCustomPrompt="1"/>
          </p:nvPr>
        </p:nvSpPr>
        <p:spPr>
          <a:xfrm>
            <a:off x="304800" y="381000"/>
            <a:ext cx="39624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endParaRPr kumimoji="0" lang="en-US"/>
          </a:p>
        </p:txBody>
      </p:sp>
      <p:sp>
        <p:nvSpPr>
          <p:cNvPr id="17" name="Rectangle 11"/>
          <p:cNvSpPr>
            <a:spLocks noGrp="1"/>
          </p:cNvSpPr>
          <p:nvPr>
            <p:ph sz="quarter" idx="15"/>
          </p:nvPr>
        </p:nvSpPr>
        <p:spPr>
          <a:xfrm>
            <a:off x="304800" y="609600"/>
            <a:ext cx="3962400" cy="2706624"/>
          </a:xfrm>
        </p:spPr>
        <p:txBody>
          <a:bodyPr/>
          <a:lstStyle/>
          <a:p>
            <a:pPr lvl="0" eaLnBrk="1" latinLnBrk="1" hangingPunct="1"/>
            <a:r>
              <a:rPr lang="en-US" altLang="ko-KR"/>
              <a:t>Click to edit Master text styles</a:t>
            </a:r>
          </a:p>
          <a:p>
            <a:pPr lvl="1" eaLnBrk="1" latinLnBrk="1" hangingPunct="1"/>
            <a:r>
              <a:rPr lang="en-US" altLang="ko-KR"/>
              <a:t>Second level</a:t>
            </a:r>
          </a:p>
          <a:p>
            <a:pPr lvl="2" eaLnBrk="1" latinLnBrk="1" hangingPunct="1"/>
            <a:r>
              <a:rPr lang="en-US" altLang="ko-KR"/>
              <a:t>Third level</a:t>
            </a:r>
          </a:p>
          <a:p>
            <a:pPr lvl="3" eaLnBrk="1" latinLnBrk="1" hangingPunct="1"/>
            <a:r>
              <a:rPr lang="en-US" altLang="ko-KR"/>
              <a:t>Fourth level</a:t>
            </a:r>
          </a:p>
          <a:p>
            <a:pPr lvl="4" eaLnBrk="1" latinLnBrk="1" hangingPunct="1"/>
            <a:r>
              <a:rPr lang="en-US" altLang="ko-KR"/>
              <a:t>Fifth level</a:t>
            </a:r>
            <a:endParaRPr/>
          </a:p>
        </p:txBody>
      </p:sp>
      <p:sp>
        <p:nvSpPr>
          <p:cNvPr id="18"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endParaRPr kumimoji="0" lang="en-US"/>
          </a:p>
        </p:txBody>
      </p:sp>
      <p:sp>
        <p:nvSpPr>
          <p:cNvPr id="20" name="Rectangle 11"/>
          <p:cNvSpPr>
            <a:spLocks noGrp="1"/>
          </p:cNvSpPr>
          <p:nvPr>
            <p:ph sz="quarter" idx="17"/>
          </p:nvPr>
        </p:nvSpPr>
        <p:spPr>
          <a:xfrm>
            <a:off x="301752" y="3547872"/>
            <a:ext cx="3965448" cy="2706624"/>
          </a:xfrm>
        </p:spPr>
        <p:txBody>
          <a:bodyPr/>
          <a:lstStyle/>
          <a:p>
            <a:pPr lvl="0" eaLnBrk="1" latinLnBrk="1" hangingPunct="1"/>
            <a:r>
              <a:rPr lang="en-US" altLang="ko-KR"/>
              <a:t>Click to edit Master text styles</a:t>
            </a:r>
          </a:p>
          <a:p>
            <a:pPr lvl="1" eaLnBrk="1" latinLnBrk="1" hangingPunct="1"/>
            <a:r>
              <a:rPr lang="en-US" altLang="ko-KR"/>
              <a:t>Second level</a:t>
            </a:r>
          </a:p>
          <a:p>
            <a:pPr lvl="2" eaLnBrk="1" latinLnBrk="1" hangingPunct="1"/>
            <a:r>
              <a:rPr lang="en-US" altLang="ko-KR"/>
              <a:t>Third level</a:t>
            </a:r>
          </a:p>
          <a:p>
            <a:pPr lvl="3" eaLnBrk="1" latinLnBrk="1" hangingPunct="1"/>
            <a:r>
              <a:rPr lang="en-US" altLang="ko-KR"/>
              <a:t>Fourth level</a:t>
            </a:r>
          </a:p>
          <a:p>
            <a:pPr lvl="4" eaLnBrk="1" latinLnBrk="1" hangingPunct="1"/>
            <a:r>
              <a:rPr lang="en-US" altLang="ko-KR"/>
              <a:t>Fifth level</a:t>
            </a:r>
            <a:endParaRPr/>
          </a:p>
        </p:txBody>
      </p:sp>
      <p:sp>
        <p:nvSpPr>
          <p:cNvPr id="21" name="Rectangle 8"/>
          <p:cNvSpPr>
            <a:spLocks noGrp="1"/>
          </p:cNvSpPr>
          <p:nvPr>
            <p:ph type="body" sz="quarter" idx="18" hasCustomPrompt="1"/>
          </p:nvPr>
        </p:nvSpPr>
        <p:spPr>
          <a:xfrm>
            <a:off x="4419600" y="381000"/>
            <a:ext cx="39624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endParaRPr kumimoji="0" lang="en-US"/>
          </a:p>
        </p:txBody>
      </p:sp>
      <p:sp>
        <p:nvSpPr>
          <p:cNvPr id="24" name="Rectangle 11"/>
          <p:cNvSpPr>
            <a:spLocks noGrp="1"/>
          </p:cNvSpPr>
          <p:nvPr>
            <p:ph sz="quarter" idx="19"/>
          </p:nvPr>
        </p:nvSpPr>
        <p:spPr>
          <a:xfrm>
            <a:off x="4419600" y="609600"/>
            <a:ext cx="3962400" cy="2706624"/>
          </a:xfrm>
        </p:spPr>
        <p:txBody>
          <a:bodyPr/>
          <a:lstStyle/>
          <a:p>
            <a:pPr lvl="0" eaLnBrk="1" latinLnBrk="1" hangingPunct="1"/>
            <a:r>
              <a:rPr lang="en-US" altLang="ko-KR"/>
              <a:t>Click to edit Master text styles</a:t>
            </a:r>
          </a:p>
          <a:p>
            <a:pPr lvl="1" eaLnBrk="1" latinLnBrk="1" hangingPunct="1"/>
            <a:r>
              <a:rPr lang="en-US" altLang="ko-KR"/>
              <a:t>Second level</a:t>
            </a:r>
          </a:p>
          <a:p>
            <a:pPr lvl="2" eaLnBrk="1" latinLnBrk="1" hangingPunct="1"/>
            <a:r>
              <a:rPr lang="en-US" altLang="ko-KR"/>
              <a:t>Third level</a:t>
            </a:r>
          </a:p>
          <a:p>
            <a:pPr lvl="3" eaLnBrk="1" latinLnBrk="1" hangingPunct="1"/>
            <a:r>
              <a:rPr lang="en-US" altLang="ko-KR"/>
              <a:t>Fourth level</a:t>
            </a:r>
          </a:p>
          <a:p>
            <a:pPr lvl="4" eaLnBrk="1" latinLnBrk="1" hangingPunct="1"/>
            <a:r>
              <a:rPr lang="en-US" altLang="ko-KR"/>
              <a:t>Fifth level</a:t>
            </a:r>
            <a:endParaRPr/>
          </a:p>
        </p:txBody>
      </p:sp>
      <p:sp>
        <p:nvSpPr>
          <p:cNvPr id="25" name="Rectangle 8"/>
          <p:cNvSpPr>
            <a:spLocks noGrp="1"/>
          </p:cNvSpPr>
          <p:nvPr>
            <p:ph type="body" sz="quarter" idx="20" hasCustomPrompt="1"/>
          </p:nvPr>
        </p:nvSpPr>
        <p:spPr>
          <a:xfrm>
            <a:off x="4416552" y="3319272"/>
            <a:ext cx="3965448"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endParaRPr kumimoji="0" lang="en-US"/>
          </a:p>
        </p:txBody>
      </p:sp>
      <p:sp>
        <p:nvSpPr>
          <p:cNvPr id="26" name="Rectangle 11"/>
          <p:cNvSpPr>
            <a:spLocks noGrp="1"/>
          </p:cNvSpPr>
          <p:nvPr>
            <p:ph sz="quarter" idx="21"/>
          </p:nvPr>
        </p:nvSpPr>
        <p:spPr>
          <a:xfrm>
            <a:off x="4416552" y="3547872"/>
            <a:ext cx="3965448" cy="2706624"/>
          </a:xfrm>
        </p:spPr>
        <p:txBody>
          <a:bodyPr/>
          <a:lstStyle/>
          <a:p>
            <a:pPr lvl="0" eaLnBrk="1" latinLnBrk="1" hangingPunct="1"/>
            <a:r>
              <a:rPr lang="en-US" altLang="ko-KR"/>
              <a:t>Click to edit Master text styles</a:t>
            </a:r>
          </a:p>
          <a:p>
            <a:pPr lvl="1" eaLnBrk="1" latinLnBrk="1" hangingPunct="1"/>
            <a:r>
              <a:rPr lang="en-US" altLang="ko-KR"/>
              <a:t>Second level</a:t>
            </a:r>
          </a:p>
          <a:p>
            <a:pPr lvl="2" eaLnBrk="1" latinLnBrk="1" hangingPunct="1"/>
            <a:r>
              <a:rPr lang="en-US" altLang="ko-KR"/>
              <a:t>Third level</a:t>
            </a:r>
          </a:p>
          <a:p>
            <a:pPr lvl="3" eaLnBrk="1" latinLnBrk="1" hangingPunct="1"/>
            <a:r>
              <a:rPr lang="en-US" altLang="ko-KR"/>
              <a:t>Fourth level</a:t>
            </a:r>
          </a:p>
          <a:p>
            <a:pPr lvl="4" eaLnBrk="1" latinLnBrk="1" hangingPunct="1"/>
            <a:r>
              <a:rPr lang="en-US" altLang="ko-KR"/>
              <a:t>Fifth level</a:t>
            </a:r>
            <a:endParaRPr/>
          </a:p>
        </p:txBody>
      </p:sp>
      <p:sp>
        <p:nvSpPr>
          <p:cNvPr id="23" name="Rectangle 23"/>
          <p:cNvSpPr>
            <a:spLocks noGrp="1"/>
          </p:cNvSpPr>
          <p:nvPr>
            <p:ph type="dt" sz="half" idx="22"/>
          </p:nvPr>
        </p:nvSpPr>
        <p:spPr/>
        <p:txBody>
          <a:bodyPr/>
          <a:lstStyle/>
          <a:p>
            <a:pPr algn="r"/>
            <a:fld id="{6B8A67EF-4EAE-4DD8-870F-430B3E712838}" type="datetime1">
              <a:rPr kumimoji="0" lang="en-US" altLang="ko-KR" smtClean="0"/>
              <a:t>11/1/21</a:t>
            </a:fld>
            <a:endParaRPr kumimoji="0" lang="en-US"/>
          </a:p>
        </p:txBody>
      </p:sp>
      <p:sp>
        <p:nvSpPr>
          <p:cNvPr id="27" name="Rectangle 27"/>
          <p:cNvSpPr>
            <a:spLocks noGrp="1"/>
          </p:cNvSpPr>
          <p:nvPr>
            <p:ph type="sldNum" sz="quarter" idx="23"/>
          </p:nvPr>
        </p:nvSpPr>
        <p:spPr/>
        <p:txBody>
          <a:bodyPr/>
          <a:lstStyle/>
          <a:p>
            <a:pPr algn="r"/>
            <a:fld id="{256D3EEF-DE4E-429D-8EC4-DDC531AFF587}" type="slidenum">
              <a:rPr kumimoji="0" lang="en-US" sz="1000" smtClean="0"/>
              <a:pPr algn="r"/>
              <a:t>‹#›</a:t>
            </a:fld>
            <a:endParaRPr kumimoji="0" lang="en-US"/>
          </a:p>
        </p:txBody>
      </p:sp>
      <p:sp>
        <p:nvSpPr>
          <p:cNvPr id="28" name="Rectangle 28"/>
          <p:cNvSpPr>
            <a:spLocks noGrp="1"/>
          </p:cNvSpPr>
          <p:nvPr>
            <p:ph type="ftr" sz="quarter" idx="24"/>
          </p:nvPr>
        </p:nvSpPr>
        <p:spPr/>
        <p:txBody>
          <a:bodyPr/>
          <a:lstStyle/>
          <a:p>
            <a:endParaRPr kumimoji="0" lang="en-US"/>
          </a:p>
        </p:txBody>
      </p:sp>
    </p:spTree>
    <p:extLst>
      <p:ext uri="{BB962C8B-B14F-4D97-AF65-F5344CB8AC3E}">
        <p14:creationId xmlns:p14="http://schemas.microsoft.com/office/powerpoint/2010/main" val="6733999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4-Up: 1 Left, 3 Right">
    <p:spTree>
      <p:nvGrpSpPr>
        <p:cNvPr id="1" name=""/>
        <p:cNvGrpSpPr/>
        <p:nvPr/>
      </p:nvGrpSpPr>
      <p:grpSpPr>
        <a:xfrm>
          <a:off x="0" y="0"/>
          <a:ext cx="0" cy="0"/>
          <a:chOff x="0" y="0"/>
          <a:chExt cx="0" cy="0"/>
        </a:xfrm>
      </p:grpSpPr>
      <p:sp>
        <p:nvSpPr>
          <p:cNvPr id="4" name="Rectangle 2"/>
          <p:cNvSpPr>
            <a:spLocks noGrp="1"/>
          </p:cNvSpPr>
          <p:nvPr>
            <p:ph type="title"/>
          </p:nvPr>
        </p:nvSpPr>
        <p:spPr/>
        <p:txBody>
          <a:bodyPr/>
          <a:lstStyle/>
          <a:p>
            <a:pPr eaLnBrk="1" latinLnBrk="1" hangingPunct="1"/>
            <a:r>
              <a:rPr lang="en-US" altLang="ko-KR"/>
              <a:t>Click to edit Master title style</a:t>
            </a:r>
            <a:endParaRPr/>
          </a:p>
        </p:txBody>
      </p:sp>
      <p:sp>
        <p:nvSpPr>
          <p:cNvPr id="10" name="Rectangle 8"/>
          <p:cNvSpPr>
            <a:spLocks noGrp="1"/>
          </p:cNvSpPr>
          <p:nvPr>
            <p:ph type="body" sz="quarter" idx="14" hasCustomPrompt="1"/>
          </p:nvPr>
        </p:nvSpPr>
        <p:spPr>
          <a:xfrm>
            <a:off x="4419600" y="381000"/>
            <a:ext cx="39624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p>
        </p:txBody>
      </p:sp>
      <p:sp>
        <p:nvSpPr>
          <p:cNvPr id="8" name="Rectangle 11"/>
          <p:cNvSpPr>
            <a:spLocks noGrp="1"/>
          </p:cNvSpPr>
          <p:nvPr>
            <p:ph sz="quarter" idx="16"/>
          </p:nvPr>
        </p:nvSpPr>
        <p:spPr>
          <a:xfrm>
            <a:off x="4419600" y="609600"/>
            <a:ext cx="3962400" cy="1728216"/>
          </a:xfrm>
        </p:spPr>
        <p:txBody>
          <a:bodyPr/>
          <a:lstStyle/>
          <a:p>
            <a:pPr lvl="0" eaLnBrk="1" latinLnBrk="1" hangingPunct="1"/>
            <a:r>
              <a:rPr lang="en-US" altLang="ko-KR"/>
              <a:t>Click to edit Master text styles</a:t>
            </a:r>
          </a:p>
          <a:p>
            <a:pPr lvl="1" eaLnBrk="1" latinLnBrk="1" hangingPunct="1"/>
            <a:r>
              <a:rPr lang="en-US" altLang="ko-KR"/>
              <a:t>Second level</a:t>
            </a:r>
          </a:p>
          <a:p>
            <a:pPr lvl="2" eaLnBrk="1" latinLnBrk="1" hangingPunct="1"/>
            <a:r>
              <a:rPr lang="en-US" altLang="ko-KR"/>
              <a:t>Third level</a:t>
            </a:r>
          </a:p>
          <a:p>
            <a:pPr lvl="3" eaLnBrk="1" latinLnBrk="1" hangingPunct="1"/>
            <a:r>
              <a:rPr lang="en-US" altLang="ko-KR"/>
              <a:t>Fourth level</a:t>
            </a:r>
          </a:p>
          <a:p>
            <a:pPr lvl="4" eaLnBrk="1" latinLnBrk="1" hangingPunct="1"/>
            <a:r>
              <a:rPr lang="en-US" altLang="ko-KR"/>
              <a:t>Fifth level</a:t>
            </a:r>
            <a:endParaRPr/>
          </a:p>
        </p:txBody>
      </p:sp>
      <p:sp>
        <p:nvSpPr>
          <p:cNvPr id="19" name="Rectangle 8"/>
          <p:cNvSpPr>
            <a:spLocks noGrp="1"/>
          </p:cNvSpPr>
          <p:nvPr>
            <p:ph type="body" sz="quarter" idx="13" hasCustomPrompt="1"/>
          </p:nvPr>
        </p:nvSpPr>
        <p:spPr>
          <a:xfrm>
            <a:off x="304800" y="381000"/>
            <a:ext cx="3965448"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p>
        </p:txBody>
      </p:sp>
      <p:sp>
        <p:nvSpPr>
          <p:cNvPr id="20" name="Rectangle 11"/>
          <p:cNvSpPr>
            <a:spLocks noGrp="1"/>
          </p:cNvSpPr>
          <p:nvPr>
            <p:ph sz="quarter" idx="15"/>
          </p:nvPr>
        </p:nvSpPr>
        <p:spPr>
          <a:xfrm>
            <a:off x="304800" y="609600"/>
            <a:ext cx="3962400" cy="5638800"/>
          </a:xfrm>
        </p:spPr>
        <p:txBody>
          <a:bodyPr/>
          <a:lstStyle/>
          <a:p>
            <a:pPr lvl="0" eaLnBrk="1" latinLnBrk="1" hangingPunct="1"/>
            <a:r>
              <a:rPr lang="en-US" altLang="ko-KR"/>
              <a:t>Click to edit Master text styles</a:t>
            </a:r>
          </a:p>
          <a:p>
            <a:pPr lvl="1" eaLnBrk="1" latinLnBrk="1" hangingPunct="1"/>
            <a:r>
              <a:rPr lang="en-US" altLang="ko-KR"/>
              <a:t>Second level</a:t>
            </a:r>
          </a:p>
          <a:p>
            <a:pPr lvl="2" eaLnBrk="1" latinLnBrk="1" hangingPunct="1"/>
            <a:r>
              <a:rPr lang="en-US" altLang="ko-KR"/>
              <a:t>Third level</a:t>
            </a:r>
          </a:p>
          <a:p>
            <a:pPr lvl="3" eaLnBrk="1" latinLnBrk="1" hangingPunct="1"/>
            <a:r>
              <a:rPr lang="en-US" altLang="ko-KR"/>
              <a:t>Fourth level</a:t>
            </a:r>
          </a:p>
          <a:p>
            <a:pPr lvl="4" eaLnBrk="1" latinLnBrk="1" hangingPunct="1"/>
            <a:r>
              <a:rPr lang="en-US" altLang="ko-KR"/>
              <a:t>Fifth level</a:t>
            </a:r>
            <a:endParaRPr/>
          </a:p>
        </p:txBody>
      </p:sp>
      <p:sp>
        <p:nvSpPr>
          <p:cNvPr id="12" name="Rectangle 8"/>
          <p:cNvSpPr>
            <a:spLocks noGrp="1"/>
          </p:cNvSpPr>
          <p:nvPr>
            <p:ph type="body" sz="quarter" idx="17" hasCustomPrompt="1"/>
          </p:nvPr>
        </p:nvSpPr>
        <p:spPr>
          <a:xfrm>
            <a:off x="4416552" y="2340864"/>
            <a:ext cx="39624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p>
        </p:txBody>
      </p:sp>
      <p:sp>
        <p:nvSpPr>
          <p:cNvPr id="13" name="Rectangle 11"/>
          <p:cNvSpPr>
            <a:spLocks noGrp="1"/>
          </p:cNvSpPr>
          <p:nvPr>
            <p:ph sz="quarter" idx="18"/>
          </p:nvPr>
        </p:nvSpPr>
        <p:spPr>
          <a:xfrm>
            <a:off x="4416552" y="2569464"/>
            <a:ext cx="3962400" cy="1728216"/>
          </a:xfrm>
        </p:spPr>
        <p:txBody>
          <a:bodyPr/>
          <a:lstStyle/>
          <a:p>
            <a:pPr lvl="0" eaLnBrk="1" latinLnBrk="1" hangingPunct="1"/>
            <a:r>
              <a:rPr lang="en-US" altLang="ko-KR"/>
              <a:t>Click to edit Master text styles</a:t>
            </a:r>
          </a:p>
          <a:p>
            <a:pPr lvl="1" eaLnBrk="1" latinLnBrk="1" hangingPunct="1"/>
            <a:r>
              <a:rPr lang="en-US" altLang="ko-KR"/>
              <a:t>Second level</a:t>
            </a:r>
          </a:p>
          <a:p>
            <a:pPr lvl="2" eaLnBrk="1" latinLnBrk="1" hangingPunct="1"/>
            <a:r>
              <a:rPr lang="en-US" altLang="ko-KR"/>
              <a:t>Third level</a:t>
            </a:r>
          </a:p>
          <a:p>
            <a:pPr lvl="3" eaLnBrk="1" latinLnBrk="1" hangingPunct="1"/>
            <a:r>
              <a:rPr lang="en-US" altLang="ko-KR"/>
              <a:t>Fourth level</a:t>
            </a:r>
          </a:p>
          <a:p>
            <a:pPr lvl="4" eaLnBrk="1" latinLnBrk="1" hangingPunct="1"/>
            <a:r>
              <a:rPr lang="en-US" altLang="ko-KR"/>
              <a:t>Fifth level</a:t>
            </a:r>
            <a:endParaRPr/>
          </a:p>
        </p:txBody>
      </p:sp>
      <p:sp>
        <p:nvSpPr>
          <p:cNvPr id="14" name="Rectangle 8"/>
          <p:cNvSpPr>
            <a:spLocks noGrp="1"/>
          </p:cNvSpPr>
          <p:nvPr>
            <p:ph type="body" sz="quarter" idx="19" hasCustomPrompt="1"/>
          </p:nvPr>
        </p:nvSpPr>
        <p:spPr>
          <a:xfrm>
            <a:off x="4419600" y="4291584"/>
            <a:ext cx="39624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p>
        </p:txBody>
      </p:sp>
      <p:sp>
        <p:nvSpPr>
          <p:cNvPr id="15" name="Rectangle 11"/>
          <p:cNvSpPr>
            <a:spLocks noGrp="1"/>
          </p:cNvSpPr>
          <p:nvPr>
            <p:ph sz="quarter" idx="20"/>
          </p:nvPr>
        </p:nvSpPr>
        <p:spPr>
          <a:xfrm>
            <a:off x="4419600" y="4520184"/>
            <a:ext cx="3962400" cy="1728216"/>
          </a:xfrm>
        </p:spPr>
        <p:txBody>
          <a:bodyPr/>
          <a:lstStyle/>
          <a:p>
            <a:pPr lvl="0" eaLnBrk="1" latinLnBrk="1" hangingPunct="1"/>
            <a:r>
              <a:rPr lang="en-US" altLang="ko-KR"/>
              <a:t>Click to edit Master text styles</a:t>
            </a:r>
          </a:p>
          <a:p>
            <a:pPr lvl="1" eaLnBrk="1" latinLnBrk="1" hangingPunct="1"/>
            <a:r>
              <a:rPr lang="en-US" altLang="ko-KR"/>
              <a:t>Second level</a:t>
            </a:r>
          </a:p>
          <a:p>
            <a:pPr lvl="2" eaLnBrk="1" latinLnBrk="1" hangingPunct="1"/>
            <a:r>
              <a:rPr lang="en-US" altLang="ko-KR"/>
              <a:t>Third level</a:t>
            </a:r>
          </a:p>
          <a:p>
            <a:pPr lvl="3" eaLnBrk="1" latinLnBrk="1" hangingPunct="1"/>
            <a:r>
              <a:rPr lang="en-US" altLang="ko-KR"/>
              <a:t>Fourth level</a:t>
            </a:r>
          </a:p>
          <a:p>
            <a:pPr lvl="4" eaLnBrk="1" latinLnBrk="1" hangingPunct="1"/>
            <a:r>
              <a:rPr lang="en-US" altLang="ko-KR"/>
              <a:t>Fifth level</a:t>
            </a:r>
            <a:endParaRPr/>
          </a:p>
        </p:txBody>
      </p:sp>
      <p:sp>
        <p:nvSpPr>
          <p:cNvPr id="17" name="Rectangle 17"/>
          <p:cNvSpPr>
            <a:spLocks noGrp="1"/>
          </p:cNvSpPr>
          <p:nvPr>
            <p:ph type="dt" sz="half" idx="21"/>
          </p:nvPr>
        </p:nvSpPr>
        <p:spPr/>
        <p:txBody>
          <a:bodyPr/>
          <a:lstStyle/>
          <a:p>
            <a:pPr algn="r"/>
            <a:fld id="{451A6243-CB1E-4166-AD69-46AE2F3F3732}" type="datetime1">
              <a:rPr kumimoji="0" lang="en-US" altLang="ko-KR" smtClean="0"/>
              <a:t>11/1/21</a:t>
            </a:fld>
            <a:endParaRPr kumimoji="0" lang="en-US"/>
          </a:p>
        </p:txBody>
      </p:sp>
      <p:sp>
        <p:nvSpPr>
          <p:cNvPr id="18" name="Rectangle 18"/>
          <p:cNvSpPr>
            <a:spLocks noGrp="1"/>
          </p:cNvSpPr>
          <p:nvPr>
            <p:ph type="sldNum" sz="quarter" idx="22"/>
          </p:nvPr>
        </p:nvSpPr>
        <p:spPr/>
        <p:txBody>
          <a:bodyPr/>
          <a:lstStyle/>
          <a:p>
            <a:pPr algn="r"/>
            <a:fld id="{256D3EEF-DE4E-429D-8EC4-DDC531AFF587}" type="slidenum">
              <a:rPr kumimoji="0" lang="en-US" sz="1000" smtClean="0"/>
              <a:pPr algn="r"/>
              <a:t>‹#›</a:t>
            </a:fld>
            <a:endParaRPr kumimoji="0" lang="en-US"/>
          </a:p>
        </p:txBody>
      </p:sp>
      <p:sp>
        <p:nvSpPr>
          <p:cNvPr id="21" name="Rectangle 21"/>
          <p:cNvSpPr>
            <a:spLocks noGrp="1"/>
          </p:cNvSpPr>
          <p:nvPr>
            <p:ph type="ftr" sz="quarter" idx="23"/>
          </p:nvPr>
        </p:nvSpPr>
        <p:spPr/>
        <p:txBody>
          <a:bodyPr/>
          <a:lstStyle/>
          <a:p>
            <a:endParaRPr kumimoji="0" lang="en-US"/>
          </a:p>
        </p:txBody>
      </p:sp>
    </p:spTree>
    <p:extLst>
      <p:ext uri="{BB962C8B-B14F-4D97-AF65-F5344CB8AC3E}">
        <p14:creationId xmlns:p14="http://schemas.microsoft.com/office/powerpoint/2010/main" val="11801780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4-Up: 3 Left, 1 Righ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pPr eaLnBrk="1" latinLnBrk="1" hangingPunct="1"/>
            <a:r>
              <a:rPr lang="en-US" altLang="ko-KR"/>
              <a:t>Click to edit Master title style</a:t>
            </a:r>
            <a:endParaRPr/>
          </a:p>
        </p:txBody>
      </p:sp>
      <p:sp>
        <p:nvSpPr>
          <p:cNvPr id="18" name="Rectangle 8"/>
          <p:cNvSpPr>
            <a:spLocks noGrp="1"/>
          </p:cNvSpPr>
          <p:nvPr>
            <p:ph type="body" sz="quarter" idx="13" hasCustomPrompt="1"/>
          </p:nvPr>
        </p:nvSpPr>
        <p:spPr>
          <a:xfrm>
            <a:off x="4416552" y="381000"/>
            <a:ext cx="3965448"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p>
        </p:txBody>
      </p:sp>
      <p:sp>
        <p:nvSpPr>
          <p:cNvPr id="21" name="Rectangle 11"/>
          <p:cNvSpPr>
            <a:spLocks noGrp="1"/>
          </p:cNvSpPr>
          <p:nvPr>
            <p:ph sz="quarter" idx="15"/>
          </p:nvPr>
        </p:nvSpPr>
        <p:spPr>
          <a:xfrm>
            <a:off x="4416552" y="609600"/>
            <a:ext cx="3962400" cy="5638800"/>
          </a:xfrm>
        </p:spPr>
        <p:txBody>
          <a:bodyPr/>
          <a:lstStyle/>
          <a:p>
            <a:pPr lvl="0" eaLnBrk="1" latinLnBrk="1" hangingPunct="1"/>
            <a:r>
              <a:rPr lang="en-US" altLang="ko-KR"/>
              <a:t>Click to edit Master text styles</a:t>
            </a:r>
          </a:p>
          <a:p>
            <a:pPr lvl="1" eaLnBrk="1" latinLnBrk="1" hangingPunct="1"/>
            <a:r>
              <a:rPr lang="en-US" altLang="ko-KR"/>
              <a:t>Second level</a:t>
            </a:r>
          </a:p>
          <a:p>
            <a:pPr lvl="2" eaLnBrk="1" latinLnBrk="1" hangingPunct="1"/>
            <a:r>
              <a:rPr lang="en-US" altLang="ko-KR"/>
              <a:t>Third level</a:t>
            </a:r>
          </a:p>
          <a:p>
            <a:pPr lvl="3" eaLnBrk="1" latinLnBrk="1" hangingPunct="1"/>
            <a:r>
              <a:rPr lang="en-US" altLang="ko-KR"/>
              <a:t>Fourth level</a:t>
            </a:r>
          </a:p>
          <a:p>
            <a:pPr lvl="4" eaLnBrk="1" latinLnBrk="1" hangingPunct="1"/>
            <a:r>
              <a:rPr lang="en-US" altLang="ko-KR"/>
              <a:t>Fifth level</a:t>
            </a:r>
            <a:endParaRPr/>
          </a:p>
        </p:txBody>
      </p:sp>
      <p:sp>
        <p:nvSpPr>
          <p:cNvPr id="9" name="Rectangle 8"/>
          <p:cNvSpPr>
            <a:spLocks noGrp="1"/>
          </p:cNvSpPr>
          <p:nvPr>
            <p:ph type="body" sz="quarter" idx="14" hasCustomPrompt="1"/>
          </p:nvPr>
        </p:nvSpPr>
        <p:spPr>
          <a:xfrm>
            <a:off x="304800" y="381000"/>
            <a:ext cx="39624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p>
        </p:txBody>
      </p:sp>
      <p:sp>
        <p:nvSpPr>
          <p:cNvPr id="10" name="Rectangle 11"/>
          <p:cNvSpPr>
            <a:spLocks noGrp="1"/>
          </p:cNvSpPr>
          <p:nvPr>
            <p:ph sz="quarter" idx="16"/>
          </p:nvPr>
        </p:nvSpPr>
        <p:spPr>
          <a:xfrm>
            <a:off x="304800" y="609600"/>
            <a:ext cx="3962400" cy="1728216"/>
          </a:xfrm>
        </p:spPr>
        <p:txBody>
          <a:bodyPr/>
          <a:lstStyle/>
          <a:p>
            <a:pPr lvl="0" eaLnBrk="1" latinLnBrk="1" hangingPunct="1"/>
            <a:r>
              <a:rPr lang="en-US" altLang="ko-KR"/>
              <a:t>Click to edit Master text styles</a:t>
            </a:r>
          </a:p>
          <a:p>
            <a:pPr lvl="1" eaLnBrk="1" latinLnBrk="1" hangingPunct="1"/>
            <a:r>
              <a:rPr lang="en-US" altLang="ko-KR"/>
              <a:t>Second level</a:t>
            </a:r>
          </a:p>
          <a:p>
            <a:pPr lvl="2" eaLnBrk="1" latinLnBrk="1" hangingPunct="1"/>
            <a:r>
              <a:rPr lang="en-US" altLang="ko-KR"/>
              <a:t>Third level</a:t>
            </a:r>
          </a:p>
          <a:p>
            <a:pPr lvl="3" eaLnBrk="1" latinLnBrk="1" hangingPunct="1"/>
            <a:r>
              <a:rPr lang="en-US" altLang="ko-KR"/>
              <a:t>Fourth level</a:t>
            </a:r>
          </a:p>
          <a:p>
            <a:pPr lvl="4" eaLnBrk="1" latinLnBrk="1" hangingPunct="1"/>
            <a:r>
              <a:rPr lang="en-US" altLang="ko-KR"/>
              <a:t>Fifth level</a:t>
            </a:r>
            <a:endParaRPr/>
          </a:p>
        </p:txBody>
      </p:sp>
      <p:sp>
        <p:nvSpPr>
          <p:cNvPr id="13" name="Rectangle 8"/>
          <p:cNvSpPr>
            <a:spLocks noGrp="1"/>
          </p:cNvSpPr>
          <p:nvPr>
            <p:ph type="body" sz="quarter" idx="17" hasCustomPrompt="1"/>
          </p:nvPr>
        </p:nvSpPr>
        <p:spPr>
          <a:xfrm>
            <a:off x="301752" y="2340864"/>
            <a:ext cx="39624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p>
        </p:txBody>
      </p:sp>
      <p:sp>
        <p:nvSpPr>
          <p:cNvPr id="14" name="Rectangle 11"/>
          <p:cNvSpPr>
            <a:spLocks noGrp="1"/>
          </p:cNvSpPr>
          <p:nvPr>
            <p:ph sz="quarter" idx="18"/>
          </p:nvPr>
        </p:nvSpPr>
        <p:spPr>
          <a:xfrm>
            <a:off x="301752" y="2569464"/>
            <a:ext cx="3962400" cy="1728216"/>
          </a:xfrm>
        </p:spPr>
        <p:txBody>
          <a:bodyPr/>
          <a:lstStyle/>
          <a:p>
            <a:pPr lvl="0" eaLnBrk="1" latinLnBrk="1" hangingPunct="1"/>
            <a:r>
              <a:rPr lang="en-US" altLang="ko-KR"/>
              <a:t>Click to edit Master text styles</a:t>
            </a:r>
          </a:p>
          <a:p>
            <a:pPr lvl="1" eaLnBrk="1" latinLnBrk="1" hangingPunct="1"/>
            <a:r>
              <a:rPr lang="en-US" altLang="ko-KR"/>
              <a:t>Second level</a:t>
            </a:r>
          </a:p>
          <a:p>
            <a:pPr lvl="2" eaLnBrk="1" latinLnBrk="1" hangingPunct="1"/>
            <a:r>
              <a:rPr lang="en-US" altLang="ko-KR"/>
              <a:t>Third level</a:t>
            </a:r>
          </a:p>
          <a:p>
            <a:pPr lvl="3" eaLnBrk="1" latinLnBrk="1" hangingPunct="1"/>
            <a:r>
              <a:rPr lang="en-US" altLang="ko-KR"/>
              <a:t>Fourth level</a:t>
            </a:r>
          </a:p>
          <a:p>
            <a:pPr lvl="4" eaLnBrk="1" latinLnBrk="1" hangingPunct="1"/>
            <a:r>
              <a:rPr lang="en-US" altLang="ko-KR"/>
              <a:t>Fifth level</a:t>
            </a:r>
            <a:endParaRPr/>
          </a:p>
        </p:txBody>
      </p:sp>
      <p:sp>
        <p:nvSpPr>
          <p:cNvPr id="15" name="Rectangle 8"/>
          <p:cNvSpPr>
            <a:spLocks noGrp="1"/>
          </p:cNvSpPr>
          <p:nvPr>
            <p:ph type="body" sz="quarter" idx="19" hasCustomPrompt="1"/>
          </p:nvPr>
        </p:nvSpPr>
        <p:spPr>
          <a:xfrm>
            <a:off x="304800" y="4291584"/>
            <a:ext cx="39624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p>
        </p:txBody>
      </p:sp>
      <p:sp>
        <p:nvSpPr>
          <p:cNvPr id="16" name="Rectangle 11"/>
          <p:cNvSpPr>
            <a:spLocks noGrp="1"/>
          </p:cNvSpPr>
          <p:nvPr>
            <p:ph sz="quarter" idx="20"/>
          </p:nvPr>
        </p:nvSpPr>
        <p:spPr>
          <a:xfrm>
            <a:off x="304800" y="4520184"/>
            <a:ext cx="3962400" cy="1728216"/>
          </a:xfrm>
        </p:spPr>
        <p:txBody>
          <a:bodyPr/>
          <a:lstStyle/>
          <a:p>
            <a:pPr lvl="0" eaLnBrk="1" latinLnBrk="1" hangingPunct="1"/>
            <a:r>
              <a:rPr lang="en-US" altLang="ko-KR"/>
              <a:t>Click to edit Master text styles</a:t>
            </a:r>
          </a:p>
          <a:p>
            <a:pPr lvl="1" eaLnBrk="1" latinLnBrk="1" hangingPunct="1"/>
            <a:r>
              <a:rPr lang="en-US" altLang="ko-KR"/>
              <a:t>Second level</a:t>
            </a:r>
          </a:p>
          <a:p>
            <a:pPr lvl="2" eaLnBrk="1" latinLnBrk="1" hangingPunct="1"/>
            <a:r>
              <a:rPr lang="en-US" altLang="ko-KR"/>
              <a:t>Third level</a:t>
            </a:r>
          </a:p>
          <a:p>
            <a:pPr lvl="3" eaLnBrk="1" latinLnBrk="1" hangingPunct="1"/>
            <a:r>
              <a:rPr lang="en-US" altLang="ko-KR"/>
              <a:t>Fourth level</a:t>
            </a:r>
          </a:p>
          <a:p>
            <a:pPr lvl="4" eaLnBrk="1" latinLnBrk="1" hangingPunct="1"/>
            <a:r>
              <a:rPr lang="en-US" altLang="ko-KR"/>
              <a:t>Fifth level</a:t>
            </a:r>
            <a:endParaRPr/>
          </a:p>
        </p:txBody>
      </p:sp>
      <p:sp>
        <p:nvSpPr>
          <p:cNvPr id="17" name="Rectangle 17"/>
          <p:cNvSpPr>
            <a:spLocks noGrp="1"/>
          </p:cNvSpPr>
          <p:nvPr>
            <p:ph type="dt" sz="half" idx="21"/>
          </p:nvPr>
        </p:nvSpPr>
        <p:spPr/>
        <p:txBody>
          <a:bodyPr/>
          <a:lstStyle/>
          <a:p>
            <a:pPr algn="r"/>
            <a:fld id="{90564DC0-9E44-460D-BAA3-BFB187AFA7DA}" type="datetime1">
              <a:rPr kumimoji="0" lang="en-US" altLang="ko-KR" smtClean="0"/>
              <a:t>11/1/21</a:t>
            </a:fld>
            <a:endParaRPr kumimoji="0" lang="en-US" dirty="0"/>
          </a:p>
        </p:txBody>
      </p:sp>
      <p:sp>
        <p:nvSpPr>
          <p:cNvPr id="19" name="Rectangle 19"/>
          <p:cNvSpPr>
            <a:spLocks noGrp="1"/>
          </p:cNvSpPr>
          <p:nvPr>
            <p:ph type="sldNum" sz="quarter" idx="22"/>
          </p:nvPr>
        </p:nvSpPr>
        <p:spPr/>
        <p:txBody>
          <a:bodyPr/>
          <a:lstStyle/>
          <a:p>
            <a:pPr algn="r"/>
            <a:fld id="{256D3EEF-DE4E-429D-8EC4-DDC531AFF587}" type="slidenum">
              <a:rPr kumimoji="0" lang="en-US" sz="1000" smtClean="0"/>
              <a:pPr algn="r"/>
              <a:t>‹#›</a:t>
            </a:fld>
            <a:endParaRPr kumimoji="0" lang="en-US"/>
          </a:p>
        </p:txBody>
      </p:sp>
      <p:sp>
        <p:nvSpPr>
          <p:cNvPr id="20" name="Rectangle 20"/>
          <p:cNvSpPr>
            <a:spLocks noGrp="1"/>
          </p:cNvSpPr>
          <p:nvPr>
            <p:ph type="ftr" sz="quarter" idx="23"/>
          </p:nvPr>
        </p:nvSpPr>
        <p:spPr/>
        <p:txBody>
          <a:bodyPr/>
          <a:lstStyle/>
          <a:p>
            <a:endParaRPr kumimoji="0" lang="en-US"/>
          </a:p>
        </p:txBody>
      </p:sp>
    </p:spTree>
    <p:extLst>
      <p:ext uri="{BB962C8B-B14F-4D97-AF65-F5344CB8AC3E}">
        <p14:creationId xmlns:p14="http://schemas.microsoft.com/office/powerpoint/2010/main" val="34668608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5-Up: 2 Left, 3 Right">
    <p:spTree>
      <p:nvGrpSpPr>
        <p:cNvPr id="1" name=""/>
        <p:cNvGrpSpPr/>
        <p:nvPr/>
      </p:nvGrpSpPr>
      <p:grpSpPr>
        <a:xfrm>
          <a:off x="0" y="0"/>
          <a:ext cx="0" cy="0"/>
          <a:chOff x="0" y="0"/>
          <a:chExt cx="0" cy="0"/>
        </a:xfrm>
      </p:grpSpPr>
      <p:sp>
        <p:nvSpPr>
          <p:cNvPr id="20" name="Rectangle 2"/>
          <p:cNvSpPr>
            <a:spLocks noGrp="1"/>
          </p:cNvSpPr>
          <p:nvPr>
            <p:ph type="title"/>
          </p:nvPr>
        </p:nvSpPr>
        <p:spPr/>
        <p:txBody>
          <a:bodyPr/>
          <a:lstStyle/>
          <a:p>
            <a:pPr eaLnBrk="1" latinLnBrk="1" hangingPunct="1"/>
            <a:r>
              <a:rPr lang="en-US" altLang="ko-KR"/>
              <a:t>Click to edit Master title style</a:t>
            </a:r>
            <a:endParaRPr/>
          </a:p>
        </p:txBody>
      </p:sp>
      <p:sp>
        <p:nvSpPr>
          <p:cNvPr id="23" name="Rectangle 8"/>
          <p:cNvSpPr>
            <a:spLocks noGrp="1"/>
          </p:cNvSpPr>
          <p:nvPr>
            <p:ph type="body" sz="quarter" idx="13" hasCustomPrompt="1"/>
          </p:nvPr>
        </p:nvSpPr>
        <p:spPr>
          <a:xfrm>
            <a:off x="304800" y="381000"/>
            <a:ext cx="39624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endParaRPr kumimoji="0" lang="en-US"/>
          </a:p>
        </p:txBody>
      </p:sp>
      <p:sp>
        <p:nvSpPr>
          <p:cNvPr id="24" name="Rectangle 11"/>
          <p:cNvSpPr>
            <a:spLocks noGrp="1"/>
          </p:cNvSpPr>
          <p:nvPr>
            <p:ph sz="quarter" idx="15"/>
          </p:nvPr>
        </p:nvSpPr>
        <p:spPr>
          <a:xfrm>
            <a:off x="304800" y="609600"/>
            <a:ext cx="3962400" cy="2706624"/>
          </a:xfrm>
        </p:spPr>
        <p:txBody>
          <a:bodyPr/>
          <a:lstStyle/>
          <a:p>
            <a:pPr lvl="0" eaLnBrk="1" latinLnBrk="1" hangingPunct="1"/>
            <a:r>
              <a:rPr lang="en-US" altLang="ko-KR"/>
              <a:t>Click to edit Master text styles</a:t>
            </a:r>
          </a:p>
          <a:p>
            <a:pPr lvl="1" eaLnBrk="1" latinLnBrk="1" hangingPunct="1"/>
            <a:r>
              <a:rPr lang="en-US" altLang="ko-KR"/>
              <a:t>Second level</a:t>
            </a:r>
          </a:p>
          <a:p>
            <a:pPr lvl="2" eaLnBrk="1" latinLnBrk="1" hangingPunct="1"/>
            <a:r>
              <a:rPr lang="en-US" altLang="ko-KR"/>
              <a:t>Third level</a:t>
            </a:r>
          </a:p>
          <a:p>
            <a:pPr lvl="3" eaLnBrk="1" latinLnBrk="1" hangingPunct="1"/>
            <a:r>
              <a:rPr lang="en-US" altLang="ko-KR"/>
              <a:t>Fourth level</a:t>
            </a:r>
          </a:p>
          <a:p>
            <a:pPr lvl="4" eaLnBrk="1" latinLnBrk="1" hangingPunct="1"/>
            <a:r>
              <a:rPr lang="en-US" altLang="ko-KR"/>
              <a:t>Fifth level</a:t>
            </a:r>
            <a:endParaRPr/>
          </a:p>
        </p:txBody>
      </p:sp>
      <p:sp>
        <p:nvSpPr>
          <p:cNvPr id="25"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endParaRPr kumimoji="0" lang="en-US"/>
          </a:p>
        </p:txBody>
      </p:sp>
      <p:sp>
        <p:nvSpPr>
          <p:cNvPr id="26" name="Rectangle 11"/>
          <p:cNvSpPr>
            <a:spLocks noGrp="1"/>
          </p:cNvSpPr>
          <p:nvPr>
            <p:ph sz="quarter" idx="17"/>
          </p:nvPr>
        </p:nvSpPr>
        <p:spPr>
          <a:xfrm>
            <a:off x="301752" y="3547872"/>
            <a:ext cx="3965448" cy="2706624"/>
          </a:xfrm>
        </p:spPr>
        <p:txBody>
          <a:bodyPr/>
          <a:lstStyle/>
          <a:p>
            <a:pPr lvl="0" eaLnBrk="1" latinLnBrk="1" hangingPunct="1"/>
            <a:r>
              <a:rPr lang="en-US" altLang="ko-KR"/>
              <a:t>Click to edit Master text styles</a:t>
            </a:r>
          </a:p>
          <a:p>
            <a:pPr lvl="1" eaLnBrk="1" latinLnBrk="1" hangingPunct="1"/>
            <a:r>
              <a:rPr lang="en-US" altLang="ko-KR"/>
              <a:t>Second level</a:t>
            </a:r>
          </a:p>
          <a:p>
            <a:pPr lvl="2" eaLnBrk="1" latinLnBrk="1" hangingPunct="1"/>
            <a:r>
              <a:rPr lang="en-US" altLang="ko-KR"/>
              <a:t>Third level</a:t>
            </a:r>
          </a:p>
          <a:p>
            <a:pPr lvl="3" eaLnBrk="1" latinLnBrk="1" hangingPunct="1"/>
            <a:r>
              <a:rPr lang="en-US" altLang="ko-KR"/>
              <a:t>Fourth level</a:t>
            </a:r>
          </a:p>
          <a:p>
            <a:pPr lvl="4" eaLnBrk="1" latinLnBrk="1" hangingPunct="1"/>
            <a:r>
              <a:rPr lang="en-US" altLang="ko-KR"/>
              <a:t>Fifth level</a:t>
            </a:r>
            <a:endParaRPr/>
          </a:p>
        </p:txBody>
      </p:sp>
      <p:sp>
        <p:nvSpPr>
          <p:cNvPr id="28" name="Rectangle 8"/>
          <p:cNvSpPr>
            <a:spLocks noGrp="1"/>
          </p:cNvSpPr>
          <p:nvPr>
            <p:ph type="body" sz="quarter" idx="14" hasCustomPrompt="1"/>
          </p:nvPr>
        </p:nvSpPr>
        <p:spPr>
          <a:xfrm>
            <a:off x="4419600" y="381000"/>
            <a:ext cx="39624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p>
        </p:txBody>
      </p:sp>
      <p:sp>
        <p:nvSpPr>
          <p:cNvPr id="29" name="Rectangle 11"/>
          <p:cNvSpPr>
            <a:spLocks noGrp="1"/>
          </p:cNvSpPr>
          <p:nvPr>
            <p:ph sz="quarter" idx="18"/>
          </p:nvPr>
        </p:nvSpPr>
        <p:spPr>
          <a:xfrm>
            <a:off x="4419600" y="609600"/>
            <a:ext cx="3962400" cy="1728216"/>
          </a:xfrm>
        </p:spPr>
        <p:txBody>
          <a:bodyPr/>
          <a:lstStyle/>
          <a:p>
            <a:pPr lvl="0" eaLnBrk="1" latinLnBrk="1" hangingPunct="1"/>
            <a:r>
              <a:rPr lang="en-US" altLang="ko-KR"/>
              <a:t>Click to edit Master text styles</a:t>
            </a:r>
          </a:p>
          <a:p>
            <a:pPr lvl="1" eaLnBrk="1" latinLnBrk="1" hangingPunct="1"/>
            <a:r>
              <a:rPr lang="en-US" altLang="ko-KR"/>
              <a:t>Second level</a:t>
            </a:r>
          </a:p>
          <a:p>
            <a:pPr lvl="2" eaLnBrk="1" latinLnBrk="1" hangingPunct="1"/>
            <a:r>
              <a:rPr lang="en-US" altLang="ko-KR"/>
              <a:t>Third level</a:t>
            </a:r>
          </a:p>
          <a:p>
            <a:pPr lvl="3" eaLnBrk="1" latinLnBrk="1" hangingPunct="1"/>
            <a:r>
              <a:rPr lang="en-US" altLang="ko-KR"/>
              <a:t>Fourth level</a:t>
            </a:r>
          </a:p>
          <a:p>
            <a:pPr lvl="4" eaLnBrk="1" latinLnBrk="1" hangingPunct="1"/>
            <a:r>
              <a:rPr lang="en-US" altLang="ko-KR"/>
              <a:t>Fifth level</a:t>
            </a:r>
            <a:endParaRPr/>
          </a:p>
        </p:txBody>
      </p:sp>
      <p:sp>
        <p:nvSpPr>
          <p:cNvPr id="31" name="Rectangle 8"/>
          <p:cNvSpPr>
            <a:spLocks noGrp="1"/>
          </p:cNvSpPr>
          <p:nvPr>
            <p:ph type="body" sz="quarter" idx="19" hasCustomPrompt="1"/>
          </p:nvPr>
        </p:nvSpPr>
        <p:spPr>
          <a:xfrm>
            <a:off x="4416552" y="2340864"/>
            <a:ext cx="39624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p>
        </p:txBody>
      </p:sp>
      <p:sp>
        <p:nvSpPr>
          <p:cNvPr id="32" name="Rectangle 11"/>
          <p:cNvSpPr>
            <a:spLocks noGrp="1"/>
          </p:cNvSpPr>
          <p:nvPr>
            <p:ph sz="quarter" idx="20"/>
          </p:nvPr>
        </p:nvSpPr>
        <p:spPr>
          <a:xfrm>
            <a:off x="4416552" y="2569464"/>
            <a:ext cx="3962400" cy="1728216"/>
          </a:xfrm>
        </p:spPr>
        <p:txBody>
          <a:bodyPr/>
          <a:lstStyle/>
          <a:p>
            <a:pPr lvl="0" eaLnBrk="1" latinLnBrk="1" hangingPunct="1"/>
            <a:r>
              <a:rPr lang="en-US" altLang="ko-KR"/>
              <a:t>Click to edit Master text styles</a:t>
            </a:r>
          </a:p>
          <a:p>
            <a:pPr lvl="1" eaLnBrk="1" latinLnBrk="1" hangingPunct="1"/>
            <a:r>
              <a:rPr lang="en-US" altLang="ko-KR"/>
              <a:t>Second level</a:t>
            </a:r>
          </a:p>
          <a:p>
            <a:pPr lvl="2" eaLnBrk="1" latinLnBrk="1" hangingPunct="1"/>
            <a:r>
              <a:rPr lang="en-US" altLang="ko-KR"/>
              <a:t>Third level</a:t>
            </a:r>
          </a:p>
          <a:p>
            <a:pPr lvl="3" eaLnBrk="1" latinLnBrk="1" hangingPunct="1"/>
            <a:r>
              <a:rPr lang="en-US" altLang="ko-KR"/>
              <a:t>Fourth level</a:t>
            </a:r>
          </a:p>
          <a:p>
            <a:pPr lvl="4" eaLnBrk="1" latinLnBrk="1" hangingPunct="1"/>
            <a:r>
              <a:rPr lang="en-US" altLang="ko-KR"/>
              <a:t>Fifth level</a:t>
            </a:r>
            <a:endParaRPr/>
          </a:p>
        </p:txBody>
      </p:sp>
      <p:sp>
        <p:nvSpPr>
          <p:cNvPr id="33" name="Rectangle 8"/>
          <p:cNvSpPr>
            <a:spLocks noGrp="1"/>
          </p:cNvSpPr>
          <p:nvPr>
            <p:ph type="body" sz="quarter" idx="21" hasCustomPrompt="1"/>
          </p:nvPr>
        </p:nvSpPr>
        <p:spPr>
          <a:xfrm>
            <a:off x="4419600" y="4291584"/>
            <a:ext cx="39624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p>
        </p:txBody>
      </p:sp>
      <p:sp>
        <p:nvSpPr>
          <p:cNvPr id="34" name="Rectangle 11"/>
          <p:cNvSpPr>
            <a:spLocks noGrp="1"/>
          </p:cNvSpPr>
          <p:nvPr>
            <p:ph sz="quarter" idx="22"/>
          </p:nvPr>
        </p:nvSpPr>
        <p:spPr>
          <a:xfrm>
            <a:off x="4419600" y="4520184"/>
            <a:ext cx="3962400" cy="1728216"/>
          </a:xfrm>
        </p:spPr>
        <p:txBody>
          <a:bodyPr/>
          <a:lstStyle/>
          <a:p>
            <a:pPr lvl="0" eaLnBrk="1" latinLnBrk="1" hangingPunct="1"/>
            <a:r>
              <a:rPr lang="en-US" altLang="ko-KR"/>
              <a:t>Click to edit Master text styles</a:t>
            </a:r>
          </a:p>
          <a:p>
            <a:pPr lvl="1" eaLnBrk="1" latinLnBrk="1" hangingPunct="1"/>
            <a:r>
              <a:rPr lang="en-US" altLang="ko-KR"/>
              <a:t>Second level</a:t>
            </a:r>
          </a:p>
          <a:p>
            <a:pPr lvl="2" eaLnBrk="1" latinLnBrk="1" hangingPunct="1"/>
            <a:r>
              <a:rPr lang="en-US" altLang="ko-KR"/>
              <a:t>Third level</a:t>
            </a:r>
          </a:p>
          <a:p>
            <a:pPr lvl="3" eaLnBrk="1" latinLnBrk="1" hangingPunct="1"/>
            <a:r>
              <a:rPr lang="en-US" altLang="ko-KR"/>
              <a:t>Fourth level</a:t>
            </a:r>
          </a:p>
          <a:p>
            <a:pPr lvl="4" eaLnBrk="1" latinLnBrk="1" hangingPunct="1"/>
            <a:r>
              <a:rPr lang="en-US" altLang="ko-KR"/>
              <a:t>Fifth level</a:t>
            </a:r>
            <a:endParaRPr/>
          </a:p>
        </p:txBody>
      </p:sp>
      <p:sp>
        <p:nvSpPr>
          <p:cNvPr id="16" name="Rectangle 16"/>
          <p:cNvSpPr>
            <a:spLocks noGrp="1"/>
          </p:cNvSpPr>
          <p:nvPr>
            <p:ph type="dt" sz="half" idx="23"/>
          </p:nvPr>
        </p:nvSpPr>
        <p:spPr/>
        <p:txBody>
          <a:bodyPr/>
          <a:lstStyle/>
          <a:p>
            <a:pPr algn="r"/>
            <a:fld id="{342E8B47-E09D-41A1-A36C-5ED0E5FC66E7}" type="datetime1">
              <a:rPr kumimoji="0" lang="en-US" altLang="ko-KR" smtClean="0"/>
              <a:t>11/1/21</a:t>
            </a:fld>
            <a:endParaRPr kumimoji="0" lang="en-US"/>
          </a:p>
        </p:txBody>
      </p:sp>
      <p:sp>
        <p:nvSpPr>
          <p:cNvPr id="17" name="Rectangle 17"/>
          <p:cNvSpPr>
            <a:spLocks noGrp="1"/>
          </p:cNvSpPr>
          <p:nvPr>
            <p:ph type="sldNum" sz="quarter" idx="24"/>
          </p:nvPr>
        </p:nvSpPr>
        <p:spPr/>
        <p:txBody>
          <a:bodyPr/>
          <a:lstStyle/>
          <a:p>
            <a:pPr algn="r"/>
            <a:fld id="{256D3EEF-DE4E-429D-8EC4-DDC531AFF587}" type="slidenum">
              <a:rPr kumimoji="0" lang="en-US" sz="1000" smtClean="0"/>
              <a:pPr algn="r"/>
              <a:t>‹#›</a:t>
            </a:fld>
            <a:endParaRPr kumimoji="0" lang="en-US"/>
          </a:p>
        </p:txBody>
      </p:sp>
      <p:sp>
        <p:nvSpPr>
          <p:cNvPr id="18" name="Rectangle 18"/>
          <p:cNvSpPr>
            <a:spLocks noGrp="1"/>
          </p:cNvSpPr>
          <p:nvPr>
            <p:ph type="ftr" sz="quarter" idx="25"/>
          </p:nvPr>
        </p:nvSpPr>
        <p:spPr/>
        <p:txBody>
          <a:bodyPr/>
          <a:lstStyle/>
          <a:p>
            <a:endParaRPr kumimoji="0" lang="en-US"/>
          </a:p>
        </p:txBody>
      </p:sp>
    </p:spTree>
    <p:extLst>
      <p:ext uri="{BB962C8B-B14F-4D97-AF65-F5344CB8AC3E}">
        <p14:creationId xmlns:p14="http://schemas.microsoft.com/office/powerpoint/2010/main" val="23168746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5-Up: 3 Left, 2 Right">
    <p:spTree>
      <p:nvGrpSpPr>
        <p:cNvPr id="1" name=""/>
        <p:cNvGrpSpPr/>
        <p:nvPr/>
      </p:nvGrpSpPr>
      <p:grpSpPr>
        <a:xfrm>
          <a:off x="0" y="0"/>
          <a:ext cx="0" cy="0"/>
          <a:chOff x="0" y="0"/>
          <a:chExt cx="0" cy="0"/>
        </a:xfrm>
      </p:grpSpPr>
      <p:sp>
        <p:nvSpPr>
          <p:cNvPr id="5" name="Rectangle 2"/>
          <p:cNvSpPr>
            <a:spLocks noGrp="1"/>
          </p:cNvSpPr>
          <p:nvPr>
            <p:ph type="title"/>
          </p:nvPr>
        </p:nvSpPr>
        <p:spPr/>
        <p:txBody>
          <a:bodyPr/>
          <a:lstStyle/>
          <a:p>
            <a:pPr eaLnBrk="1" latinLnBrk="1" hangingPunct="1"/>
            <a:r>
              <a:rPr lang="en-US" altLang="ko-KR"/>
              <a:t>Click to edit Master title style</a:t>
            </a:r>
            <a:endParaRPr/>
          </a:p>
        </p:txBody>
      </p:sp>
      <p:sp>
        <p:nvSpPr>
          <p:cNvPr id="21" name="Rectangle 8"/>
          <p:cNvSpPr>
            <a:spLocks noGrp="1"/>
          </p:cNvSpPr>
          <p:nvPr>
            <p:ph type="body" sz="quarter" idx="14" hasCustomPrompt="1"/>
          </p:nvPr>
        </p:nvSpPr>
        <p:spPr>
          <a:xfrm>
            <a:off x="307848" y="381000"/>
            <a:ext cx="39624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p>
        </p:txBody>
      </p:sp>
      <p:sp>
        <p:nvSpPr>
          <p:cNvPr id="22" name="Rectangle 11"/>
          <p:cNvSpPr>
            <a:spLocks noGrp="1"/>
          </p:cNvSpPr>
          <p:nvPr>
            <p:ph sz="quarter" idx="16"/>
          </p:nvPr>
        </p:nvSpPr>
        <p:spPr>
          <a:xfrm>
            <a:off x="307848" y="609600"/>
            <a:ext cx="3962400" cy="1728216"/>
          </a:xfrm>
        </p:spPr>
        <p:txBody>
          <a:bodyPr/>
          <a:lstStyle/>
          <a:p>
            <a:pPr lvl="0" eaLnBrk="1" latinLnBrk="1" hangingPunct="1"/>
            <a:r>
              <a:rPr lang="en-US" altLang="ko-KR"/>
              <a:t>Click to edit Master text styles</a:t>
            </a:r>
          </a:p>
          <a:p>
            <a:pPr lvl="1" eaLnBrk="1" latinLnBrk="1" hangingPunct="1"/>
            <a:r>
              <a:rPr lang="en-US" altLang="ko-KR"/>
              <a:t>Second level</a:t>
            </a:r>
          </a:p>
          <a:p>
            <a:pPr lvl="2" eaLnBrk="1" latinLnBrk="1" hangingPunct="1"/>
            <a:r>
              <a:rPr lang="en-US" altLang="ko-KR"/>
              <a:t>Third level</a:t>
            </a:r>
          </a:p>
          <a:p>
            <a:pPr lvl="3" eaLnBrk="1" latinLnBrk="1" hangingPunct="1"/>
            <a:r>
              <a:rPr lang="en-US" altLang="ko-KR"/>
              <a:t>Fourth level</a:t>
            </a:r>
          </a:p>
          <a:p>
            <a:pPr lvl="4" eaLnBrk="1" latinLnBrk="1" hangingPunct="1"/>
            <a:r>
              <a:rPr lang="en-US" altLang="ko-KR"/>
              <a:t>Fifth level</a:t>
            </a:r>
            <a:endParaRPr/>
          </a:p>
        </p:txBody>
      </p:sp>
      <p:sp>
        <p:nvSpPr>
          <p:cNvPr id="25" name="Rectangle 8"/>
          <p:cNvSpPr>
            <a:spLocks noGrp="1"/>
          </p:cNvSpPr>
          <p:nvPr>
            <p:ph type="body" sz="quarter" idx="17" hasCustomPrompt="1"/>
          </p:nvPr>
        </p:nvSpPr>
        <p:spPr>
          <a:xfrm>
            <a:off x="304800" y="2340864"/>
            <a:ext cx="39624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p>
        </p:txBody>
      </p:sp>
      <p:sp>
        <p:nvSpPr>
          <p:cNvPr id="26" name="Rectangle 11"/>
          <p:cNvSpPr>
            <a:spLocks noGrp="1"/>
          </p:cNvSpPr>
          <p:nvPr>
            <p:ph sz="quarter" idx="18"/>
          </p:nvPr>
        </p:nvSpPr>
        <p:spPr>
          <a:xfrm>
            <a:off x="304800" y="2569464"/>
            <a:ext cx="3962400" cy="1728216"/>
          </a:xfrm>
        </p:spPr>
        <p:txBody>
          <a:bodyPr/>
          <a:lstStyle/>
          <a:p>
            <a:pPr lvl="0" eaLnBrk="1" latinLnBrk="1" hangingPunct="1"/>
            <a:r>
              <a:rPr lang="en-US" altLang="ko-KR"/>
              <a:t>Click to edit Master text styles</a:t>
            </a:r>
          </a:p>
          <a:p>
            <a:pPr lvl="1" eaLnBrk="1" latinLnBrk="1" hangingPunct="1"/>
            <a:r>
              <a:rPr lang="en-US" altLang="ko-KR"/>
              <a:t>Second level</a:t>
            </a:r>
          </a:p>
          <a:p>
            <a:pPr lvl="2" eaLnBrk="1" latinLnBrk="1" hangingPunct="1"/>
            <a:r>
              <a:rPr lang="en-US" altLang="ko-KR"/>
              <a:t>Third level</a:t>
            </a:r>
          </a:p>
          <a:p>
            <a:pPr lvl="3" eaLnBrk="1" latinLnBrk="1" hangingPunct="1"/>
            <a:r>
              <a:rPr lang="en-US" altLang="ko-KR"/>
              <a:t>Fourth level</a:t>
            </a:r>
          </a:p>
          <a:p>
            <a:pPr lvl="4" eaLnBrk="1" latinLnBrk="1" hangingPunct="1"/>
            <a:r>
              <a:rPr lang="en-US" altLang="ko-KR"/>
              <a:t>Fifth level</a:t>
            </a:r>
            <a:endParaRPr/>
          </a:p>
        </p:txBody>
      </p:sp>
      <p:sp>
        <p:nvSpPr>
          <p:cNvPr id="27" name="Rectangle 8"/>
          <p:cNvSpPr>
            <a:spLocks noGrp="1"/>
          </p:cNvSpPr>
          <p:nvPr>
            <p:ph type="body" sz="quarter" idx="19" hasCustomPrompt="1"/>
          </p:nvPr>
        </p:nvSpPr>
        <p:spPr>
          <a:xfrm>
            <a:off x="307848" y="4291584"/>
            <a:ext cx="39624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p>
        </p:txBody>
      </p:sp>
      <p:sp>
        <p:nvSpPr>
          <p:cNvPr id="28" name="Rectangle 11"/>
          <p:cNvSpPr>
            <a:spLocks noGrp="1"/>
          </p:cNvSpPr>
          <p:nvPr>
            <p:ph sz="quarter" idx="20"/>
          </p:nvPr>
        </p:nvSpPr>
        <p:spPr>
          <a:xfrm>
            <a:off x="307848" y="4520184"/>
            <a:ext cx="3962400" cy="1728216"/>
          </a:xfrm>
        </p:spPr>
        <p:txBody>
          <a:bodyPr/>
          <a:lstStyle/>
          <a:p>
            <a:pPr lvl="0" eaLnBrk="1" latinLnBrk="1" hangingPunct="1"/>
            <a:r>
              <a:rPr lang="en-US" altLang="ko-KR"/>
              <a:t>Click to edit Master text styles</a:t>
            </a:r>
          </a:p>
          <a:p>
            <a:pPr lvl="1" eaLnBrk="1" latinLnBrk="1" hangingPunct="1"/>
            <a:r>
              <a:rPr lang="en-US" altLang="ko-KR"/>
              <a:t>Second level</a:t>
            </a:r>
          </a:p>
          <a:p>
            <a:pPr lvl="2" eaLnBrk="1" latinLnBrk="1" hangingPunct="1"/>
            <a:r>
              <a:rPr lang="en-US" altLang="ko-KR"/>
              <a:t>Third level</a:t>
            </a:r>
          </a:p>
          <a:p>
            <a:pPr lvl="3" eaLnBrk="1" latinLnBrk="1" hangingPunct="1"/>
            <a:r>
              <a:rPr lang="en-US" altLang="ko-KR"/>
              <a:t>Fourth level</a:t>
            </a:r>
          </a:p>
          <a:p>
            <a:pPr lvl="4" eaLnBrk="1" latinLnBrk="1" hangingPunct="1"/>
            <a:r>
              <a:rPr lang="en-US" altLang="ko-KR"/>
              <a:t>Fifth level</a:t>
            </a:r>
            <a:endParaRPr/>
          </a:p>
        </p:txBody>
      </p:sp>
      <p:sp>
        <p:nvSpPr>
          <p:cNvPr id="12" name="Rectangle 8"/>
          <p:cNvSpPr>
            <a:spLocks noGrp="1"/>
          </p:cNvSpPr>
          <p:nvPr>
            <p:ph type="body" sz="quarter" idx="21" hasCustomPrompt="1"/>
          </p:nvPr>
        </p:nvSpPr>
        <p:spPr>
          <a:xfrm>
            <a:off x="4419600" y="381000"/>
            <a:ext cx="39624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endParaRPr kumimoji="0" lang="en-US"/>
          </a:p>
        </p:txBody>
      </p:sp>
      <p:sp>
        <p:nvSpPr>
          <p:cNvPr id="13" name="Rectangle 11"/>
          <p:cNvSpPr>
            <a:spLocks noGrp="1"/>
          </p:cNvSpPr>
          <p:nvPr>
            <p:ph sz="quarter" idx="22"/>
          </p:nvPr>
        </p:nvSpPr>
        <p:spPr>
          <a:xfrm>
            <a:off x="4419600" y="609600"/>
            <a:ext cx="3962400" cy="2706624"/>
          </a:xfrm>
        </p:spPr>
        <p:txBody>
          <a:bodyPr/>
          <a:lstStyle/>
          <a:p>
            <a:pPr lvl="0" eaLnBrk="1" latinLnBrk="1" hangingPunct="1"/>
            <a:r>
              <a:rPr lang="en-US" altLang="ko-KR"/>
              <a:t>Click to edit Master text styles</a:t>
            </a:r>
          </a:p>
          <a:p>
            <a:pPr lvl="1" eaLnBrk="1" latinLnBrk="1" hangingPunct="1"/>
            <a:r>
              <a:rPr lang="en-US" altLang="ko-KR"/>
              <a:t>Second level</a:t>
            </a:r>
          </a:p>
          <a:p>
            <a:pPr lvl="2" eaLnBrk="1" latinLnBrk="1" hangingPunct="1"/>
            <a:r>
              <a:rPr lang="en-US" altLang="ko-KR"/>
              <a:t>Third level</a:t>
            </a:r>
          </a:p>
          <a:p>
            <a:pPr lvl="3" eaLnBrk="1" latinLnBrk="1" hangingPunct="1"/>
            <a:r>
              <a:rPr lang="en-US" altLang="ko-KR"/>
              <a:t>Fourth level</a:t>
            </a:r>
          </a:p>
          <a:p>
            <a:pPr lvl="4" eaLnBrk="1" latinLnBrk="1" hangingPunct="1"/>
            <a:r>
              <a:rPr lang="en-US" altLang="ko-KR"/>
              <a:t>Fifth level</a:t>
            </a:r>
            <a:endParaRPr/>
          </a:p>
        </p:txBody>
      </p:sp>
      <p:sp>
        <p:nvSpPr>
          <p:cNvPr id="15" name="Rectangle 8"/>
          <p:cNvSpPr>
            <a:spLocks noGrp="1"/>
          </p:cNvSpPr>
          <p:nvPr>
            <p:ph type="body" sz="quarter" idx="23" hasCustomPrompt="1"/>
          </p:nvPr>
        </p:nvSpPr>
        <p:spPr>
          <a:xfrm>
            <a:off x="4416552" y="3319272"/>
            <a:ext cx="3965448"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endParaRPr kumimoji="0" lang="en-US"/>
          </a:p>
        </p:txBody>
      </p:sp>
      <p:sp>
        <p:nvSpPr>
          <p:cNvPr id="16" name="Rectangle 11"/>
          <p:cNvSpPr>
            <a:spLocks noGrp="1"/>
          </p:cNvSpPr>
          <p:nvPr>
            <p:ph sz="quarter" idx="24"/>
          </p:nvPr>
        </p:nvSpPr>
        <p:spPr>
          <a:xfrm>
            <a:off x="4416552" y="3547872"/>
            <a:ext cx="3965448" cy="2706624"/>
          </a:xfrm>
        </p:spPr>
        <p:txBody>
          <a:bodyPr/>
          <a:lstStyle/>
          <a:p>
            <a:pPr lvl="0" eaLnBrk="1" latinLnBrk="1" hangingPunct="1"/>
            <a:r>
              <a:rPr lang="en-US" altLang="ko-KR"/>
              <a:t>Click to edit Master text styles</a:t>
            </a:r>
          </a:p>
          <a:p>
            <a:pPr lvl="1" eaLnBrk="1" latinLnBrk="1" hangingPunct="1"/>
            <a:r>
              <a:rPr lang="en-US" altLang="ko-KR"/>
              <a:t>Second level</a:t>
            </a:r>
          </a:p>
          <a:p>
            <a:pPr lvl="2" eaLnBrk="1" latinLnBrk="1" hangingPunct="1"/>
            <a:r>
              <a:rPr lang="en-US" altLang="ko-KR"/>
              <a:t>Third level</a:t>
            </a:r>
          </a:p>
          <a:p>
            <a:pPr lvl="3" eaLnBrk="1" latinLnBrk="1" hangingPunct="1"/>
            <a:r>
              <a:rPr lang="en-US" altLang="ko-KR"/>
              <a:t>Fourth level</a:t>
            </a:r>
          </a:p>
          <a:p>
            <a:pPr lvl="4" eaLnBrk="1" latinLnBrk="1" hangingPunct="1"/>
            <a:r>
              <a:rPr lang="en-US" altLang="ko-KR"/>
              <a:t>Fifth level</a:t>
            </a:r>
            <a:endParaRPr/>
          </a:p>
        </p:txBody>
      </p:sp>
      <p:sp>
        <p:nvSpPr>
          <p:cNvPr id="17" name="Rectangle 17"/>
          <p:cNvSpPr>
            <a:spLocks noGrp="1"/>
          </p:cNvSpPr>
          <p:nvPr>
            <p:ph type="dt" sz="half" idx="25"/>
          </p:nvPr>
        </p:nvSpPr>
        <p:spPr/>
        <p:txBody>
          <a:bodyPr/>
          <a:lstStyle/>
          <a:p>
            <a:pPr algn="r"/>
            <a:fld id="{852075B5-8B51-4E73-8D43-F608C3080C37}" type="datetime1">
              <a:rPr kumimoji="0" lang="en-US" altLang="ko-KR" smtClean="0"/>
              <a:t>11/1/21</a:t>
            </a:fld>
            <a:endParaRPr kumimoji="0" lang="en-US"/>
          </a:p>
        </p:txBody>
      </p:sp>
      <p:sp>
        <p:nvSpPr>
          <p:cNvPr id="18" name="Rectangle 18"/>
          <p:cNvSpPr>
            <a:spLocks noGrp="1"/>
          </p:cNvSpPr>
          <p:nvPr>
            <p:ph type="sldNum" sz="quarter" idx="26"/>
          </p:nvPr>
        </p:nvSpPr>
        <p:spPr/>
        <p:txBody>
          <a:bodyPr/>
          <a:lstStyle/>
          <a:p>
            <a:pPr algn="r"/>
            <a:fld id="{256D3EEF-DE4E-429D-8EC4-DDC531AFF587}" type="slidenum">
              <a:rPr kumimoji="0" lang="en-US" sz="1000" smtClean="0"/>
              <a:pPr algn="r"/>
              <a:t>‹#›</a:t>
            </a:fld>
            <a:endParaRPr kumimoji="0" lang="en-US"/>
          </a:p>
        </p:txBody>
      </p:sp>
      <p:sp>
        <p:nvSpPr>
          <p:cNvPr id="23" name="Rectangle 23"/>
          <p:cNvSpPr>
            <a:spLocks noGrp="1"/>
          </p:cNvSpPr>
          <p:nvPr>
            <p:ph type="ftr" sz="quarter" idx="27"/>
          </p:nvPr>
        </p:nvSpPr>
        <p:spPr/>
        <p:txBody>
          <a:bodyPr/>
          <a:lstStyle/>
          <a:p>
            <a:endParaRPr kumimoji="0" lang="en-US"/>
          </a:p>
        </p:txBody>
      </p:sp>
    </p:spTree>
    <p:extLst>
      <p:ext uri="{BB962C8B-B14F-4D97-AF65-F5344CB8AC3E}">
        <p14:creationId xmlns:p14="http://schemas.microsoft.com/office/powerpoint/2010/main" val="21124710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ombstones">
    <p:spTree>
      <p:nvGrpSpPr>
        <p:cNvPr id="1" name=""/>
        <p:cNvGrpSpPr/>
        <p:nvPr/>
      </p:nvGrpSpPr>
      <p:grpSpPr>
        <a:xfrm>
          <a:off x="0" y="0"/>
          <a:ext cx="0" cy="0"/>
          <a:chOff x="0" y="0"/>
          <a:chExt cx="0" cy="0"/>
        </a:xfrm>
      </p:grpSpPr>
      <p:sp>
        <p:nvSpPr>
          <p:cNvPr id="23" name="Rectangle 2"/>
          <p:cNvSpPr>
            <a:spLocks noGrp="1"/>
          </p:cNvSpPr>
          <p:nvPr>
            <p:ph type="title"/>
          </p:nvPr>
        </p:nvSpPr>
        <p:spPr/>
        <p:txBody>
          <a:bodyPr/>
          <a:lstStyle/>
          <a:p>
            <a:pPr eaLnBrk="1" latinLnBrk="1" hangingPunct="1"/>
            <a:r>
              <a:rPr lang="en-US" altLang="ko-KR"/>
              <a:t>Click to edit Master title style</a:t>
            </a:r>
            <a:endParaRPr/>
          </a:p>
        </p:txBody>
      </p:sp>
      <p:sp>
        <p:nvSpPr>
          <p:cNvPr id="9" name="Rectangle 6"/>
          <p:cNvSpPr/>
          <p:nvPr/>
        </p:nvSpPr>
        <p:spPr>
          <a:xfrm>
            <a:off x="1371600" y="14478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kumimoji="0" lang="en-US" dirty="0"/>
          </a:p>
        </p:txBody>
      </p:sp>
      <p:sp>
        <p:nvSpPr>
          <p:cNvPr id="8" name="Rectangle 6"/>
          <p:cNvSpPr/>
          <p:nvPr/>
        </p:nvSpPr>
        <p:spPr>
          <a:xfrm>
            <a:off x="1371600" y="38862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kumimoji="0" lang="en-US" dirty="0"/>
          </a:p>
        </p:txBody>
      </p:sp>
      <p:sp>
        <p:nvSpPr>
          <p:cNvPr id="26" name="Rectangle 6"/>
          <p:cNvSpPr/>
          <p:nvPr/>
        </p:nvSpPr>
        <p:spPr>
          <a:xfrm>
            <a:off x="3505200" y="14478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kumimoji="0" lang="en-US" dirty="0"/>
          </a:p>
        </p:txBody>
      </p:sp>
      <p:sp>
        <p:nvSpPr>
          <p:cNvPr id="25" name="Rectangle 6"/>
          <p:cNvSpPr/>
          <p:nvPr/>
        </p:nvSpPr>
        <p:spPr>
          <a:xfrm>
            <a:off x="3505200" y="38862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kumimoji="0" lang="en-US" dirty="0"/>
          </a:p>
        </p:txBody>
      </p:sp>
      <p:sp>
        <p:nvSpPr>
          <p:cNvPr id="31" name="Rectangle 6"/>
          <p:cNvSpPr/>
          <p:nvPr/>
        </p:nvSpPr>
        <p:spPr>
          <a:xfrm>
            <a:off x="5638800" y="14478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kumimoji="0" lang="en-US" dirty="0"/>
          </a:p>
        </p:txBody>
      </p:sp>
      <p:sp>
        <p:nvSpPr>
          <p:cNvPr id="3" name="Rectangle 6"/>
          <p:cNvSpPr/>
          <p:nvPr/>
        </p:nvSpPr>
        <p:spPr>
          <a:xfrm>
            <a:off x="5638800" y="38862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kumimoji="0" lang="en-US" dirty="0"/>
          </a:p>
        </p:txBody>
      </p:sp>
      <p:sp>
        <p:nvSpPr>
          <p:cNvPr id="24" name="Rectangle 10"/>
          <p:cNvSpPr>
            <a:spLocks noGrp="1"/>
          </p:cNvSpPr>
          <p:nvPr>
            <p:ph type="pic" sz="quarter" idx="13" hasCustomPrompt="1"/>
          </p:nvPr>
        </p:nvSpPr>
        <p:spPr>
          <a:xfrm>
            <a:off x="1524000" y="1600200"/>
            <a:ext cx="1371600" cy="685800"/>
          </a:xfrm>
        </p:spPr>
        <p:txBody>
          <a:bodyPr/>
          <a:lstStyle/>
          <a:p>
            <a:r>
              <a:rPr kumimoji="0" lang="en-US" dirty="0"/>
              <a:t>Company</a:t>
            </a:r>
            <a:r>
              <a:rPr kumimoji="0" lang="en-US" baseline="0" dirty="0"/>
              <a:t> Logo</a:t>
            </a:r>
            <a:endParaRPr kumimoji="0" lang="en-US" dirty="0"/>
          </a:p>
        </p:txBody>
      </p:sp>
      <p:sp>
        <p:nvSpPr>
          <p:cNvPr id="19" name="Rectangle 10"/>
          <p:cNvSpPr>
            <a:spLocks noGrp="1"/>
          </p:cNvSpPr>
          <p:nvPr>
            <p:ph type="pic" sz="quarter" idx="29" hasCustomPrompt="1"/>
          </p:nvPr>
        </p:nvSpPr>
        <p:spPr>
          <a:xfrm>
            <a:off x="1524000" y="4038600"/>
            <a:ext cx="1371600" cy="685800"/>
          </a:xfrm>
        </p:spPr>
        <p:txBody>
          <a:bodyPr/>
          <a:lstStyle/>
          <a:p>
            <a:r>
              <a:rPr kumimoji="0" lang="en-US" dirty="0"/>
              <a:t>Company</a:t>
            </a:r>
            <a:r>
              <a:rPr kumimoji="0" lang="en-US" baseline="0" dirty="0"/>
              <a:t> Logo</a:t>
            </a:r>
            <a:endParaRPr kumimoji="0" lang="en-US" dirty="0"/>
          </a:p>
        </p:txBody>
      </p:sp>
      <p:sp>
        <p:nvSpPr>
          <p:cNvPr id="27" name="Rectangle 10"/>
          <p:cNvSpPr>
            <a:spLocks noGrp="1"/>
          </p:cNvSpPr>
          <p:nvPr>
            <p:ph type="pic" sz="quarter" idx="17" hasCustomPrompt="1"/>
          </p:nvPr>
        </p:nvSpPr>
        <p:spPr>
          <a:xfrm>
            <a:off x="3657600" y="1600200"/>
            <a:ext cx="1371600" cy="685800"/>
          </a:xfrm>
        </p:spPr>
        <p:txBody>
          <a:bodyPr/>
          <a:lstStyle/>
          <a:p>
            <a:r>
              <a:rPr kumimoji="0" lang="en-US" dirty="0"/>
              <a:t>Company</a:t>
            </a:r>
            <a:r>
              <a:rPr kumimoji="0" lang="en-US" baseline="0" dirty="0"/>
              <a:t> Logo</a:t>
            </a:r>
            <a:endParaRPr kumimoji="0" lang="en-US" dirty="0"/>
          </a:p>
        </p:txBody>
      </p:sp>
      <p:sp>
        <p:nvSpPr>
          <p:cNvPr id="11" name="Rectangle 10"/>
          <p:cNvSpPr>
            <a:spLocks noGrp="1"/>
          </p:cNvSpPr>
          <p:nvPr>
            <p:ph type="pic" sz="quarter" idx="30" hasCustomPrompt="1"/>
          </p:nvPr>
        </p:nvSpPr>
        <p:spPr>
          <a:xfrm>
            <a:off x="3657600" y="4038600"/>
            <a:ext cx="1371600" cy="685800"/>
          </a:xfrm>
        </p:spPr>
        <p:txBody>
          <a:bodyPr/>
          <a:lstStyle/>
          <a:p>
            <a:r>
              <a:rPr kumimoji="0" lang="en-US" dirty="0"/>
              <a:t>Company</a:t>
            </a:r>
            <a:r>
              <a:rPr kumimoji="0" lang="en-US" baseline="0" dirty="0"/>
              <a:t> Logo</a:t>
            </a:r>
            <a:endParaRPr kumimoji="0" lang="en-US" dirty="0"/>
          </a:p>
        </p:txBody>
      </p:sp>
      <p:sp>
        <p:nvSpPr>
          <p:cNvPr id="4" name="Rectangle 10"/>
          <p:cNvSpPr>
            <a:spLocks noGrp="1"/>
          </p:cNvSpPr>
          <p:nvPr>
            <p:ph type="pic" sz="quarter" idx="21" hasCustomPrompt="1"/>
          </p:nvPr>
        </p:nvSpPr>
        <p:spPr>
          <a:xfrm>
            <a:off x="5791200" y="1600200"/>
            <a:ext cx="1371600" cy="685800"/>
          </a:xfrm>
        </p:spPr>
        <p:txBody>
          <a:bodyPr/>
          <a:lstStyle/>
          <a:p>
            <a:r>
              <a:rPr kumimoji="0" lang="en-US" dirty="0"/>
              <a:t>Company</a:t>
            </a:r>
            <a:r>
              <a:rPr kumimoji="0" lang="en-US" baseline="0" dirty="0"/>
              <a:t> Logo</a:t>
            </a:r>
            <a:endParaRPr kumimoji="0" lang="en-US" dirty="0"/>
          </a:p>
        </p:txBody>
      </p:sp>
      <p:sp>
        <p:nvSpPr>
          <p:cNvPr id="15" name="Rectangle 10"/>
          <p:cNvSpPr>
            <a:spLocks noGrp="1"/>
          </p:cNvSpPr>
          <p:nvPr>
            <p:ph type="pic" sz="quarter" idx="31" hasCustomPrompt="1"/>
          </p:nvPr>
        </p:nvSpPr>
        <p:spPr>
          <a:xfrm>
            <a:off x="5791200" y="4038600"/>
            <a:ext cx="1371600" cy="685800"/>
          </a:xfrm>
        </p:spPr>
        <p:txBody>
          <a:bodyPr/>
          <a:lstStyle/>
          <a:p>
            <a:r>
              <a:rPr kumimoji="0" lang="en-US" dirty="0"/>
              <a:t>Company</a:t>
            </a:r>
            <a:r>
              <a:rPr kumimoji="0" lang="en-US" baseline="0" dirty="0"/>
              <a:t> Logo</a:t>
            </a:r>
            <a:endParaRPr kumimoji="0" lang="en-US" dirty="0"/>
          </a:p>
        </p:txBody>
      </p:sp>
      <p:sp>
        <p:nvSpPr>
          <p:cNvPr id="7" name="Rectangle 12"/>
          <p:cNvSpPr>
            <a:spLocks noGrp="1"/>
          </p:cNvSpPr>
          <p:nvPr>
            <p:ph type="body" sz="quarter" idx="14" hasCustomPrompt="1"/>
          </p:nvPr>
        </p:nvSpPr>
        <p:spPr>
          <a:xfrm>
            <a:off x="1524000" y="2895600"/>
            <a:ext cx="1371600" cy="304800"/>
          </a:xfrm>
        </p:spPr>
        <p:txBody>
          <a:bodyPr anchor="ctr"/>
          <a:lstStyle>
            <a:lvl1pPr algn="ctr" eaLnBrk="1" latinLnBrk="0" hangingPunct="1">
              <a:defRPr kumimoji="0" b="1"/>
            </a:lvl1pPr>
            <a:extLst/>
          </a:lstStyle>
          <a:p>
            <a:pPr lvl="0"/>
            <a:r>
              <a:rPr kumimoji="0" lang="en-US" dirty="0"/>
              <a:t>Amount</a:t>
            </a:r>
          </a:p>
        </p:txBody>
      </p:sp>
      <p:sp>
        <p:nvSpPr>
          <p:cNvPr id="28" name="Rectangle 12"/>
          <p:cNvSpPr>
            <a:spLocks noGrp="1"/>
          </p:cNvSpPr>
          <p:nvPr>
            <p:ph type="body" sz="quarter" idx="33" hasCustomPrompt="1"/>
          </p:nvPr>
        </p:nvSpPr>
        <p:spPr>
          <a:xfrm>
            <a:off x="1524000" y="5334000"/>
            <a:ext cx="1371600" cy="304800"/>
          </a:xfrm>
        </p:spPr>
        <p:txBody>
          <a:bodyPr anchor="ctr"/>
          <a:lstStyle>
            <a:lvl1pPr algn="ctr" eaLnBrk="1" latinLnBrk="0" hangingPunct="1">
              <a:defRPr kumimoji="0" b="1"/>
            </a:lvl1pPr>
            <a:extLst/>
          </a:lstStyle>
          <a:p>
            <a:pPr lvl="0"/>
            <a:r>
              <a:rPr kumimoji="0" lang="en-US" dirty="0"/>
              <a:t>Amount</a:t>
            </a:r>
          </a:p>
        </p:txBody>
      </p:sp>
      <p:sp>
        <p:nvSpPr>
          <p:cNvPr id="30" name="Rectangle 12"/>
          <p:cNvSpPr>
            <a:spLocks noGrp="1"/>
          </p:cNvSpPr>
          <p:nvPr>
            <p:ph type="body" sz="quarter" idx="18" hasCustomPrompt="1"/>
          </p:nvPr>
        </p:nvSpPr>
        <p:spPr>
          <a:xfrm>
            <a:off x="3657600" y="2895600"/>
            <a:ext cx="1371600" cy="304800"/>
          </a:xfrm>
        </p:spPr>
        <p:txBody>
          <a:bodyPr anchor="ctr"/>
          <a:lstStyle>
            <a:lvl1pPr algn="ctr" eaLnBrk="1" latinLnBrk="0" hangingPunct="1">
              <a:defRPr kumimoji="0" b="1"/>
            </a:lvl1pPr>
            <a:extLst/>
          </a:lstStyle>
          <a:p>
            <a:pPr lvl="0"/>
            <a:r>
              <a:rPr kumimoji="0" lang="en-US" dirty="0"/>
              <a:t>Amount</a:t>
            </a:r>
          </a:p>
        </p:txBody>
      </p:sp>
      <p:sp>
        <p:nvSpPr>
          <p:cNvPr id="13" name="Rectangle 12"/>
          <p:cNvSpPr>
            <a:spLocks noGrp="1"/>
          </p:cNvSpPr>
          <p:nvPr>
            <p:ph type="body" sz="quarter" idx="34" hasCustomPrompt="1"/>
          </p:nvPr>
        </p:nvSpPr>
        <p:spPr>
          <a:xfrm>
            <a:off x="3657600" y="5334000"/>
            <a:ext cx="1371600" cy="304800"/>
          </a:xfrm>
        </p:spPr>
        <p:txBody>
          <a:bodyPr anchor="ctr"/>
          <a:lstStyle>
            <a:lvl1pPr algn="ctr" eaLnBrk="1" latinLnBrk="0" hangingPunct="1">
              <a:defRPr kumimoji="0" b="1"/>
            </a:lvl1pPr>
            <a:extLst/>
          </a:lstStyle>
          <a:p>
            <a:pPr lvl="0"/>
            <a:r>
              <a:rPr kumimoji="0" lang="en-US" dirty="0"/>
              <a:t>Amount</a:t>
            </a:r>
          </a:p>
        </p:txBody>
      </p:sp>
      <p:sp>
        <p:nvSpPr>
          <p:cNvPr id="14" name="Rectangle 12"/>
          <p:cNvSpPr>
            <a:spLocks noGrp="1"/>
          </p:cNvSpPr>
          <p:nvPr>
            <p:ph type="body" sz="quarter" idx="22" hasCustomPrompt="1"/>
          </p:nvPr>
        </p:nvSpPr>
        <p:spPr>
          <a:xfrm>
            <a:off x="5791200" y="2895600"/>
            <a:ext cx="1371600" cy="304800"/>
          </a:xfrm>
        </p:spPr>
        <p:txBody>
          <a:bodyPr anchor="ctr"/>
          <a:lstStyle>
            <a:lvl1pPr algn="ctr" eaLnBrk="1" latinLnBrk="0" hangingPunct="1">
              <a:defRPr kumimoji="0" b="1"/>
            </a:lvl1pPr>
            <a:extLst/>
          </a:lstStyle>
          <a:p>
            <a:pPr lvl="0"/>
            <a:r>
              <a:rPr kumimoji="0" lang="en-US" dirty="0"/>
              <a:t>Amount</a:t>
            </a:r>
          </a:p>
        </p:txBody>
      </p:sp>
      <p:sp>
        <p:nvSpPr>
          <p:cNvPr id="2" name="Rectangle 12"/>
          <p:cNvSpPr>
            <a:spLocks noGrp="1"/>
          </p:cNvSpPr>
          <p:nvPr>
            <p:ph type="body" sz="quarter" idx="35" hasCustomPrompt="1"/>
          </p:nvPr>
        </p:nvSpPr>
        <p:spPr>
          <a:xfrm>
            <a:off x="5791200" y="5334000"/>
            <a:ext cx="1371600" cy="304800"/>
          </a:xfrm>
        </p:spPr>
        <p:txBody>
          <a:bodyPr anchor="ctr"/>
          <a:lstStyle>
            <a:lvl1pPr algn="ctr" eaLnBrk="1" latinLnBrk="0" hangingPunct="1">
              <a:defRPr kumimoji="0" b="1"/>
            </a:lvl1pPr>
            <a:extLst/>
          </a:lstStyle>
          <a:p>
            <a:pPr lvl="0"/>
            <a:r>
              <a:rPr kumimoji="0" lang="en-US" dirty="0"/>
              <a:t>Amount</a:t>
            </a:r>
          </a:p>
        </p:txBody>
      </p:sp>
      <p:sp>
        <p:nvSpPr>
          <p:cNvPr id="44" name="Rectangle 11"/>
          <p:cNvSpPr>
            <a:spLocks noGrp="1"/>
          </p:cNvSpPr>
          <p:nvPr>
            <p:ph type="body" sz="quarter" idx="15" hasCustomPrompt="1"/>
          </p:nvPr>
        </p:nvSpPr>
        <p:spPr>
          <a:xfrm>
            <a:off x="1524000" y="3200400"/>
            <a:ext cx="1371600" cy="152400"/>
          </a:xfrm>
        </p:spPr>
        <p:txBody>
          <a:bodyPr anchor="ctr">
            <a:noAutofit/>
          </a:bodyPr>
          <a:lstStyle>
            <a:lvl1pPr algn="ctr" eaLnBrk="1" latinLnBrk="0" hangingPunct="1">
              <a:defRPr kumimoji="0" sz="800" i="1"/>
            </a:lvl1pPr>
            <a:extLst/>
          </a:lstStyle>
          <a:p>
            <a:pPr lvl="0"/>
            <a:r>
              <a:rPr kumimoji="0" lang="en-US" dirty="0"/>
              <a:t>Date</a:t>
            </a:r>
          </a:p>
        </p:txBody>
      </p:sp>
      <p:sp>
        <p:nvSpPr>
          <p:cNvPr id="35" name="Rectangle 11"/>
          <p:cNvSpPr>
            <a:spLocks noGrp="1"/>
          </p:cNvSpPr>
          <p:nvPr>
            <p:ph type="body" sz="quarter" idx="37" hasCustomPrompt="1"/>
          </p:nvPr>
        </p:nvSpPr>
        <p:spPr>
          <a:xfrm>
            <a:off x="1524000" y="5638800"/>
            <a:ext cx="1371600" cy="152400"/>
          </a:xfrm>
        </p:spPr>
        <p:txBody>
          <a:bodyPr anchor="ctr">
            <a:noAutofit/>
          </a:bodyPr>
          <a:lstStyle>
            <a:lvl1pPr algn="ctr" eaLnBrk="1" latinLnBrk="0" hangingPunct="1">
              <a:defRPr kumimoji="0" sz="800" i="1"/>
            </a:lvl1pPr>
            <a:extLst/>
          </a:lstStyle>
          <a:p>
            <a:pPr lvl="0"/>
            <a:r>
              <a:rPr kumimoji="0" lang="en-US" dirty="0"/>
              <a:t>Date</a:t>
            </a:r>
          </a:p>
        </p:txBody>
      </p:sp>
      <p:sp>
        <p:nvSpPr>
          <p:cNvPr id="34" name="Rectangle 11"/>
          <p:cNvSpPr>
            <a:spLocks noGrp="1"/>
          </p:cNvSpPr>
          <p:nvPr>
            <p:ph type="body" sz="quarter" idx="19" hasCustomPrompt="1"/>
          </p:nvPr>
        </p:nvSpPr>
        <p:spPr>
          <a:xfrm>
            <a:off x="3657600" y="3200400"/>
            <a:ext cx="1371600" cy="152400"/>
          </a:xfrm>
        </p:spPr>
        <p:txBody>
          <a:bodyPr anchor="ctr">
            <a:noAutofit/>
          </a:bodyPr>
          <a:lstStyle>
            <a:lvl1pPr algn="ctr" eaLnBrk="1" latinLnBrk="0" hangingPunct="1">
              <a:defRPr kumimoji="0" sz="800" i="1"/>
            </a:lvl1pPr>
            <a:extLst/>
          </a:lstStyle>
          <a:p>
            <a:pPr lvl="0"/>
            <a:r>
              <a:rPr kumimoji="0" lang="en-US" dirty="0"/>
              <a:t>Date</a:t>
            </a:r>
          </a:p>
        </p:txBody>
      </p:sp>
      <p:sp>
        <p:nvSpPr>
          <p:cNvPr id="40" name="Rectangle 11"/>
          <p:cNvSpPr>
            <a:spLocks noGrp="1"/>
          </p:cNvSpPr>
          <p:nvPr>
            <p:ph type="body" sz="quarter" idx="38" hasCustomPrompt="1"/>
          </p:nvPr>
        </p:nvSpPr>
        <p:spPr>
          <a:xfrm>
            <a:off x="3657600" y="5638800"/>
            <a:ext cx="1371600" cy="152400"/>
          </a:xfrm>
        </p:spPr>
        <p:txBody>
          <a:bodyPr anchor="ctr">
            <a:noAutofit/>
          </a:bodyPr>
          <a:lstStyle>
            <a:lvl1pPr algn="ctr" eaLnBrk="1" latinLnBrk="0" hangingPunct="1">
              <a:defRPr kumimoji="0" sz="800" i="1"/>
            </a:lvl1pPr>
            <a:extLst/>
          </a:lstStyle>
          <a:p>
            <a:pPr lvl="0"/>
            <a:r>
              <a:rPr kumimoji="0" lang="en-US" dirty="0"/>
              <a:t>Date</a:t>
            </a:r>
          </a:p>
        </p:txBody>
      </p:sp>
      <p:sp>
        <p:nvSpPr>
          <p:cNvPr id="38" name="Rectangle 11"/>
          <p:cNvSpPr>
            <a:spLocks noGrp="1"/>
          </p:cNvSpPr>
          <p:nvPr>
            <p:ph type="body" sz="quarter" idx="23" hasCustomPrompt="1"/>
          </p:nvPr>
        </p:nvSpPr>
        <p:spPr>
          <a:xfrm>
            <a:off x="5791200" y="3200400"/>
            <a:ext cx="1371600" cy="152400"/>
          </a:xfrm>
        </p:spPr>
        <p:txBody>
          <a:bodyPr anchor="ctr">
            <a:noAutofit/>
          </a:bodyPr>
          <a:lstStyle>
            <a:lvl1pPr algn="ctr" eaLnBrk="1" latinLnBrk="0" hangingPunct="1">
              <a:defRPr kumimoji="0" sz="800" i="1"/>
            </a:lvl1pPr>
            <a:extLst/>
          </a:lstStyle>
          <a:p>
            <a:pPr lvl="0"/>
            <a:r>
              <a:rPr kumimoji="0" lang="en-US" dirty="0"/>
              <a:t>Date</a:t>
            </a:r>
          </a:p>
        </p:txBody>
      </p:sp>
      <p:sp>
        <p:nvSpPr>
          <p:cNvPr id="33" name="Rectangle 11"/>
          <p:cNvSpPr>
            <a:spLocks noGrp="1"/>
          </p:cNvSpPr>
          <p:nvPr>
            <p:ph type="body" sz="quarter" idx="39" hasCustomPrompt="1"/>
          </p:nvPr>
        </p:nvSpPr>
        <p:spPr>
          <a:xfrm>
            <a:off x="5791200" y="5638800"/>
            <a:ext cx="1371600" cy="152400"/>
          </a:xfrm>
        </p:spPr>
        <p:txBody>
          <a:bodyPr anchor="ctr">
            <a:noAutofit/>
          </a:bodyPr>
          <a:lstStyle>
            <a:lvl1pPr algn="ctr" eaLnBrk="1" latinLnBrk="0" hangingPunct="1">
              <a:defRPr kumimoji="0" sz="800" i="1"/>
            </a:lvl1pPr>
            <a:extLst/>
          </a:lstStyle>
          <a:p>
            <a:pPr lvl="0"/>
            <a:r>
              <a:rPr kumimoji="0" lang="en-US" dirty="0"/>
              <a:t>Date</a:t>
            </a:r>
          </a:p>
        </p:txBody>
      </p:sp>
      <p:sp>
        <p:nvSpPr>
          <p:cNvPr id="5" name="Rectangle 14"/>
          <p:cNvSpPr>
            <a:spLocks noGrp="1"/>
          </p:cNvSpPr>
          <p:nvPr>
            <p:ph type="body" sz="quarter" idx="16" hasCustomPrompt="1"/>
          </p:nvPr>
        </p:nvSpPr>
        <p:spPr>
          <a:xfrm>
            <a:off x="1524000" y="2286000"/>
            <a:ext cx="1371600" cy="609600"/>
          </a:xfrm>
        </p:spPr>
        <p:txBody>
          <a:bodyPr anchor="ctr"/>
          <a:lstStyle>
            <a:lvl1pPr algn="ctr" eaLnBrk="1" latinLnBrk="0" hangingPunct="1">
              <a:defRPr kumimoji="0" sz="800"/>
            </a:lvl1pPr>
            <a:extLst/>
          </a:lstStyle>
          <a:p>
            <a:pPr lvl="0"/>
            <a:r>
              <a:rPr kumimoji="0" lang="en-US" dirty="0"/>
              <a:t>Description</a:t>
            </a:r>
          </a:p>
        </p:txBody>
      </p:sp>
      <p:sp>
        <p:nvSpPr>
          <p:cNvPr id="56" name="Rectangle 14"/>
          <p:cNvSpPr>
            <a:spLocks noGrp="1"/>
          </p:cNvSpPr>
          <p:nvPr>
            <p:ph type="body" sz="quarter" idx="41" hasCustomPrompt="1"/>
          </p:nvPr>
        </p:nvSpPr>
        <p:spPr>
          <a:xfrm>
            <a:off x="1524000" y="4724400"/>
            <a:ext cx="1371600" cy="609600"/>
          </a:xfrm>
        </p:spPr>
        <p:txBody>
          <a:bodyPr anchor="ctr"/>
          <a:lstStyle>
            <a:lvl1pPr algn="ctr" eaLnBrk="1" latinLnBrk="0" hangingPunct="1">
              <a:defRPr kumimoji="0" sz="800"/>
            </a:lvl1pPr>
            <a:extLst/>
          </a:lstStyle>
          <a:p>
            <a:pPr lvl="0"/>
            <a:r>
              <a:rPr kumimoji="0" lang="en-US" dirty="0"/>
              <a:t>Description</a:t>
            </a:r>
          </a:p>
        </p:txBody>
      </p:sp>
      <p:sp>
        <p:nvSpPr>
          <p:cNvPr id="62" name="Rectangle 14"/>
          <p:cNvSpPr>
            <a:spLocks noGrp="1"/>
          </p:cNvSpPr>
          <p:nvPr>
            <p:ph type="body" sz="quarter" idx="20" hasCustomPrompt="1"/>
          </p:nvPr>
        </p:nvSpPr>
        <p:spPr>
          <a:xfrm>
            <a:off x="3657600" y="2286000"/>
            <a:ext cx="1371600" cy="609600"/>
          </a:xfrm>
        </p:spPr>
        <p:txBody>
          <a:bodyPr anchor="ctr"/>
          <a:lstStyle>
            <a:lvl1pPr algn="ctr" eaLnBrk="1" latinLnBrk="0" hangingPunct="1">
              <a:defRPr kumimoji="0" sz="800"/>
            </a:lvl1pPr>
            <a:extLst/>
          </a:lstStyle>
          <a:p>
            <a:pPr lvl="0"/>
            <a:r>
              <a:rPr kumimoji="0" lang="en-US" dirty="0"/>
              <a:t>Description</a:t>
            </a:r>
          </a:p>
        </p:txBody>
      </p:sp>
      <p:sp>
        <p:nvSpPr>
          <p:cNvPr id="37" name="Rectangle 14"/>
          <p:cNvSpPr>
            <a:spLocks noGrp="1"/>
          </p:cNvSpPr>
          <p:nvPr>
            <p:ph type="body" sz="quarter" idx="42" hasCustomPrompt="1"/>
          </p:nvPr>
        </p:nvSpPr>
        <p:spPr>
          <a:xfrm>
            <a:off x="3657600" y="4724400"/>
            <a:ext cx="1371600" cy="609600"/>
          </a:xfrm>
        </p:spPr>
        <p:txBody>
          <a:bodyPr anchor="ctr"/>
          <a:lstStyle>
            <a:lvl1pPr algn="ctr" eaLnBrk="1" latinLnBrk="0" hangingPunct="1">
              <a:defRPr kumimoji="0" sz="800"/>
            </a:lvl1pPr>
            <a:extLst/>
          </a:lstStyle>
          <a:p>
            <a:pPr lvl="0"/>
            <a:r>
              <a:rPr kumimoji="0" lang="en-US" dirty="0"/>
              <a:t>Description</a:t>
            </a:r>
          </a:p>
        </p:txBody>
      </p:sp>
      <p:sp>
        <p:nvSpPr>
          <p:cNvPr id="41" name="Rectangle 14"/>
          <p:cNvSpPr>
            <a:spLocks noGrp="1"/>
          </p:cNvSpPr>
          <p:nvPr>
            <p:ph type="body" sz="quarter" idx="24" hasCustomPrompt="1"/>
          </p:nvPr>
        </p:nvSpPr>
        <p:spPr>
          <a:xfrm>
            <a:off x="5791200" y="2286000"/>
            <a:ext cx="1371600" cy="609600"/>
          </a:xfrm>
        </p:spPr>
        <p:txBody>
          <a:bodyPr anchor="ctr"/>
          <a:lstStyle>
            <a:lvl1pPr algn="ctr" eaLnBrk="1" latinLnBrk="0" hangingPunct="1">
              <a:defRPr kumimoji="0" sz="800"/>
            </a:lvl1pPr>
            <a:extLst/>
          </a:lstStyle>
          <a:p>
            <a:pPr lvl="0"/>
            <a:r>
              <a:rPr kumimoji="0" lang="en-US" dirty="0"/>
              <a:t>Description</a:t>
            </a:r>
          </a:p>
        </p:txBody>
      </p:sp>
      <p:sp>
        <p:nvSpPr>
          <p:cNvPr id="52" name="Rectangle 14"/>
          <p:cNvSpPr>
            <a:spLocks noGrp="1"/>
          </p:cNvSpPr>
          <p:nvPr>
            <p:ph type="body" sz="quarter" idx="43" hasCustomPrompt="1"/>
          </p:nvPr>
        </p:nvSpPr>
        <p:spPr>
          <a:xfrm>
            <a:off x="5791200" y="4724400"/>
            <a:ext cx="1371600" cy="609600"/>
          </a:xfrm>
        </p:spPr>
        <p:txBody>
          <a:bodyPr anchor="ctr"/>
          <a:lstStyle>
            <a:lvl1pPr algn="ctr" eaLnBrk="1" latinLnBrk="0" hangingPunct="1">
              <a:defRPr kumimoji="0" sz="800"/>
            </a:lvl1pPr>
            <a:extLst/>
          </a:lstStyle>
          <a:p>
            <a:pPr lvl="0"/>
            <a:r>
              <a:rPr kumimoji="0" lang="en-US" dirty="0"/>
              <a:t>Description</a:t>
            </a:r>
          </a:p>
        </p:txBody>
      </p:sp>
      <p:sp>
        <p:nvSpPr>
          <p:cNvPr id="39" name="Rectangle 51"/>
          <p:cNvSpPr>
            <a:spLocks noGrp="1"/>
          </p:cNvSpPr>
          <p:nvPr>
            <p:ph type="body" sz="quarter" idx="46"/>
          </p:nvPr>
        </p:nvSpPr>
        <p:spPr>
          <a:xfrm>
            <a:off x="304800" y="381000"/>
            <a:ext cx="8077200" cy="838200"/>
          </a:xfrm>
        </p:spPr>
        <p:txBody>
          <a:bodyPr/>
          <a:lstStyle>
            <a:lvl1pPr eaLnBrk="1" latinLnBrk="0" hangingPunct="1">
              <a:defRPr kumimoji="0" sz="1200"/>
            </a:lvl1pPr>
            <a:extLst/>
          </a:lstStyle>
          <a:p>
            <a:pPr lvl="0" eaLnBrk="1" latinLnBrk="1" hangingPunct="1"/>
            <a:r>
              <a:rPr lang="en-US" altLang="ko-KR"/>
              <a:t>Click to edit Master text styles</a:t>
            </a:r>
          </a:p>
        </p:txBody>
      </p:sp>
      <p:sp>
        <p:nvSpPr>
          <p:cNvPr id="42" name="Rectangle 42"/>
          <p:cNvSpPr>
            <a:spLocks noGrp="1"/>
          </p:cNvSpPr>
          <p:nvPr>
            <p:ph type="dt" sz="half" idx="47"/>
          </p:nvPr>
        </p:nvSpPr>
        <p:spPr/>
        <p:txBody>
          <a:bodyPr/>
          <a:lstStyle/>
          <a:p>
            <a:pPr algn="r"/>
            <a:fld id="{E5C3F08F-029E-4104-982E-945E77B2927F}" type="datetime1">
              <a:rPr kumimoji="0" lang="en-US" altLang="ko-KR" smtClean="0"/>
              <a:t>11/1/21</a:t>
            </a:fld>
            <a:endParaRPr kumimoji="0" lang="en-US"/>
          </a:p>
        </p:txBody>
      </p:sp>
      <p:sp>
        <p:nvSpPr>
          <p:cNvPr id="43" name="Rectangle 43"/>
          <p:cNvSpPr>
            <a:spLocks noGrp="1"/>
          </p:cNvSpPr>
          <p:nvPr>
            <p:ph type="sldNum" sz="quarter" idx="48"/>
          </p:nvPr>
        </p:nvSpPr>
        <p:spPr/>
        <p:txBody>
          <a:bodyPr/>
          <a:lstStyle/>
          <a:p>
            <a:pPr algn="r"/>
            <a:fld id="{256D3EEF-DE4E-429D-8EC4-DDC531AFF587}" type="slidenum">
              <a:rPr kumimoji="0" lang="en-US" sz="1000" smtClean="0"/>
              <a:pPr algn="r"/>
              <a:t>‹#›</a:t>
            </a:fld>
            <a:endParaRPr kumimoji="0" lang="en-US"/>
          </a:p>
        </p:txBody>
      </p:sp>
      <p:sp>
        <p:nvSpPr>
          <p:cNvPr id="45" name="Rectangle 45"/>
          <p:cNvSpPr>
            <a:spLocks noGrp="1"/>
          </p:cNvSpPr>
          <p:nvPr>
            <p:ph type="ftr" sz="quarter" idx="49"/>
          </p:nvPr>
        </p:nvSpPr>
        <p:spPr/>
        <p:txBody>
          <a:bodyPr/>
          <a:lstStyle/>
          <a:p>
            <a:endParaRPr kumimoji="0" lang="en-US"/>
          </a:p>
        </p:txBody>
      </p:sp>
    </p:spTree>
    <p:extLst>
      <p:ext uri="{BB962C8B-B14F-4D97-AF65-F5344CB8AC3E}">
        <p14:creationId xmlns:p14="http://schemas.microsoft.com/office/powerpoint/2010/main" val="33412606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a:xfrm rot="16200000">
            <a:off x="3693232" y="-3386871"/>
            <a:ext cx="533400" cy="7416824"/>
          </a:xfrm>
        </p:spPr>
        <p:txBody>
          <a:bodyPr>
            <a:noAutofit/>
          </a:bodyPr>
          <a:lstStyle>
            <a:lvl1pPr>
              <a:defRPr sz="3200"/>
            </a:lvl1pPr>
          </a:lstStyle>
          <a:p>
            <a:r>
              <a:rPr lang="ko-KR" altLang="en-US" dirty="0"/>
              <a:t>마스터 제목 스타일 편집</a:t>
            </a:r>
          </a:p>
        </p:txBody>
      </p:sp>
      <p:sp>
        <p:nvSpPr>
          <p:cNvPr id="3" name="내용 개체 틀 2"/>
          <p:cNvSpPr>
            <a:spLocks noGrp="1"/>
          </p:cNvSpPr>
          <p:nvPr>
            <p:ph idx="1"/>
          </p:nvPr>
        </p:nvSpPr>
        <p:spPr>
          <a:xfrm>
            <a:off x="304800" y="785794"/>
            <a:ext cx="8515672" cy="5462606"/>
          </a:xfrm>
        </p:spPr>
        <p:txBody>
          <a:bodyPr>
            <a:normAutofit/>
          </a:bodyPr>
          <a:lstStyle>
            <a:lvl1pPr marL="342900" indent="-342900">
              <a:buFont typeface="Arial" pitchFamily="34" charset="0"/>
              <a:buChar char="•"/>
              <a:defRPr sz="2400" b="1">
                <a:latin typeface="+mn-lt"/>
              </a:defRPr>
            </a:lvl1pPr>
            <a:lvl2pPr marL="800100" indent="-342900">
              <a:buClr>
                <a:schemeClr val="accent6">
                  <a:lumMod val="75000"/>
                </a:schemeClr>
              </a:buClr>
              <a:buFont typeface="Calibri" pitchFamily="34" charset="0"/>
              <a:buChar char="–"/>
              <a:defRPr sz="2000">
                <a:solidFill>
                  <a:schemeClr val="tx1"/>
                </a:solidFill>
                <a:latin typeface="+mn-lt"/>
              </a:defRPr>
            </a:lvl2pPr>
            <a:lvl3pPr marL="1257300" indent="-342900">
              <a:buClr>
                <a:schemeClr val="tx2"/>
              </a:buClr>
              <a:buFont typeface="Wingdings" pitchFamily="2" charset="2"/>
              <a:buChar char="§"/>
              <a:defRPr sz="2000">
                <a:latin typeface="+mn-lt"/>
              </a:defRPr>
            </a:lvl3pPr>
            <a:lvl4pPr>
              <a:defRPr sz="2000">
                <a:latin typeface="+mn-lt"/>
              </a:defRPr>
            </a:lvl4pPr>
            <a:lvl5pPr>
              <a:defRPr sz="2000">
                <a:latin typeface="+mn-lt"/>
              </a:defRPr>
            </a:lvl5pPr>
          </a:lstStyle>
          <a:p>
            <a:pPr lvl="0"/>
            <a:r>
              <a:rPr lang="ko-KR" altLang="en-US" dirty="0"/>
              <a:t>마스터 텍스트 스타일을 편집합니다</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p>
        </p:txBody>
      </p:sp>
      <p:sp>
        <p:nvSpPr>
          <p:cNvPr id="4" name="날짜 개체 틀 3"/>
          <p:cNvSpPr>
            <a:spLocks noGrp="1"/>
          </p:cNvSpPr>
          <p:nvPr>
            <p:ph type="dt" sz="half" idx="10"/>
          </p:nvPr>
        </p:nvSpPr>
        <p:spPr/>
        <p:txBody>
          <a:bodyPr/>
          <a:lstStyle/>
          <a:p>
            <a:fld id="{A97AF291-EE73-44BA-8D99-692FB1912BC7}" type="datetime1">
              <a:rPr lang="en-US" altLang="ko-KR" smtClean="0"/>
              <a:t>11/1/21</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a:xfrm>
            <a:off x="7596336" y="171872"/>
            <a:ext cx="1422648" cy="304800"/>
          </a:xfrm>
        </p:spPr>
        <p:txBody>
          <a:bodyPr/>
          <a:lstStyle>
            <a:lvl1pPr>
              <a:defRPr sz="3200">
                <a:solidFill>
                  <a:schemeClr val="bg1"/>
                </a:solidFill>
              </a:defRPr>
            </a:lvl1pPr>
          </a:lstStyle>
          <a:p>
            <a:fld id="{9C2C24DF-DAFD-4A20-870A-00384D50E7EA}" type="slidenum">
              <a:rPr lang="ko-KR" altLang="en-US" smtClean="0"/>
              <a:pPr/>
              <a:t>‹#›</a:t>
            </a:fld>
            <a:endParaRPr lang="ko-KR" altLang="en-US" dirty="0"/>
          </a:p>
        </p:txBody>
      </p:sp>
    </p:spTree>
    <p:extLst>
      <p:ext uri="{BB962C8B-B14F-4D97-AF65-F5344CB8AC3E}">
        <p14:creationId xmlns:p14="http://schemas.microsoft.com/office/powerpoint/2010/main" val="5402604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284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title"/>
          </p:nvPr>
        </p:nvSpPr>
        <p:spPr>
          <a:xfrm rot="16200000">
            <a:off x="3309911" y="-2612159"/>
            <a:ext cx="533400" cy="5867400"/>
          </a:xfrm>
          <a:prstGeom prst="rect">
            <a:avLst/>
          </a:prstGeom>
        </p:spPr>
        <p:txBody>
          <a:bodyPr vert="vert" anchor="ctr">
            <a:normAutofit/>
          </a:bodyPr>
          <a:lstStyle/>
          <a:p>
            <a:pPr eaLnBrk="1" latinLnBrk="1" hangingPunct="1"/>
            <a:r>
              <a:rPr kumimoji="0" lang="en-US" altLang="ko-KR"/>
              <a:t>Click to edit Master title style</a:t>
            </a:r>
            <a:endParaRPr kumimoji="0" lang="en-US"/>
          </a:p>
        </p:txBody>
      </p:sp>
      <p:sp>
        <p:nvSpPr>
          <p:cNvPr id="3" name="Rectangle 3"/>
          <p:cNvSpPr>
            <a:spLocks noGrp="1"/>
          </p:cNvSpPr>
          <p:nvPr>
            <p:ph type="body" idx="1"/>
          </p:nvPr>
        </p:nvSpPr>
        <p:spPr>
          <a:xfrm>
            <a:off x="304800" y="785794"/>
            <a:ext cx="8077200" cy="5462606"/>
          </a:xfrm>
          <a:prstGeom prst="rect">
            <a:avLst/>
          </a:prstGeom>
        </p:spPr>
        <p:txBody>
          <a:bodyPr vert="horz">
            <a:normAutofit/>
          </a:bodyPr>
          <a:lstStyle/>
          <a:p>
            <a:pPr lvl="0" eaLnBrk="1" latinLnBrk="1" hangingPunct="1"/>
            <a:r>
              <a:rPr kumimoji="0" lang="en-US" altLang="ko-KR" dirty="0"/>
              <a:t>Click to edit Master text styles</a:t>
            </a:r>
          </a:p>
          <a:p>
            <a:pPr lvl="1" eaLnBrk="1" latinLnBrk="1" hangingPunct="1"/>
            <a:r>
              <a:rPr kumimoji="0" lang="en-US" altLang="ko-KR" dirty="0"/>
              <a:t>Second level</a:t>
            </a:r>
          </a:p>
          <a:p>
            <a:pPr lvl="2" eaLnBrk="1" latinLnBrk="1" hangingPunct="1"/>
            <a:r>
              <a:rPr kumimoji="0" lang="en-US" altLang="ko-KR" dirty="0"/>
              <a:t>Third level</a:t>
            </a:r>
          </a:p>
          <a:p>
            <a:pPr lvl="3" eaLnBrk="1" latinLnBrk="1" hangingPunct="1"/>
            <a:r>
              <a:rPr kumimoji="0" lang="en-US" altLang="ko-KR" dirty="0"/>
              <a:t>Fourth level</a:t>
            </a:r>
          </a:p>
          <a:p>
            <a:pPr lvl="4" eaLnBrk="1" latinLnBrk="1" hangingPunct="1"/>
            <a:r>
              <a:rPr kumimoji="0" lang="en-US" altLang="ko-KR" dirty="0"/>
              <a:t>Fifth level</a:t>
            </a:r>
            <a:endParaRPr kumimoji="0" lang="en-US" dirty="0"/>
          </a:p>
        </p:txBody>
      </p:sp>
      <p:sp>
        <p:nvSpPr>
          <p:cNvPr id="4" name="Rectangle 4"/>
          <p:cNvSpPr>
            <a:spLocks noGrp="1"/>
          </p:cNvSpPr>
          <p:nvPr>
            <p:ph type="dt" sz="half" idx="2"/>
          </p:nvPr>
        </p:nvSpPr>
        <p:spPr>
          <a:xfrm>
            <a:off x="7010400" y="76200"/>
            <a:ext cx="1371600" cy="228600"/>
          </a:xfrm>
          <a:prstGeom prst="rect">
            <a:avLst/>
          </a:prstGeom>
        </p:spPr>
        <p:txBody>
          <a:bodyPr vert="horz"/>
          <a:lstStyle>
            <a:lvl1pPr algn="ctr" eaLnBrk="1" latinLnBrk="0" hangingPunct="1">
              <a:defRPr kumimoji="0" sz="1000">
                <a:solidFill>
                  <a:schemeClr val="tx1">
                    <a:tint val="65000"/>
                  </a:schemeClr>
                </a:solidFill>
              </a:defRPr>
            </a:lvl1pPr>
            <a:extLst/>
          </a:lstStyle>
          <a:p>
            <a:pPr algn="r"/>
            <a:fld id="{9B6748EC-BA9C-4C56-A765-BB9B6D777A63}" type="datetime1">
              <a:rPr kumimoji="0" lang="en-US" altLang="ko-KR" smtClean="0"/>
              <a:t>11/1/21</a:t>
            </a:fld>
            <a:endParaRPr kumimoji="0" lang="en-US" sz="1000" dirty="0">
              <a:solidFill>
                <a:schemeClr val="tx1">
                  <a:tint val="65000"/>
                </a:schemeClr>
              </a:solidFill>
            </a:endParaRPr>
          </a:p>
        </p:txBody>
      </p:sp>
      <p:sp>
        <p:nvSpPr>
          <p:cNvPr id="6" name="Rectangle 6"/>
          <p:cNvSpPr>
            <a:spLocks noGrp="1"/>
          </p:cNvSpPr>
          <p:nvPr>
            <p:ph type="sldNum" sz="quarter" idx="4"/>
          </p:nvPr>
        </p:nvSpPr>
        <p:spPr>
          <a:xfrm>
            <a:off x="6504432" y="6473952"/>
            <a:ext cx="990600" cy="304800"/>
          </a:xfrm>
          <a:prstGeom prst="rect">
            <a:avLst/>
          </a:prstGeom>
        </p:spPr>
        <p:txBody>
          <a:bodyPr vert="horz" anchor="ctr"/>
          <a:lstStyle>
            <a:lvl1pPr algn="r" eaLnBrk="1" latinLnBrk="0" hangingPunct="1">
              <a:defRPr kumimoji="0" sz="3200"/>
            </a:lvl1pPr>
            <a:extLst/>
          </a:lstStyle>
          <a:p>
            <a:fld id="{256D3EEF-DE4E-429D-8EC4-DDC531AFF587}" type="slidenum">
              <a:rPr lang="en-US" smtClean="0"/>
              <a:pPr/>
              <a:t>‹#›</a:t>
            </a:fld>
            <a:endParaRPr lang="en-US" dirty="0"/>
          </a:p>
        </p:txBody>
      </p:sp>
      <p:sp>
        <p:nvSpPr>
          <p:cNvPr id="11" name="Rectangle 10"/>
          <p:cNvSpPr/>
          <p:nvPr/>
        </p:nvSpPr>
        <p:spPr>
          <a:xfrm>
            <a:off x="0" y="0"/>
            <a:ext cx="76200" cy="6858000"/>
          </a:xfrm>
          <a:prstGeom prst="rect">
            <a:avLst/>
          </a:prstGeom>
          <a:solidFill>
            <a:schemeClr val="bg1"/>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kumimoji="0" lang="en-US" dirty="0"/>
          </a:p>
        </p:txBody>
      </p:sp>
      <p:sp>
        <p:nvSpPr>
          <p:cNvPr id="12" name="Rectangle 12"/>
          <p:cNvSpPr>
            <a:spLocks noGrp="1"/>
          </p:cNvSpPr>
          <p:nvPr>
            <p:ph type="ftr" sz="quarter" idx="3"/>
          </p:nvPr>
        </p:nvSpPr>
        <p:spPr>
          <a:xfrm>
            <a:off x="2705100" y="6477000"/>
            <a:ext cx="3733800" cy="304800"/>
          </a:xfrm>
          <a:prstGeom prst="rect">
            <a:avLst/>
          </a:prstGeom>
        </p:spPr>
        <p:txBody>
          <a:bodyPr vert="horz" anchor="ctr"/>
          <a:lstStyle>
            <a:lvl1pPr algn="ctr" eaLnBrk="1" latinLnBrk="0" hangingPunct="1">
              <a:defRPr kumimoji="0" sz="1000">
                <a:solidFill>
                  <a:sysClr val="windowText" lastClr="000000"/>
                </a:solidFill>
              </a:defRPr>
            </a:lvl1pPr>
            <a:extLst/>
          </a:lstStyle>
          <a:p>
            <a:endParaRPr kumimoji="0" lang="en-US" sz="1000" dirty="0">
              <a:solidFill>
                <a:sysClr val="windowText" lastClr="000000"/>
              </a:solidFill>
            </a:endParaRPr>
          </a:p>
        </p:txBody>
      </p:sp>
      <p:sp>
        <p:nvSpPr>
          <p:cNvPr id="10" name="Rectangle 10"/>
          <p:cNvSpPr/>
          <p:nvPr/>
        </p:nvSpPr>
        <p:spPr>
          <a:xfrm>
            <a:off x="0" y="0"/>
            <a:ext cx="9144000" cy="642918"/>
          </a:xfrm>
          <a:prstGeom prst="rect">
            <a:avLst/>
          </a:prstGeom>
          <a:solidFill>
            <a:srgbClr val="000090"/>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kumimoji="0" lang="en-US" dirty="0"/>
          </a:p>
        </p:txBody>
      </p:sp>
    </p:spTree>
    <p:extLst>
      <p:ext uri="{BB962C8B-B14F-4D97-AF65-F5344CB8AC3E}">
        <p14:creationId xmlns:p14="http://schemas.microsoft.com/office/powerpoint/2010/main" val="10600832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hf hdr="0" ftr="0" dt="0"/>
  <p:txStyles>
    <p:titleStyle>
      <a:lvl1pPr algn="l" rtl="0" eaLnBrk="1" latinLnBrk="1" hangingPunct="1">
        <a:spcBef>
          <a:spcPct val="0"/>
        </a:spcBef>
        <a:buNone/>
        <a:defRPr kumimoji="0" sz="2400" cap="small" spc="0" baseline="0">
          <a:solidFill>
            <a:schemeClr val="bg1"/>
          </a:solidFill>
          <a:latin typeface="+mj-lt"/>
          <a:ea typeface="+mj-ea"/>
          <a:cs typeface="+mj-cs"/>
        </a:defRPr>
      </a:lvl1pPr>
      <a:extLst/>
    </p:titleStyle>
    <p:bodyStyle>
      <a:lvl1pPr marL="0" marR="0" indent="0" algn="l" rtl="0" eaLnBrk="1" latinLnBrk="0" hangingPunct="1">
        <a:spcBef>
          <a:spcPct val="20000"/>
        </a:spcBef>
        <a:buFontTx/>
        <a:buNone/>
        <a:defRPr kumimoji="0" sz="1100">
          <a:solidFill>
            <a:schemeClr val="tx1"/>
          </a:solidFill>
          <a:latin typeface="+mn-lt"/>
          <a:ea typeface="+mn-ea"/>
          <a:cs typeface="+mn-cs"/>
        </a:defRPr>
      </a:lvl1pPr>
      <a:lvl2pPr marL="742950" indent="-285750" algn="l" rtl="0" eaLnBrk="1" latinLnBrk="0" hangingPunct="1">
        <a:spcBef>
          <a:spcPct val="20000"/>
        </a:spcBef>
        <a:buFontTx/>
        <a:buNone/>
        <a:defRPr kumimoji="0" sz="1100">
          <a:solidFill>
            <a:schemeClr val="tx1"/>
          </a:solidFill>
          <a:latin typeface="+mn-lt"/>
          <a:ea typeface="+mn-ea"/>
          <a:cs typeface="+mn-cs"/>
        </a:defRPr>
      </a:lvl2pPr>
      <a:lvl3pPr marL="1143000" indent="-228600" algn="l" rtl="0" eaLnBrk="1" latinLnBrk="0" hangingPunct="1">
        <a:spcBef>
          <a:spcPct val="20000"/>
        </a:spcBef>
        <a:buFontTx/>
        <a:buNone/>
        <a:defRPr kumimoji="0" sz="1100">
          <a:solidFill>
            <a:schemeClr val="tx1"/>
          </a:solidFill>
          <a:latin typeface="+mn-lt"/>
          <a:ea typeface="+mn-ea"/>
          <a:cs typeface="+mn-cs"/>
        </a:defRPr>
      </a:lvl3pPr>
      <a:lvl4pPr marL="1600200" indent="-228600" algn="l" rtl="0" eaLnBrk="1" latinLnBrk="0" hangingPunct="1">
        <a:spcBef>
          <a:spcPct val="20000"/>
        </a:spcBef>
        <a:buFontTx/>
        <a:buNone/>
        <a:defRPr kumimoji="0" sz="1100">
          <a:solidFill>
            <a:schemeClr val="tx1"/>
          </a:solidFill>
          <a:latin typeface="+mn-lt"/>
          <a:ea typeface="+mn-ea"/>
          <a:cs typeface="+mn-cs"/>
        </a:defRPr>
      </a:lvl4pPr>
      <a:lvl5pPr marL="2057400" indent="-228600" algn="l" rtl="0" eaLnBrk="1" latinLnBrk="0" hangingPunct="1">
        <a:spcBef>
          <a:spcPct val="20000"/>
        </a:spcBef>
        <a:buFontTx/>
        <a:buNone/>
        <a:defRPr kumimoji="0" sz="1100">
          <a:solidFill>
            <a:schemeClr val="tx1"/>
          </a:solidFill>
          <a:latin typeface="+mn-lt"/>
          <a:ea typeface="+mn-ea"/>
          <a:cs typeface="+mn-cs"/>
        </a:defRPr>
      </a:lvl5pPr>
      <a:lvl6pPr marL="2514600" indent="-228600" algn="l" rtl="0" eaLnBrk="1" latinLnBrk="1" hangingPunct="1">
        <a:spcBef>
          <a:spcPct val="20000"/>
        </a:spcBef>
        <a:buChar char="•"/>
        <a:defRPr kumimoji="0" sz="2000">
          <a:solidFill>
            <a:schemeClr val="tx1"/>
          </a:solidFill>
          <a:latin typeface="+mn-lt"/>
          <a:ea typeface="+mn-ea"/>
          <a:cs typeface="+mn-cs"/>
        </a:defRPr>
      </a:lvl6pPr>
      <a:lvl7pPr marL="2971800" indent="-228600" algn="l" rtl="0" eaLnBrk="1" latinLnBrk="1" hangingPunct="1">
        <a:spcBef>
          <a:spcPct val="20000"/>
        </a:spcBef>
        <a:buChar char="•"/>
        <a:defRPr kumimoji="0" sz="2000">
          <a:solidFill>
            <a:schemeClr val="tx1"/>
          </a:solidFill>
          <a:latin typeface="+mn-lt"/>
          <a:ea typeface="+mn-ea"/>
          <a:cs typeface="+mn-cs"/>
        </a:defRPr>
      </a:lvl7pPr>
      <a:lvl8pPr marL="3429000" indent="-228600" algn="l" rtl="0" eaLnBrk="1" latinLnBrk="1" hangingPunct="1">
        <a:spcBef>
          <a:spcPct val="20000"/>
        </a:spcBef>
        <a:buChar char="•"/>
        <a:defRPr kumimoji="0" sz="2000">
          <a:solidFill>
            <a:schemeClr val="tx1"/>
          </a:solidFill>
          <a:latin typeface="+mn-lt"/>
          <a:ea typeface="+mn-ea"/>
          <a:cs typeface="+mn-cs"/>
        </a:defRPr>
      </a:lvl8pPr>
      <a:lvl9pPr marL="3886200" indent="-228600" algn="l" rtl="0" eaLnBrk="1" latinLnBrk="1" hangingPunct="1">
        <a:spcBef>
          <a:spcPct val="20000"/>
        </a:spcBef>
        <a:buChar char="•"/>
        <a:defRPr kumimoji="0" sz="2000">
          <a:solidFill>
            <a:schemeClr val="tx1"/>
          </a:solidFill>
          <a:latin typeface="+mn-lt"/>
          <a:ea typeface="+mn-ea"/>
          <a:cs typeface="+mn-cs"/>
        </a:defRPr>
      </a:lvl9pPr>
      <a:extLst/>
    </p:bodyStyle>
    <p:otherStyle>
      <a:lvl1pPr marL="0" algn="l" rtl="0" eaLnBrk="1" latinLnBrk="1" hangingPunct="1">
        <a:defRPr kumimoji="0">
          <a:solidFill>
            <a:schemeClr val="tx1"/>
          </a:solidFill>
          <a:latin typeface="+mn-lt"/>
          <a:ea typeface="+mn-ea"/>
          <a:cs typeface="+mn-cs"/>
        </a:defRPr>
      </a:lvl1pPr>
      <a:lvl2pPr marL="457200" algn="l" rtl="0" eaLnBrk="1" latinLnBrk="1" hangingPunct="1">
        <a:defRPr kumimoji="0">
          <a:solidFill>
            <a:schemeClr val="tx1"/>
          </a:solidFill>
          <a:latin typeface="+mn-lt"/>
          <a:ea typeface="+mn-ea"/>
          <a:cs typeface="+mn-cs"/>
        </a:defRPr>
      </a:lvl2pPr>
      <a:lvl3pPr marL="914400" algn="l" rtl="0" eaLnBrk="1" latinLnBrk="1" hangingPunct="1">
        <a:defRPr kumimoji="0">
          <a:solidFill>
            <a:schemeClr val="tx1"/>
          </a:solidFill>
          <a:latin typeface="+mn-lt"/>
          <a:ea typeface="+mn-ea"/>
          <a:cs typeface="+mn-cs"/>
        </a:defRPr>
      </a:lvl3pPr>
      <a:lvl4pPr marL="1371600" algn="l" rtl="0" eaLnBrk="1" latinLnBrk="1" hangingPunct="1">
        <a:defRPr kumimoji="0">
          <a:solidFill>
            <a:schemeClr val="tx1"/>
          </a:solidFill>
          <a:latin typeface="+mn-lt"/>
          <a:ea typeface="+mn-ea"/>
          <a:cs typeface="+mn-cs"/>
        </a:defRPr>
      </a:lvl4pPr>
      <a:lvl5pPr marL="1828800" algn="l" rtl="0" eaLnBrk="1" latinLnBrk="1" hangingPunct="1">
        <a:defRPr kumimoji="0">
          <a:solidFill>
            <a:schemeClr val="tx1"/>
          </a:solidFill>
          <a:latin typeface="+mn-lt"/>
          <a:ea typeface="+mn-ea"/>
          <a:cs typeface="+mn-cs"/>
        </a:defRPr>
      </a:lvl5pPr>
      <a:lvl6pPr marL="2286000" algn="l" rtl="0" eaLnBrk="1" latinLnBrk="1" hangingPunct="1">
        <a:defRPr kumimoji="0">
          <a:solidFill>
            <a:schemeClr val="tx1"/>
          </a:solidFill>
          <a:latin typeface="+mn-lt"/>
          <a:ea typeface="+mn-ea"/>
          <a:cs typeface="+mn-cs"/>
        </a:defRPr>
      </a:lvl6pPr>
      <a:lvl7pPr marL="2743200" algn="l" rtl="0" eaLnBrk="1" latinLnBrk="1" hangingPunct="1">
        <a:defRPr kumimoji="0">
          <a:solidFill>
            <a:schemeClr val="tx1"/>
          </a:solidFill>
          <a:latin typeface="+mn-lt"/>
          <a:ea typeface="+mn-ea"/>
          <a:cs typeface="+mn-cs"/>
        </a:defRPr>
      </a:lvl7pPr>
      <a:lvl8pPr marL="3200400" algn="l" rtl="0" eaLnBrk="1" latinLnBrk="1" hangingPunct="1">
        <a:defRPr kumimoji="0">
          <a:solidFill>
            <a:schemeClr val="tx1"/>
          </a:solidFill>
          <a:latin typeface="+mn-lt"/>
          <a:ea typeface="+mn-ea"/>
          <a:cs typeface="+mn-cs"/>
        </a:defRPr>
      </a:lvl8pPr>
      <a:lvl9pPr marL="3657600" algn="l" rtl="0" eaLnBrk="1" latinLnBrk="1" hangingPunct="1">
        <a:defRPr kumimoji="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03.png"/><Relationship Id="rId2" Type="http://schemas.openxmlformats.org/officeDocument/2006/relationships/slideLayout" Target="../slideLayouts/slideLayout28.xml"/><Relationship Id="rId1" Type="http://schemas.openxmlformats.org/officeDocument/2006/relationships/tags" Target="../tags/tag4.xml"/><Relationship Id="rId6" Type="http://schemas.openxmlformats.org/officeDocument/2006/relationships/image" Target="../media/image93.png"/><Relationship Id="rId5" Type="http://schemas.openxmlformats.org/officeDocument/2006/relationships/image" Target="../media/image83.png"/><Relationship Id="rId4" Type="http://schemas.openxmlformats.org/officeDocument/2006/relationships/image" Target="../media/image70.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8.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8.xml"/><Relationship Id="rId1" Type="http://schemas.openxmlformats.org/officeDocument/2006/relationships/tags" Target="../tags/tag5.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image" Target="../media/image123.png"/><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slideLayout" Target="../slideLayouts/slideLayout28.xml"/><Relationship Id="rId1" Type="http://schemas.openxmlformats.org/officeDocument/2006/relationships/tags" Target="../tags/tag6.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image" Target="../media/image192.pn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8.xml"/><Relationship Id="rId1" Type="http://schemas.openxmlformats.org/officeDocument/2006/relationships/tags" Target="../tags/tag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8.xml"/><Relationship Id="rId1" Type="http://schemas.openxmlformats.org/officeDocument/2006/relationships/tags" Target="../tags/tag8.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3" Type="http://schemas.openxmlformats.org/officeDocument/2006/relationships/image" Target="../media/image271.png"/><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8" Type="http://schemas.openxmlformats.org/officeDocument/2006/relationships/image" Target="../media/image251.png"/><Relationship Id="rId3" Type="http://schemas.openxmlformats.org/officeDocument/2006/relationships/image" Target="../media/image200.png"/><Relationship Id="rId7" Type="http://schemas.openxmlformats.org/officeDocument/2006/relationships/image" Target="../media/image241.png"/><Relationship Id="rId2" Type="http://schemas.openxmlformats.org/officeDocument/2006/relationships/notesSlide" Target="../notesSlides/notesSlide10.xml"/><Relationship Id="rId1" Type="http://schemas.openxmlformats.org/officeDocument/2006/relationships/slideLayout" Target="../slideLayouts/slideLayout28.xml"/><Relationship Id="rId6" Type="http://schemas.openxmlformats.org/officeDocument/2006/relationships/image" Target="../media/image231.png"/><Relationship Id="rId5" Type="http://schemas.openxmlformats.org/officeDocument/2006/relationships/image" Target="../media/image223.png"/><Relationship Id="rId10" Type="http://schemas.openxmlformats.org/officeDocument/2006/relationships/image" Target="../media/image270.png"/><Relationship Id="rId4" Type="http://schemas.openxmlformats.org/officeDocument/2006/relationships/image" Target="../media/image213.png"/><Relationship Id="rId9" Type="http://schemas.openxmlformats.org/officeDocument/2006/relationships/image" Target="../media/image261.pn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8.xml"/><Relationship Id="rId4" Type="http://schemas.openxmlformats.org/officeDocument/2006/relationships/image" Target="../media/image80.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02.png"/><Relationship Id="rId1" Type="http://schemas.openxmlformats.org/officeDocument/2006/relationships/slideLayout" Target="../slideLayouts/slideLayout28.x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33.png"/><Relationship Id="rId1" Type="http://schemas.openxmlformats.org/officeDocument/2006/relationships/slideLayout" Target="../slideLayouts/slideLayout28.xml"/><Relationship Id="rId4" Type="http://schemas.openxmlformats.org/officeDocument/2006/relationships/image" Target="../media/image32.emf"/></Relationships>
</file>

<file path=ppt/slides/_rels/slide29.xml.rels><?xml version="1.0" encoding="UTF-8" standalone="yes"?>
<Relationships xmlns="http://schemas.openxmlformats.org/package/2006/relationships"><Relationship Id="rId2" Type="http://schemas.openxmlformats.org/officeDocument/2006/relationships/image" Target="../media/image311.pn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8.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8" Type="http://schemas.openxmlformats.org/officeDocument/2006/relationships/image" Target="../media/image280.png"/><Relationship Id="rId3" Type="http://schemas.openxmlformats.org/officeDocument/2006/relationships/image" Target="../media/image150.png"/><Relationship Id="rId7" Type="http://schemas.openxmlformats.org/officeDocument/2006/relationships/image" Target="../media/image190.png"/><Relationship Id="rId2" Type="http://schemas.openxmlformats.org/officeDocument/2006/relationships/notesSlide" Target="../notesSlides/notesSlide11.xml"/><Relationship Id="rId1" Type="http://schemas.openxmlformats.org/officeDocument/2006/relationships/slideLayout" Target="../slideLayouts/slideLayout28.xml"/><Relationship Id="rId6" Type="http://schemas.openxmlformats.org/officeDocument/2006/relationships/image" Target="../media/image180.png"/><Relationship Id="rId5" Type="http://schemas.openxmlformats.org/officeDocument/2006/relationships/image" Target="../media/image171.png"/><Relationship Id="rId10" Type="http://schemas.openxmlformats.org/officeDocument/2006/relationships/image" Target="../media/image300.png"/><Relationship Id="rId4" Type="http://schemas.openxmlformats.org/officeDocument/2006/relationships/image" Target="../media/image160.png"/><Relationship Id="rId9" Type="http://schemas.openxmlformats.org/officeDocument/2006/relationships/image" Target="../media/image290.png"/></Relationships>
</file>

<file path=ppt/slides/_rels/slide31.xml.rels><?xml version="1.0" encoding="UTF-8" standalone="yes"?>
<Relationships xmlns="http://schemas.openxmlformats.org/package/2006/relationships"><Relationship Id="rId2" Type="http://schemas.openxmlformats.org/officeDocument/2006/relationships/image" Target="../media/image322.png"/><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20.png"/><Relationship Id="rId1" Type="http://schemas.openxmlformats.org/officeDocument/2006/relationships/slideLayout" Target="../slideLayouts/slideLayout28.xml"/><Relationship Id="rId4" Type="http://schemas.openxmlformats.org/officeDocument/2006/relationships/image" Target="../media/image33.emf"/></Relationships>
</file>

<file path=ppt/slides/_rels/slide33.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8.xml"/><Relationship Id="rId4" Type="http://schemas.openxmlformats.org/officeDocument/2006/relationships/image" Target="../media/image6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3" Type="http://schemas.openxmlformats.org/officeDocument/2006/relationships/image" Target="../media/image400.png"/><Relationship Id="rId7" Type="http://schemas.openxmlformats.org/officeDocument/2006/relationships/image" Target="../media/image91.png"/><Relationship Id="rId2" Type="http://schemas.openxmlformats.org/officeDocument/2006/relationships/image" Target="../media/image34.png"/><Relationship Id="rId1" Type="http://schemas.openxmlformats.org/officeDocument/2006/relationships/slideLayout" Target="../slideLayouts/slideLayout28.xml"/><Relationship Id="rId6" Type="http://schemas.openxmlformats.org/officeDocument/2006/relationships/image" Target="../media/image71.png"/><Relationship Id="rId5" Type="http://schemas.openxmlformats.org/officeDocument/2006/relationships/image" Target="../media/image62.png"/><Relationship Id="rId4" Type="http://schemas.openxmlformats.org/officeDocument/2006/relationships/image" Target="../media/image53.png"/></Relationships>
</file>

<file path=ppt/slides/_rels/slide38.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81.png"/><Relationship Id="rId1" Type="http://schemas.openxmlformats.org/officeDocument/2006/relationships/slideLayout" Target="../slideLayouts/slideLayout28.xml"/><Relationship Id="rId5" Type="http://schemas.openxmlformats.org/officeDocument/2006/relationships/image" Target="../media/image121.png"/><Relationship Id="rId4" Type="http://schemas.openxmlformats.org/officeDocument/2006/relationships/image" Target="../media/image111.png"/></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30.png"/><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8.xml"/><Relationship Id="rId1" Type="http://schemas.openxmlformats.org/officeDocument/2006/relationships/tags" Target="../tags/tag2.xml"/><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1.xml.rels><?xml version="1.0" encoding="UTF-8" standalone="yes"?>
<Relationships xmlns="http://schemas.openxmlformats.org/package/2006/relationships"><Relationship Id="rId2" Type="http://schemas.openxmlformats.org/officeDocument/2006/relationships/image" Target="../media/image151.png"/><Relationship Id="rId1" Type="http://schemas.openxmlformats.org/officeDocument/2006/relationships/slideLayout" Target="../slideLayouts/slideLayout28.xml"/></Relationships>
</file>

<file path=ppt/slides/_rels/slide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8.xml"/></Relationships>
</file>

<file path=ppt/slides/_rels/slide43.xml.rels><?xml version="1.0" encoding="UTF-8" standalone="yes"?>
<Relationships xmlns="http://schemas.openxmlformats.org/package/2006/relationships"><Relationship Id="rId3" Type="http://schemas.openxmlformats.org/officeDocument/2006/relationships/image" Target="../media/image181.png"/><Relationship Id="rId2" Type="http://schemas.openxmlformats.org/officeDocument/2006/relationships/image" Target="../media/image172.png"/><Relationship Id="rId1" Type="http://schemas.openxmlformats.org/officeDocument/2006/relationships/slideLayout" Target="../slideLayouts/slideLayout28.xml"/><Relationship Id="rId4" Type="http://schemas.openxmlformats.org/officeDocument/2006/relationships/image" Target="../media/image38.png"/></Relationships>
</file>

<file path=ppt/slides/_rels/slide44.xml.rels><?xml version="1.0" encoding="UTF-8" standalone="yes"?>
<Relationships xmlns="http://schemas.openxmlformats.org/package/2006/relationships"><Relationship Id="rId3" Type="http://schemas.openxmlformats.org/officeDocument/2006/relationships/image" Target="../media/image380.png"/><Relationship Id="rId2" Type="http://schemas.openxmlformats.org/officeDocument/2006/relationships/image" Target="../media/image211.png"/><Relationship Id="rId1" Type="http://schemas.openxmlformats.org/officeDocument/2006/relationships/slideLayout" Target="../slideLayouts/slideLayout28.xml"/></Relationships>
</file>

<file path=ppt/slides/_rels/slide45.xml.rels><?xml version="1.0" encoding="UTF-8" standalone="yes"?>
<Relationships xmlns="http://schemas.openxmlformats.org/package/2006/relationships"><Relationship Id="rId3" Type="http://schemas.openxmlformats.org/officeDocument/2006/relationships/image" Target="../media/image310.png"/><Relationship Id="rId7" Type="http://schemas.openxmlformats.org/officeDocument/2006/relationships/image" Target="../media/image330.png"/><Relationship Id="rId2" Type="http://schemas.openxmlformats.org/officeDocument/2006/relationships/image" Target="../media/image301.png"/><Relationship Id="rId1" Type="http://schemas.openxmlformats.org/officeDocument/2006/relationships/slideLayout" Target="../slideLayouts/slideLayout28.xml"/><Relationship Id="rId6" Type="http://schemas.openxmlformats.org/officeDocument/2006/relationships/image" Target="../media/image39.png"/><Relationship Id="rId5" Type="http://schemas.openxmlformats.org/officeDocument/2006/relationships/image" Target="../media/image331.png"/><Relationship Id="rId4" Type="http://schemas.openxmlformats.org/officeDocument/2006/relationships/image" Target="../media/image321.png"/></Relationships>
</file>

<file path=ppt/slides/_rels/slide46.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png"/><Relationship Id="rId1" Type="http://schemas.openxmlformats.org/officeDocument/2006/relationships/slideLayout" Target="../slideLayouts/slideLayout28.xml"/></Relationships>
</file>

<file path=ppt/slides/_rels/slide4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8.xml"/><Relationship Id="rId1" Type="http://schemas.openxmlformats.org/officeDocument/2006/relationships/tags" Target="../tags/tag3.xml"/><Relationship Id="rId5" Type="http://schemas.openxmlformats.org/officeDocument/2006/relationships/image" Target="../media/image7.pn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8.xml"/><Relationship Id="rId5" Type="http://schemas.openxmlformats.org/officeDocument/2006/relationships/image" Target="../media/image46.png"/><Relationship Id="rId4" Type="http://schemas.openxmlformats.org/officeDocument/2006/relationships/image" Target="../media/image45.png"/></Relationships>
</file>

<file path=ppt/slides/_rels/slide51.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image" Target="../media/image102.png"/><Relationship Id="rId2" Type="http://schemas.openxmlformats.org/officeDocument/2006/relationships/image" Target="../media/image440.png"/><Relationship Id="rId1" Type="http://schemas.openxmlformats.org/officeDocument/2006/relationships/slideLayout" Target="../slideLayouts/slideLayout28.xml"/><Relationship Id="rId6" Type="http://schemas.openxmlformats.org/officeDocument/2006/relationships/image" Target="../media/image92.png"/><Relationship Id="rId5" Type="http://schemas.openxmlformats.org/officeDocument/2006/relationships/image" Target="../media/image82.png"/><Relationship Id="rId4" Type="http://schemas.openxmlformats.org/officeDocument/2006/relationships/image" Target="../media/image72.png"/></Relationships>
</file>

<file path=ppt/slides/_rels/slide52.xml.rels><?xml version="1.0" encoding="UTF-8" standalone="yes"?>
<Relationships xmlns="http://schemas.openxmlformats.org/package/2006/relationships"><Relationship Id="rId3" Type="http://schemas.openxmlformats.org/officeDocument/2006/relationships/image" Target="../media/image600.png"/><Relationship Id="rId2" Type="http://schemas.openxmlformats.org/officeDocument/2006/relationships/image" Target="../media/image500.png"/><Relationship Id="rId1" Type="http://schemas.openxmlformats.org/officeDocument/2006/relationships/slideLayout" Target="../slideLayouts/slideLayout28.xml"/><Relationship Id="rId5" Type="http://schemas.openxmlformats.org/officeDocument/2006/relationships/image" Target="../media/image800.png"/><Relationship Id="rId4" Type="http://schemas.openxmlformats.org/officeDocument/2006/relationships/image" Target="../media/image700.png"/></Relationships>
</file>

<file path=ppt/slides/_rels/slide53.xml.rels><?xml version="1.0" encoding="UTF-8" standalone="yes"?>
<Relationships xmlns="http://schemas.openxmlformats.org/package/2006/relationships"><Relationship Id="rId8" Type="http://schemas.openxmlformats.org/officeDocument/2006/relationships/image" Target="../media/image152.png"/><Relationship Id="rId13" Type="http://schemas.openxmlformats.org/officeDocument/2006/relationships/image" Target="../media/image202.png"/><Relationship Id="rId3" Type="http://schemas.openxmlformats.org/officeDocument/2006/relationships/image" Target="../media/image100.png"/><Relationship Id="rId7" Type="http://schemas.openxmlformats.org/officeDocument/2006/relationships/image" Target="../media/image141.png"/><Relationship Id="rId12" Type="http://schemas.openxmlformats.org/officeDocument/2006/relationships/image" Target="../media/image191.png"/><Relationship Id="rId2" Type="http://schemas.openxmlformats.org/officeDocument/2006/relationships/image" Target="../media/image90.png"/><Relationship Id="rId1" Type="http://schemas.openxmlformats.org/officeDocument/2006/relationships/slideLayout" Target="../slideLayouts/slideLayout28.xml"/><Relationship Id="rId6" Type="http://schemas.openxmlformats.org/officeDocument/2006/relationships/image" Target="../media/image131.png"/><Relationship Id="rId11" Type="http://schemas.openxmlformats.org/officeDocument/2006/relationships/image" Target="../media/image182.png"/><Relationship Id="rId5" Type="http://schemas.openxmlformats.org/officeDocument/2006/relationships/image" Target="../media/image122.png"/><Relationship Id="rId15" Type="http://schemas.openxmlformats.org/officeDocument/2006/relationships/image" Target="../media/image222.png"/><Relationship Id="rId10" Type="http://schemas.openxmlformats.org/officeDocument/2006/relationships/image" Target="../media/image173.png"/><Relationship Id="rId4" Type="http://schemas.openxmlformats.org/officeDocument/2006/relationships/image" Target="../media/image112.png"/><Relationship Id="rId9" Type="http://schemas.openxmlformats.org/officeDocument/2006/relationships/image" Target="../media/image161.png"/><Relationship Id="rId14" Type="http://schemas.openxmlformats.org/officeDocument/2006/relationships/image" Target="../media/image212.png"/></Relationships>
</file>

<file path=ppt/slides/_rels/slide54.xml.rels><?xml version="1.0" encoding="UTF-8" standalone="yes"?>
<Relationships xmlns="http://schemas.openxmlformats.org/package/2006/relationships"><Relationship Id="rId3" Type="http://schemas.openxmlformats.org/officeDocument/2006/relationships/image" Target="../media/image220.png"/><Relationship Id="rId7" Type="http://schemas.openxmlformats.org/officeDocument/2006/relationships/image" Target="../media/image48.png"/><Relationship Id="rId2" Type="http://schemas.openxmlformats.org/officeDocument/2006/relationships/image" Target="../media/image210.png"/><Relationship Id="rId1" Type="http://schemas.openxmlformats.org/officeDocument/2006/relationships/slideLayout" Target="../slideLayouts/slideLayout28.xml"/><Relationship Id="rId6" Type="http://schemas.openxmlformats.org/officeDocument/2006/relationships/image" Target="../media/image250.png"/><Relationship Id="rId5" Type="http://schemas.openxmlformats.org/officeDocument/2006/relationships/image" Target="../media/image240.png"/><Relationship Id="rId4" Type="http://schemas.openxmlformats.org/officeDocument/2006/relationships/image" Target="../media/image47.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10.png"/><Relationship Id="rId1" Type="http://schemas.openxmlformats.org/officeDocument/2006/relationships/slideLayout" Target="../slideLayouts/slideLayout28.xml"/></Relationships>
</file>

<file path=ppt/slides/_rels/slide65.xml.rels><?xml version="1.0" encoding="UTF-8" standalone="yes"?>
<Relationships xmlns="http://schemas.openxmlformats.org/package/2006/relationships"><Relationship Id="rId2" Type="http://schemas.openxmlformats.org/officeDocument/2006/relationships/image" Target="../media/image262.png"/><Relationship Id="rId1" Type="http://schemas.openxmlformats.org/officeDocument/2006/relationships/slideLayout" Target="../slideLayouts/slideLayout2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7.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tags" Target="../tags/tag11.xml"/><Relationship Id="rId7" Type="http://schemas.openxmlformats.org/officeDocument/2006/relationships/tags" Target="../tags/tag15.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s>
</file>

<file path=ppt/slides/_rels/slide68.xml.rels><?xml version="1.0" encoding="UTF-8" standalone="yes"?>
<Relationships xmlns="http://schemas.openxmlformats.org/package/2006/relationships"><Relationship Id="rId8" Type="http://schemas.openxmlformats.org/officeDocument/2006/relationships/image" Target="../media/image124.png"/><Relationship Id="rId13" Type="http://schemas.openxmlformats.org/officeDocument/2006/relationships/image" Target="../media/image170.png"/><Relationship Id="rId3" Type="http://schemas.openxmlformats.org/officeDocument/2006/relationships/image" Target="../media/image73.png"/><Relationship Id="rId7" Type="http://schemas.openxmlformats.org/officeDocument/2006/relationships/image" Target="../media/image114.png"/><Relationship Id="rId12" Type="http://schemas.openxmlformats.org/officeDocument/2006/relationships/image" Target="../media/image51.png"/><Relationship Id="rId2" Type="http://schemas.openxmlformats.org/officeDocument/2006/relationships/image" Target="../media/image63.png"/><Relationship Id="rId1" Type="http://schemas.openxmlformats.org/officeDocument/2006/relationships/slideLayout" Target="../slideLayouts/slideLayout28.xml"/><Relationship Id="rId6" Type="http://schemas.openxmlformats.org/officeDocument/2006/relationships/image" Target="../media/image104.png"/><Relationship Id="rId11" Type="http://schemas.openxmlformats.org/officeDocument/2006/relationships/image" Target="../media/image153.png"/><Relationship Id="rId5" Type="http://schemas.openxmlformats.org/officeDocument/2006/relationships/image" Target="../media/image94.png"/><Relationship Id="rId10" Type="http://schemas.openxmlformats.org/officeDocument/2006/relationships/image" Target="../media/image140.png"/><Relationship Id="rId4" Type="http://schemas.openxmlformats.org/officeDocument/2006/relationships/image" Target="../media/image84.png"/><Relationship Id="rId9" Type="http://schemas.openxmlformats.org/officeDocument/2006/relationships/image" Target="../media/image133.png"/></Relationships>
</file>

<file path=ppt/slides/_rels/slide6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2.png"/><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8.xml"/></Relationships>
</file>

<file path=ppt/slides/_rels/slide7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66800"/>
            <a:ext cx="9153510" cy="1800200"/>
          </a:xfrm>
          <a:prstGeom prst="rect">
            <a:avLst/>
          </a:prstGeom>
          <a:solidFill>
            <a:srgbClr val="00009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dirty="0"/>
              <a:t>Modeling</a:t>
            </a:r>
            <a:r>
              <a:rPr lang="en-US" altLang="zh-CN" sz="4400" dirty="0"/>
              <a:t>, </a:t>
            </a:r>
            <a:r>
              <a:rPr lang="en-US" sz="4400" dirty="0"/>
              <a:t>Analysis, and Control of Interdependent Networks</a:t>
            </a:r>
            <a:endParaRPr lang="en-US" altLang="ko-KR" sz="4400" dirty="0">
              <a:solidFill>
                <a:srgbClr val="FFFFFF"/>
              </a:solidFill>
              <a:latin typeface="Univers"/>
              <a:ea typeface="ＭＳ Ｐゴシック"/>
            </a:endParaRPr>
          </a:p>
        </p:txBody>
      </p:sp>
      <p:sp>
        <p:nvSpPr>
          <p:cNvPr id="3" name="Rectangle 2"/>
          <p:cNvSpPr/>
          <p:nvPr/>
        </p:nvSpPr>
        <p:spPr>
          <a:xfrm>
            <a:off x="3352800" y="3429000"/>
            <a:ext cx="2347117" cy="584775"/>
          </a:xfrm>
          <a:prstGeom prst="rect">
            <a:avLst/>
          </a:prstGeom>
        </p:spPr>
        <p:txBody>
          <a:bodyPr wrap="none">
            <a:spAutoFit/>
          </a:bodyPr>
          <a:lstStyle/>
          <a:p>
            <a:r>
              <a:rPr lang="en-US" sz="3200" dirty="0"/>
              <a:t>Jianan Zhang</a:t>
            </a:r>
          </a:p>
        </p:txBody>
      </p:sp>
    </p:spTree>
    <p:extLst>
      <p:ext uri="{BB962C8B-B14F-4D97-AF65-F5344CB8AC3E}">
        <p14:creationId xmlns:p14="http://schemas.microsoft.com/office/powerpoint/2010/main" val="30851246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Model</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39565" y="820552"/>
                <a:ext cx="8229600" cy="2097862"/>
              </a:xfrm>
            </p:spPr>
            <p:txBody>
              <a:bodyPr>
                <a:normAutofit/>
              </a:bodyPr>
              <a:lstStyle/>
              <a:p>
                <a:r>
                  <a:rPr lang="en-US" dirty="0">
                    <a:solidFill>
                      <a:srgbClr val="FF0000"/>
                    </a:solidFill>
                  </a:rPr>
                  <a:t>Random geometric graph (RGG):</a:t>
                </a:r>
                <a:r>
                  <a:rPr lang="en-US" dirty="0"/>
                  <a:t> </a:t>
                </a:r>
              </a:p>
              <a:p>
                <a:pPr lvl="1"/>
                <a:r>
                  <a:rPr lang="en-US" dirty="0"/>
                  <a:t>Nodes are generated by a </a:t>
                </a:r>
                <a:r>
                  <a:rPr lang="en-US" b="1" dirty="0"/>
                  <a:t>Poisson point process</a:t>
                </a:r>
                <a:r>
                  <a:rPr lang="en-US" dirty="0"/>
                  <a:t> of density </a:t>
                </a:r>
                <a14:m>
                  <m:oMath xmlns:m="http://schemas.openxmlformats.org/officeDocument/2006/math">
                    <m:r>
                      <a:rPr lang="en-US" b="0" i="1" smtClean="0">
                        <a:latin typeface="Cambria Math" panose="02040503050406030204" pitchFamily="18" charset="0"/>
                      </a:rPr>
                      <m:t>𝜆</m:t>
                    </m:r>
                  </m:oMath>
                </a14:m>
                <a:r>
                  <a:rPr lang="en-US" dirty="0"/>
                  <a:t> in a plane. </a:t>
                </a:r>
              </a:p>
              <a:p>
                <a:pPr lvl="1"/>
                <a:r>
                  <a:rPr lang="en-US" dirty="0"/>
                  <a:t>Links exist between nodes within </a:t>
                </a:r>
                <a:r>
                  <a:rPr lang="en-US" b="1" dirty="0"/>
                  <a:t>connection distance </a:t>
                </a:r>
                <a14:m>
                  <m:oMath xmlns:m="http://schemas.openxmlformats.org/officeDocument/2006/math">
                    <m:r>
                      <a:rPr lang="en-US" i="1" dirty="0" smtClean="0">
                        <a:latin typeface="Cambria Math" panose="02040503050406030204" pitchFamily="18" charset="0"/>
                      </a:rPr>
                      <m:t>𝑑</m:t>
                    </m:r>
                  </m:oMath>
                </a14:m>
                <a:r>
                  <a:rPr lang="en-US" dirty="0"/>
                  <a:t>.</a:t>
                </a:r>
              </a:p>
              <a:p>
                <a:r>
                  <a:rPr lang="en-US" dirty="0">
                    <a:solidFill>
                      <a:srgbClr val="FF0000"/>
                    </a:solidFill>
                  </a:rPr>
                  <a:t>Interdependent RGGs:</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39565" y="820552"/>
                <a:ext cx="8229600" cy="2097862"/>
              </a:xfrm>
              <a:blipFill>
                <a:blip r:embed="rId3"/>
                <a:stretch>
                  <a:fillRect l="-1037" t="-232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marR="0" lvl="0" indent="0" fontAlgn="auto">
              <a:lnSpc>
                <a:spcPct val="100000"/>
              </a:lnSpc>
              <a:spcBef>
                <a:spcPts val="0"/>
              </a:spcBef>
              <a:spcAft>
                <a:spcPts val="0"/>
              </a:spcAft>
              <a:buClrTx/>
              <a:buSzTx/>
              <a:buFontTx/>
              <a:buNone/>
              <a:tabLst/>
              <a:defRPr/>
            </a:pPr>
            <a:fld id="{B6F15528-21DE-4FAA-801E-634DDDAF4B2B}" type="slidenum">
              <a:rPr lang="en-US"/>
              <a:pPr marR="0" lvl="0" indent="0" fontAlgn="auto">
                <a:lnSpc>
                  <a:spcPct val="100000"/>
                </a:lnSpc>
                <a:spcBef>
                  <a:spcPts val="0"/>
                </a:spcBef>
                <a:spcAft>
                  <a:spcPts val="0"/>
                </a:spcAft>
                <a:buClrTx/>
                <a:buSzTx/>
                <a:buFontTx/>
                <a:buNone/>
                <a:tabLst/>
                <a:defRPr/>
              </a:pPr>
              <a:t>10</a:t>
            </a:fld>
            <a:endParaRPr lang="en-US" dirty="0"/>
          </a:p>
        </p:txBody>
      </p:sp>
      <p:sp>
        <p:nvSpPr>
          <p:cNvPr id="7" name="Flowchart: Data 6"/>
          <p:cNvSpPr/>
          <p:nvPr/>
        </p:nvSpPr>
        <p:spPr>
          <a:xfrm>
            <a:off x="1711165" y="3481340"/>
            <a:ext cx="4648200" cy="1143000"/>
          </a:xfrm>
          <a:prstGeom prst="flowChartInputOutpu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Oval 7"/>
          <p:cNvSpPr/>
          <p:nvPr/>
        </p:nvSpPr>
        <p:spPr>
          <a:xfrm>
            <a:off x="2854165" y="3786140"/>
            <a:ext cx="76200" cy="76200"/>
          </a:xfrm>
          <a:prstGeom prst="ellipse">
            <a:avLst/>
          </a:pr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Oval 8"/>
          <p:cNvSpPr/>
          <p:nvPr/>
        </p:nvSpPr>
        <p:spPr>
          <a:xfrm>
            <a:off x="2857818" y="4306492"/>
            <a:ext cx="76200" cy="76200"/>
          </a:xfrm>
          <a:prstGeom prst="ellipse">
            <a:avLst/>
          </a:pr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Oval 9"/>
          <p:cNvSpPr/>
          <p:nvPr/>
        </p:nvSpPr>
        <p:spPr>
          <a:xfrm>
            <a:off x="3289966" y="3671840"/>
            <a:ext cx="76200" cy="76200"/>
          </a:xfrm>
          <a:prstGeom prst="ellipse">
            <a:avLst/>
          </a:pr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Oval 10"/>
          <p:cNvSpPr/>
          <p:nvPr/>
        </p:nvSpPr>
        <p:spPr>
          <a:xfrm>
            <a:off x="3539965" y="3938540"/>
            <a:ext cx="76200" cy="76200"/>
          </a:xfrm>
          <a:prstGeom prst="ellipse">
            <a:avLst/>
          </a:pr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Oval 11"/>
          <p:cNvSpPr/>
          <p:nvPr/>
        </p:nvSpPr>
        <p:spPr>
          <a:xfrm>
            <a:off x="3616165" y="4243340"/>
            <a:ext cx="76200" cy="76200"/>
          </a:xfrm>
          <a:prstGeom prst="ellipse">
            <a:avLst/>
          </a:pr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Oval 12"/>
          <p:cNvSpPr/>
          <p:nvPr/>
        </p:nvSpPr>
        <p:spPr>
          <a:xfrm>
            <a:off x="3920965" y="3786140"/>
            <a:ext cx="76200" cy="76200"/>
          </a:xfrm>
          <a:prstGeom prst="ellipse">
            <a:avLst/>
          </a:pr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Oval 13"/>
          <p:cNvSpPr/>
          <p:nvPr/>
        </p:nvSpPr>
        <p:spPr>
          <a:xfrm>
            <a:off x="4759165" y="3938540"/>
            <a:ext cx="76200" cy="76200"/>
          </a:xfrm>
          <a:prstGeom prst="ellipse">
            <a:avLst/>
          </a:pr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Oval 14"/>
          <p:cNvSpPr/>
          <p:nvPr/>
        </p:nvSpPr>
        <p:spPr>
          <a:xfrm>
            <a:off x="5132336" y="3824240"/>
            <a:ext cx="76200" cy="76200"/>
          </a:xfrm>
          <a:prstGeom prst="ellipse">
            <a:avLst/>
          </a:pr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Oval 15"/>
          <p:cNvSpPr/>
          <p:nvPr/>
        </p:nvSpPr>
        <p:spPr>
          <a:xfrm>
            <a:off x="4911565" y="4167140"/>
            <a:ext cx="76200" cy="76200"/>
          </a:xfrm>
          <a:prstGeom prst="ellipse">
            <a:avLst/>
          </a:pr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7" name="Straight Connector 16"/>
          <p:cNvCxnSpPr>
            <a:stCxn id="8" idx="6"/>
            <a:endCxn id="10" idx="2"/>
          </p:cNvCxnSpPr>
          <p:nvPr/>
        </p:nvCxnSpPr>
        <p:spPr>
          <a:xfrm flipV="1">
            <a:off x="2930365" y="3709940"/>
            <a:ext cx="359601" cy="1143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1" idx="5"/>
            <a:endCxn id="10" idx="5"/>
          </p:cNvCxnSpPr>
          <p:nvPr/>
        </p:nvCxnSpPr>
        <p:spPr>
          <a:xfrm flipH="1" flipV="1">
            <a:off x="3355007" y="3736881"/>
            <a:ext cx="249999" cy="2667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1" idx="6"/>
            <a:endCxn id="13" idx="3"/>
          </p:cNvCxnSpPr>
          <p:nvPr/>
        </p:nvCxnSpPr>
        <p:spPr>
          <a:xfrm flipV="1">
            <a:off x="3616165" y="3851181"/>
            <a:ext cx="315959" cy="1254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591535" y="4014740"/>
            <a:ext cx="49259" cy="2397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4" idx="7"/>
            <a:endCxn id="15" idx="3"/>
          </p:cNvCxnSpPr>
          <p:nvPr/>
        </p:nvCxnSpPr>
        <p:spPr>
          <a:xfrm flipV="1">
            <a:off x="4824206" y="3889281"/>
            <a:ext cx="319289" cy="604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4" idx="4"/>
            <a:endCxn id="16" idx="1"/>
          </p:cNvCxnSpPr>
          <p:nvPr/>
        </p:nvCxnSpPr>
        <p:spPr>
          <a:xfrm>
            <a:off x="4797265" y="4014740"/>
            <a:ext cx="125459" cy="1635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Flowchart: Data 22"/>
          <p:cNvSpPr/>
          <p:nvPr/>
        </p:nvSpPr>
        <p:spPr>
          <a:xfrm>
            <a:off x="1711165" y="4852940"/>
            <a:ext cx="4648200" cy="1143000"/>
          </a:xfrm>
          <a:prstGeom prst="flowChartInputOutpu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Oval 23"/>
          <p:cNvSpPr/>
          <p:nvPr/>
        </p:nvSpPr>
        <p:spPr>
          <a:xfrm>
            <a:off x="2930365" y="5246988"/>
            <a:ext cx="76200" cy="76200"/>
          </a:xfrm>
          <a:prstGeom prst="ellipse">
            <a:avLst/>
          </a:pr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Oval 24"/>
          <p:cNvSpPr/>
          <p:nvPr/>
        </p:nvSpPr>
        <p:spPr>
          <a:xfrm>
            <a:off x="3235165" y="5462540"/>
            <a:ext cx="76200" cy="76200"/>
          </a:xfrm>
          <a:prstGeom prst="ellipse">
            <a:avLst/>
          </a:pr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Oval 25"/>
          <p:cNvSpPr/>
          <p:nvPr/>
        </p:nvSpPr>
        <p:spPr>
          <a:xfrm>
            <a:off x="3366166" y="5132688"/>
            <a:ext cx="76200" cy="76200"/>
          </a:xfrm>
          <a:prstGeom prst="ellipse">
            <a:avLst/>
          </a:pr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Oval 26"/>
          <p:cNvSpPr/>
          <p:nvPr/>
        </p:nvSpPr>
        <p:spPr>
          <a:xfrm>
            <a:off x="3692365" y="5704188"/>
            <a:ext cx="76200" cy="76200"/>
          </a:xfrm>
          <a:prstGeom prst="ellipse">
            <a:avLst/>
          </a:pr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Oval 27"/>
          <p:cNvSpPr/>
          <p:nvPr/>
        </p:nvSpPr>
        <p:spPr>
          <a:xfrm>
            <a:off x="3692365" y="5310140"/>
            <a:ext cx="76200" cy="76200"/>
          </a:xfrm>
          <a:prstGeom prst="ellipse">
            <a:avLst/>
          </a:pr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Oval 28"/>
          <p:cNvSpPr/>
          <p:nvPr/>
        </p:nvSpPr>
        <p:spPr>
          <a:xfrm>
            <a:off x="3997165" y="5538740"/>
            <a:ext cx="76200" cy="76200"/>
          </a:xfrm>
          <a:prstGeom prst="ellipse">
            <a:avLst/>
          </a:pr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Oval 29"/>
          <p:cNvSpPr/>
          <p:nvPr/>
        </p:nvSpPr>
        <p:spPr>
          <a:xfrm>
            <a:off x="4301965" y="5538740"/>
            <a:ext cx="76200" cy="76200"/>
          </a:xfrm>
          <a:prstGeom prst="ellipse">
            <a:avLst/>
          </a:pr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Oval 30"/>
          <p:cNvSpPr/>
          <p:nvPr/>
        </p:nvSpPr>
        <p:spPr>
          <a:xfrm>
            <a:off x="4530565" y="5310140"/>
            <a:ext cx="76200" cy="76200"/>
          </a:xfrm>
          <a:prstGeom prst="ellipse">
            <a:avLst/>
          </a:pr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Oval 31"/>
          <p:cNvSpPr/>
          <p:nvPr/>
        </p:nvSpPr>
        <p:spPr>
          <a:xfrm>
            <a:off x="4759165" y="5081540"/>
            <a:ext cx="76200" cy="76200"/>
          </a:xfrm>
          <a:prstGeom prst="ellipse">
            <a:avLst/>
          </a:pr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Oval 32"/>
          <p:cNvSpPr/>
          <p:nvPr/>
        </p:nvSpPr>
        <p:spPr>
          <a:xfrm>
            <a:off x="4835365" y="5386340"/>
            <a:ext cx="76200" cy="76200"/>
          </a:xfrm>
          <a:prstGeom prst="ellipse">
            <a:avLst/>
          </a:pr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Oval 33"/>
          <p:cNvSpPr/>
          <p:nvPr/>
        </p:nvSpPr>
        <p:spPr>
          <a:xfrm>
            <a:off x="5063965" y="5614940"/>
            <a:ext cx="76200" cy="76200"/>
          </a:xfrm>
          <a:prstGeom prst="ellipse">
            <a:avLst/>
          </a:pr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5" name="Straight Connector 34"/>
          <p:cNvCxnSpPr>
            <a:stCxn id="15" idx="4"/>
            <a:endCxn id="16" idx="7"/>
          </p:cNvCxnSpPr>
          <p:nvPr/>
        </p:nvCxnSpPr>
        <p:spPr>
          <a:xfrm flipH="1">
            <a:off x="4976606" y="3900440"/>
            <a:ext cx="193830" cy="2778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endCxn id="26" idx="2"/>
          </p:cNvCxnSpPr>
          <p:nvPr/>
        </p:nvCxnSpPr>
        <p:spPr>
          <a:xfrm flipV="1">
            <a:off x="3004017" y="5170788"/>
            <a:ext cx="362149" cy="1096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5" idx="0"/>
            <a:endCxn id="26" idx="4"/>
          </p:cNvCxnSpPr>
          <p:nvPr/>
        </p:nvCxnSpPr>
        <p:spPr>
          <a:xfrm flipV="1">
            <a:off x="3273265" y="5208888"/>
            <a:ext cx="131001" cy="2536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24" idx="6"/>
            <a:endCxn id="25" idx="1"/>
          </p:cNvCxnSpPr>
          <p:nvPr/>
        </p:nvCxnSpPr>
        <p:spPr>
          <a:xfrm>
            <a:off x="3006565" y="5285088"/>
            <a:ext cx="239759" cy="1886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26" idx="5"/>
            <a:endCxn id="28" idx="1"/>
          </p:cNvCxnSpPr>
          <p:nvPr/>
        </p:nvCxnSpPr>
        <p:spPr>
          <a:xfrm>
            <a:off x="3431207" y="5197729"/>
            <a:ext cx="272317" cy="1235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28" idx="5"/>
            <a:endCxn id="29" idx="1"/>
          </p:cNvCxnSpPr>
          <p:nvPr/>
        </p:nvCxnSpPr>
        <p:spPr>
          <a:xfrm>
            <a:off x="3757406" y="5375181"/>
            <a:ext cx="250918" cy="1747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27" idx="6"/>
            <a:endCxn id="29" idx="3"/>
          </p:cNvCxnSpPr>
          <p:nvPr/>
        </p:nvCxnSpPr>
        <p:spPr>
          <a:xfrm flipV="1">
            <a:off x="3768565" y="5603781"/>
            <a:ext cx="239759" cy="1385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29" idx="6"/>
            <a:endCxn id="30" idx="2"/>
          </p:cNvCxnSpPr>
          <p:nvPr/>
        </p:nvCxnSpPr>
        <p:spPr>
          <a:xfrm>
            <a:off x="4073365" y="5576840"/>
            <a:ext cx="22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30" idx="7"/>
            <a:endCxn id="31" idx="3"/>
          </p:cNvCxnSpPr>
          <p:nvPr/>
        </p:nvCxnSpPr>
        <p:spPr>
          <a:xfrm flipV="1">
            <a:off x="4367006" y="5375181"/>
            <a:ext cx="174718" cy="1747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31" idx="7"/>
            <a:endCxn id="32" idx="3"/>
          </p:cNvCxnSpPr>
          <p:nvPr/>
        </p:nvCxnSpPr>
        <p:spPr>
          <a:xfrm flipV="1">
            <a:off x="4595606" y="5146581"/>
            <a:ext cx="174718" cy="1747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31" idx="6"/>
            <a:endCxn id="33" idx="1"/>
          </p:cNvCxnSpPr>
          <p:nvPr/>
        </p:nvCxnSpPr>
        <p:spPr>
          <a:xfrm>
            <a:off x="4606765" y="5348240"/>
            <a:ext cx="239759" cy="492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33" idx="5"/>
            <a:endCxn id="34" idx="1"/>
          </p:cNvCxnSpPr>
          <p:nvPr/>
        </p:nvCxnSpPr>
        <p:spPr>
          <a:xfrm>
            <a:off x="4900406" y="5451381"/>
            <a:ext cx="174718" cy="1747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32" idx="5"/>
            <a:endCxn id="33" idx="0"/>
          </p:cNvCxnSpPr>
          <p:nvPr/>
        </p:nvCxnSpPr>
        <p:spPr>
          <a:xfrm>
            <a:off x="4824206" y="5146581"/>
            <a:ext cx="49259" cy="2397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Oval 47"/>
          <p:cNvSpPr/>
          <p:nvPr/>
        </p:nvSpPr>
        <p:spPr>
          <a:xfrm>
            <a:off x="4494228" y="5061104"/>
            <a:ext cx="650571" cy="438573"/>
          </a:xfrm>
          <a:prstGeom prst="ellips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9" name="Straight Connector 48"/>
          <p:cNvCxnSpPr>
            <a:stCxn id="14" idx="4"/>
            <a:endCxn id="48" idx="2"/>
          </p:cNvCxnSpPr>
          <p:nvPr/>
        </p:nvCxnSpPr>
        <p:spPr>
          <a:xfrm flipH="1">
            <a:off x="4494228" y="4014740"/>
            <a:ext cx="303037" cy="1265651"/>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14" idx="4"/>
            <a:endCxn id="48" idx="6"/>
          </p:cNvCxnSpPr>
          <p:nvPr/>
        </p:nvCxnSpPr>
        <p:spPr>
          <a:xfrm>
            <a:off x="4797265" y="4014740"/>
            <a:ext cx="347534" cy="1265651"/>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TextBox 50"/>
              <p:cNvSpPr txBox="1"/>
              <p:nvPr/>
            </p:nvSpPr>
            <p:spPr>
              <a:xfrm>
                <a:off x="844359" y="3786140"/>
                <a:ext cx="533400" cy="43088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200" b="0" i="1" dirty="0" smtClean="0">
                              <a:latin typeface="Cambria Math" panose="02040503050406030204" pitchFamily="18" charset="0"/>
                            </a:rPr>
                          </m:ctrlPr>
                        </m:sSubPr>
                        <m:e>
                          <m:r>
                            <a:rPr lang="en-US" sz="2200" i="1" dirty="0" smtClean="0">
                              <a:latin typeface="Cambria Math"/>
                            </a:rPr>
                            <m:t>𝐺</m:t>
                          </m:r>
                        </m:e>
                        <m:sub>
                          <m:r>
                            <a:rPr lang="en-US" sz="2200" b="0" i="1" dirty="0" smtClean="0">
                              <a:latin typeface="Cambria Math"/>
                            </a:rPr>
                            <m:t>1</m:t>
                          </m:r>
                        </m:sub>
                      </m:sSub>
                      <m:r>
                        <a:rPr lang="en-US" sz="2200" b="0" i="1" dirty="0" smtClean="0">
                          <a:latin typeface="Cambria Math" panose="02040503050406030204" pitchFamily="18" charset="0"/>
                        </a:rPr>
                        <m:t>(</m:t>
                      </m:r>
                      <m:sSub>
                        <m:sSubPr>
                          <m:ctrlPr>
                            <a:rPr lang="en-US" sz="2200" b="0" i="1" dirty="0" smtClean="0">
                              <a:latin typeface="Cambria Math" panose="02040503050406030204" pitchFamily="18" charset="0"/>
                            </a:rPr>
                          </m:ctrlPr>
                        </m:sSubPr>
                        <m:e>
                          <m:r>
                            <a:rPr lang="en-US" sz="2200" b="0" i="1" dirty="0" smtClean="0">
                              <a:latin typeface="Cambria Math" panose="02040503050406030204" pitchFamily="18" charset="0"/>
                            </a:rPr>
                            <m:t>𝜆</m:t>
                          </m:r>
                        </m:e>
                        <m:sub>
                          <m:r>
                            <a:rPr lang="en-US" sz="2200" b="0" i="1" dirty="0" smtClean="0">
                              <a:latin typeface="Cambria Math" panose="02040503050406030204" pitchFamily="18" charset="0"/>
                            </a:rPr>
                            <m:t>1</m:t>
                          </m:r>
                        </m:sub>
                      </m:sSub>
                      <m:r>
                        <a:rPr lang="en-US" sz="2200" b="0" i="1" dirty="0" smtClean="0">
                          <a:latin typeface="Cambria Math" panose="02040503050406030204" pitchFamily="18" charset="0"/>
                        </a:rPr>
                        <m:t>,</m:t>
                      </m:r>
                      <m:sSub>
                        <m:sSubPr>
                          <m:ctrlPr>
                            <a:rPr lang="en-US" sz="2200" b="0" i="1" dirty="0" smtClean="0">
                              <a:latin typeface="Cambria Math" panose="02040503050406030204" pitchFamily="18" charset="0"/>
                            </a:rPr>
                          </m:ctrlPr>
                        </m:sSubPr>
                        <m:e>
                          <m:r>
                            <a:rPr lang="en-US" sz="2200" b="0" i="1" dirty="0" smtClean="0">
                              <a:latin typeface="Cambria Math" panose="02040503050406030204" pitchFamily="18" charset="0"/>
                            </a:rPr>
                            <m:t>𝑑</m:t>
                          </m:r>
                        </m:e>
                        <m:sub>
                          <m:r>
                            <a:rPr lang="en-US" sz="2200" b="0" i="1" dirty="0" smtClean="0">
                              <a:latin typeface="Cambria Math" panose="02040503050406030204" pitchFamily="18" charset="0"/>
                            </a:rPr>
                            <m:t>1</m:t>
                          </m:r>
                        </m:sub>
                      </m:sSub>
                      <m:r>
                        <a:rPr lang="en-US" sz="2200" b="0" i="1" dirty="0" smtClean="0">
                          <a:latin typeface="Cambria Math" panose="02040503050406030204" pitchFamily="18" charset="0"/>
                        </a:rPr>
                        <m:t>)</m:t>
                      </m:r>
                    </m:oMath>
                  </m:oMathPara>
                </a14:m>
                <a:endParaRPr lang="en-US" sz="2200" dirty="0"/>
              </a:p>
            </p:txBody>
          </p:sp>
        </mc:Choice>
        <mc:Fallback xmlns="">
          <p:sp>
            <p:nvSpPr>
              <p:cNvPr id="51" name="TextBox 50"/>
              <p:cNvSpPr txBox="1">
                <a:spLocks noRot="1" noChangeAspect="1" noMove="1" noResize="1" noEditPoints="1" noAdjustHandles="1" noChangeArrowheads="1" noChangeShapeType="1" noTextEdit="1"/>
              </p:cNvSpPr>
              <p:nvPr/>
            </p:nvSpPr>
            <p:spPr>
              <a:xfrm>
                <a:off x="844359" y="3786140"/>
                <a:ext cx="533400" cy="430887"/>
              </a:xfrm>
              <a:prstGeom prst="rect">
                <a:avLst/>
              </a:prstGeom>
              <a:blipFill>
                <a:blip r:embed="rId4"/>
                <a:stretch>
                  <a:fillRect l="-1149" r="-164368" b="-154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838200" y="5180567"/>
                <a:ext cx="533400" cy="43088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200" b="0" i="1" dirty="0" smtClean="0">
                              <a:latin typeface="Cambria Math" panose="02040503050406030204" pitchFamily="18" charset="0"/>
                            </a:rPr>
                          </m:ctrlPr>
                        </m:sSubPr>
                        <m:e>
                          <m:r>
                            <a:rPr lang="en-US" sz="2200" i="1" dirty="0" smtClean="0">
                              <a:latin typeface="Cambria Math"/>
                            </a:rPr>
                            <m:t>𝐺</m:t>
                          </m:r>
                        </m:e>
                        <m:sub>
                          <m:r>
                            <a:rPr lang="en-US" sz="2200" b="0" i="1" dirty="0" smtClean="0">
                              <a:latin typeface="Cambria Math"/>
                            </a:rPr>
                            <m:t>2</m:t>
                          </m:r>
                        </m:sub>
                      </m:sSub>
                      <m:r>
                        <a:rPr lang="en-US" sz="2200" b="0" i="1" dirty="0" smtClean="0">
                          <a:latin typeface="Cambria Math" panose="02040503050406030204" pitchFamily="18" charset="0"/>
                        </a:rPr>
                        <m:t>(</m:t>
                      </m:r>
                      <m:sSub>
                        <m:sSubPr>
                          <m:ctrlPr>
                            <a:rPr lang="en-US" sz="2200" b="0" i="1" dirty="0" smtClean="0">
                              <a:latin typeface="Cambria Math" panose="02040503050406030204" pitchFamily="18" charset="0"/>
                            </a:rPr>
                          </m:ctrlPr>
                        </m:sSubPr>
                        <m:e>
                          <m:r>
                            <a:rPr lang="en-US" sz="2200" b="0" i="1" dirty="0" smtClean="0">
                              <a:latin typeface="Cambria Math" panose="02040503050406030204" pitchFamily="18" charset="0"/>
                            </a:rPr>
                            <m:t>𝜆</m:t>
                          </m:r>
                        </m:e>
                        <m:sub>
                          <m:r>
                            <a:rPr lang="en-US" sz="2200" b="0" i="1" dirty="0" smtClean="0">
                              <a:latin typeface="Cambria Math" panose="02040503050406030204" pitchFamily="18" charset="0"/>
                            </a:rPr>
                            <m:t>2</m:t>
                          </m:r>
                        </m:sub>
                      </m:sSub>
                      <m:r>
                        <a:rPr lang="en-US" sz="2200" b="0" i="1" dirty="0" smtClean="0">
                          <a:latin typeface="Cambria Math" panose="02040503050406030204" pitchFamily="18" charset="0"/>
                        </a:rPr>
                        <m:t>,</m:t>
                      </m:r>
                      <m:sSub>
                        <m:sSubPr>
                          <m:ctrlPr>
                            <a:rPr lang="en-US" sz="2200" b="0" i="1" dirty="0" smtClean="0">
                              <a:latin typeface="Cambria Math" panose="02040503050406030204" pitchFamily="18" charset="0"/>
                            </a:rPr>
                          </m:ctrlPr>
                        </m:sSubPr>
                        <m:e>
                          <m:r>
                            <a:rPr lang="en-US" sz="2200" b="0" i="1" dirty="0" smtClean="0">
                              <a:latin typeface="Cambria Math" panose="02040503050406030204" pitchFamily="18" charset="0"/>
                            </a:rPr>
                            <m:t>𝑑</m:t>
                          </m:r>
                        </m:e>
                        <m:sub>
                          <m:r>
                            <a:rPr lang="en-US" sz="2200" b="0" i="1" dirty="0" smtClean="0">
                              <a:latin typeface="Cambria Math" panose="02040503050406030204" pitchFamily="18" charset="0"/>
                            </a:rPr>
                            <m:t>2</m:t>
                          </m:r>
                        </m:sub>
                      </m:sSub>
                      <m:r>
                        <a:rPr lang="en-US" sz="2200" b="0" i="1" dirty="0" smtClean="0">
                          <a:latin typeface="Cambria Math" panose="02040503050406030204" pitchFamily="18" charset="0"/>
                        </a:rPr>
                        <m:t>)</m:t>
                      </m:r>
                    </m:oMath>
                  </m:oMathPara>
                </a14:m>
                <a:endParaRPr lang="en-US" sz="2200" dirty="0"/>
              </a:p>
            </p:txBody>
          </p:sp>
        </mc:Choice>
        <mc:Fallback xmlns="">
          <p:sp>
            <p:nvSpPr>
              <p:cNvPr id="52" name="TextBox 51"/>
              <p:cNvSpPr txBox="1">
                <a:spLocks noRot="1" noChangeAspect="1" noMove="1" noResize="1" noEditPoints="1" noAdjustHandles="1" noChangeArrowheads="1" noChangeShapeType="1" noTextEdit="1"/>
              </p:cNvSpPr>
              <p:nvPr/>
            </p:nvSpPr>
            <p:spPr>
              <a:xfrm>
                <a:off x="838200" y="5180567"/>
                <a:ext cx="533400" cy="430887"/>
              </a:xfrm>
              <a:prstGeom prst="rect">
                <a:avLst/>
              </a:prstGeom>
              <a:blipFill>
                <a:blip r:embed="rId5"/>
                <a:stretch>
                  <a:fillRect l="-1149" r="-167816" b="-154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5264799" y="5051614"/>
                <a:ext cx="2242481" cy="799578"/>
              </a:xfrm>
              <a:prstGeom prst="rect">
                <a:avLst/>
              </a:prstGeom>
              <a:noFill/>
            </p:spPr>
            <p:txBody>
              <a:bodyPr wrap="square" rtlCol="0">
                <a:spAutoFit/>
              </a:bodyPr>
              <a:lstStyle/>
              <a:p>
                <a:r>
                  <a:rPr lang="en-US" sz="2200" b="1" dirty="0"/>
                  <a:t>interdependent distance</a:t>
                </a:r>
                <a14:m>
                  <m:oMath xmlns:m="http://schemas.openxmlformats.org/officeDocument/2006/math">
                    <m:sSub>
                      <m:sSubPr>
                        <m:ctrlPr>
                          <a:rPr lang="en-US" sz="2200" b="0" i="1" dirty="0" smtClean="0">
                            <a:latin typeface="Cambria Math" panose="02040503050406030204" pitchFamily="18" charset="0"/>
                          </a:rPr>
                        </m:ctrlPr>
                      </m:sSubPr>
                      <m:e>
                        <m:r>
                          <a:rPr lang="en-US" sz="2200" b="0" i="1" dirty="0" smtClean="0">
                            <a:latin typeface="Cambria Math" panose="02040503050406030204" pitchFamily="18" charset="0"/>
                          </a:rPr>
                          <m:t> </m:t>
                        </m:r>
                        <m:r>
                          <a:rPr lang="en-US" sz="2200" b="0" i="1" dirty="0" smtClean="0">
                            <a:latin typeface="Cambria Math" panose="02040503050406030204" pitchFamily="18" charset="0"/>
                          </a:rPr>
                          <m:t>𝑑</m:t>
                        </m:r>
                      </m:e>
                      <m:sub>
                        <m:r>
                          <m:rPr>
                            <m:sty m:val="p"/>
                          </m:rPr>
                          <a:rPr lang="en-US" sz="2200" b="0" i="0" dirty="0" smtClean="0">
                            <a:latin typeface="Cambria Math"/>
                          </a:rPr>
                          <m:t>dep</m:t>
                        </m:r>
                      </m:sub>
                    </m:sSub>
                  </m:oMath>
                </a14:m>
                <a:endParaRPr lang="en-US" sz="2200" dirty="0"/>
              </a:p>
            </p:txBody>
          </p:sp>
        </mc:Choice>
        <mc:Fallback xmlns="">
          <p:sp>
            <p:nvSpPr>
              <p:cNvPr id="53" name="TextBox 52"/>
              <p:cNvSpPr txBox="1">
                <a:spLocks noRot="1" noChangeAspect="1" noMove="1" noResize="1" noEditPoints="1" noAdjustHandles="1" noChangeArrowheads="1" noChangeShapeType="1" noTextEdit="1"/>
              </p:cNvSpPr>
              <p:nvPr/>
            </p:nvSpPr>
            <p:spPr>
              <a:xfrm>
                <a:off x="5264799" y="5051614"/>
                <a:ext cx="2242481" cy="799578"/>
              </a:xfrm>
              <a:prstGeom prst="rect">
                <a:avLst/>
              </a:prstGeom>
              <a:blipFill>
                <a:blip r:embed="rId6"/>
                <a:stretch>
                  <a:fillRect l="-3533" t="-5344" b="-11450"/>
                </a:stretch>
              </a:blipFill>
            </p:spPr>
            <p:txBody>
              <a:bodyPr/>
              <a:lstStyle/>
              <a:p>
                <a:r>
                  <a:rPr lang="en-US">
                    <a:noFill/>
                  </a:rPr>
                  <a:t> </a:t>
                </a:r>
              </a:p>
            </p:txBody>
          </p:sp>
        </mc:Fallback>
      </mc:AlternateContent>
      <p:sp>
        <p:nvSpPr>
          <p:cNvPr id="54" name="Oval 53"/>
          <p:cNvSpPr/>
          <p:nvPr/>
        </p:nvSpPr>
        <p:spPr>
          <a:xfrm>
            <a:off x="4778215" y="5230069"/>
            <a:ext cx="76200" cy="76200"/>
          </a:xfrm>
          <a:prstGeom prst="ellipse">
            <a:avLst/>
          </a:prstGeom>
          <a:solidFill>
            <a:schemeClr val="bg1"/>
          </a:solidFill>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Arrow Connector 54"/>
          <p:cNvCxnSpPr>
            <a:stCxn id="53" idx="1"/>
          </p:cNvCxnSpPr>
          <p:nvPr/>
        </p:nvCxnSpPr>
        <p:spPr>
          <a:xfrm flipH="1" flipV="1">
            <a:off x="4968189" y="5180568"/>
            <a:ext cx="296610" cy="2708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54" idx="6"/>
            <a:endCxn id="48" idx="7"/>
          </p:cNvCxnSpPr>
          <p:nvPr/>
        </p:nvCxnSpPr>
        <p:spPr>
          <a:xfrm flipV="1">
            <a:off x="4854415" y="5125332"/>
            <a:ext cx="195110" cy="142837"/>
          </a:xfrm>
          <a:prstGeom prst="line">
            <a:avLst/>
          </a:prstGeom>
        </p:spPr>
        <p:style>
          <a:lnRef idx="1">
            <a:schemeClr val="accent1"/>
          </a:lnRef>
          <a:fillRef idx="0">
            <a:schemeClr val="accent1"/>
          </a:fillRef>
          <a:effectRef idx="0">
            <a:schemeClr val="accent1"/>
          </a:effectRef>
          <a:fontRef idx="minor">
            <a:schemeClr val="tx1"/>
          </a:fontRef>
        </p:style>
      </p:cxnSp>
      <p:sp>
        <p:nvSpPr>
          <p:cNvPr id="57" name="Oval 56"/>
          <p:cNvSpPr/>
          <p:nvPr/>
        </p:nvSpPr>
        <p:spPr>
          <a:xfrm>
            <a:off x="7161228" y="4256259"/>
            <a:ext cx="76200" cy="76200"/>
          </a:xfrm>
          <a:prstGeom prst="ellipse">
            <a:avLst/>
          </a:pr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Oval 57"/>
          <p:cNvSpPr/>
          <p:nvPr/>
        </p:nvSpPr>
        <p:spPr>
          <a:xfrm>
            <a:off x="7540465" y="3787900"/>
            <a:ext cx="76200" cy="76200"/>
          </a:xfrm>
          <a:prstGeom prst="ellipse">
            <a:avLst/>
          </a:pr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Oval 58"/>
          <p:cNvSpPr/>
          <p:nvPr/>
        </p:nvSpPr>
        <p:spPr>
          <a:xfrm>
            <a:off x="7702638" y="4447028"/>
            <a:ext cx="76200" cy="76200"/>
          </a:xfrm>
          <a:prstGeom prst="ellipse">
            <a:avLst/>
          </a:pr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Oval 59"/>
          <p:cNvSpPr/>
          <p:nvPr/>
        </p:nvSpPr>
        <p:spPr>
          <a:xfrm>
            <a:off x="7522740" y="4142062"/>
            <a:ext cx="76200" cy="76200"/>
          </a:xfrm>
          <a:prstGeom prst="ellipse">
            <a:avLst/>
          </a:prstGeom>
          <a:solidFill>
            <a:schemeClr val="bg1"/>
          </a:solidFill>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Oval 60"/>
          <p:cNvSpPr/>
          <p:nvPr/>
        </p:nvSpPr>
        <p:spPr>
          <a:xfrm>
            <a:off x="7113896" y="3756172"/>
            <a:ext cx="853138" cy="860202"/>
          </a:xfrm>
          <a:prstGeom prst="ellips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Arrow Connector 61"/>
          <p:cNvCxnSpPr>
            <a:stCxn id="60" idx="7"/>
            <a:endCxn id="61" idx="7"/>
          </p:cNvCxnSpPr>
          <p:nvPr/>
        </p:nvCxnSpPr>
        <p:spPr>
          <a:xfrm flipV="1">
            <a:off x="7587781" y="3882146"/>
            <a:ext cx="254314" cy="2710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4" name="Rectangle 63"/>
              <p:cNvSpPr/>
              <p:nvPr/>
            </p:nvSpPr>
            <p:spPr>
              <a:xfrm>
                <a:off x="7600372" y="3950227"/>
                <a:ext cx="856838" cy="46102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200" i="1" dirty="0">
                              <a:latin typeface="Cambria Math" panose="02040503050406030204" pitchFamily="18" charset="0"/>
                            </a:rPr>
                          </m:ctrlPr>
                        </m:sSubPr>
                        <m:e>
                          <m:r>
                            <a:rPr lang="en-US" sz="2200" i="1" dirty="0">
                              <a:latin typeface="Cambria Math" panose="02040503050406030204" pitchFamily="18" charset="0"/>
                            </a:rPr>
                            <m:t> </m:t>
                          </m:r>
                          <m:r>
                            <a:rPr lang="en-US" sz="2200" i="1" dirty="0">
                              <a:latin typeface="Cambria Math" panose="02040503050406030204" pitchFamily="18" charset="0"/>
                            </a:rPr>
                            <m:t>𝑑</m:t>
                          </m:r>
                        </m:e>
                        <m:sub>
                          <m:r>
                            <m:rPr>
                              <m:sty m:val="p"/>
                            </m:rPr>
                            <a:rPr lang="en-US" sz="2200" dirty="0">
                              <a:latin typeface="Cambria Math"/>
                            </a:rPr>
                            <m:t>dep</m:t>
                          </m:r>
                        </m:sub>
                      </m:sSub>
                    </m:oMath>
                  </m:oMathPara>
                </a14:m>
                <a:endParaRPr lang="en-US" sz="2200" dirty="0"/>
              </a:p>
            </p:txBody>
          </p:sp>
        </mc:Choice>
        <mc:Fallback xmlns="">
          <p:sp>
            <p:nvSpPr>
              <p:cNvPr id="64" name="Rectangle 63"/>
              <p:cNvSpPr>
                <a:spLocks noRot="1" noChangeAspect="1" noMove="1" noResize="1" noEditPoints="1" noAdjustHandles="1" noChangeArrowheads="1" noChangeShapeType="1" noTextEdit="1"/>
              </p:cNvSpPr>
              <p:nvPr/>
            </p:nvSpPr>
            <p:spPr>
              <a:xfrm>
                <a:off x="7600372" y="3950227"/>
                <a:ext cx="856838" cy="461024"/>
              </a:xfrm>
              <a:prstGeom prst="rect">
                <a:avLst/>
              </a:prstGeom>
              <a:blipFill>
                <a:blip r:embed="rId7"/>
                <a:stretch>
                  <a:fillRect b="-10526"/>
                </a:stretch>
              </a:blipFill>
            </p:spPr>
            <p:txBody>
              <a:bodyPr/>
              <a:lstStyle/>
              <a:p>
                <a:r>
                  <a:rPr lang="en-US">
                    <a:noFill/>
                  </a:rPr>
                  <a:t> </a:t>
                </a:r>
              </a:p>
            </p:txBody>
          </p:sp>
        </mc:Fallback>
      </mc:AlternateContent>
      <p:sp>
        <p:nvSpPr>
          <p:cNvPr id="65" name="TextBox 64"/>
          <p:cNvSpPr txBox="1"/>
          <p:nvPr/>
        </p:nvSpPr>
        <p:spPr>
          <a:xfrm>
            <a:off x="7018548" y="3352800"/>
            <a:ext cx="1438662" cy="430887"/>
          </a:xfrm>
          <a:prstGeom prst="rect">
            <a:avLst/>
          </a:prstGeom>
          <a:noFill/>
        </p:spPr>
        <p:txBody>
          <a:bodyPr wrap="square" rtlCol="0">
            <a:spAutoFit/>
          </a:bodyPr>
          <a:lstStyle/>
          <a:p>
            <a:r>
              <a:rPr lang="en-US" sz="2200" dirty="0"/>
              <a:t>top view </a:t>
            </a:r>
          </a:p>
        </p:txBody>
      </p:sp>
    </p:spTree>
    <p:custDataLst>
      <p:tags r:id="rId1"/>
    </p:custDataLst>
    <p:extLst>
      <p:ext uri="{BB962C8B-B14F-4D97-AF65-F5344CB8AC3E}">
        <p14:creationId xmlns:p14="http://schemas.microsoft.com/office/powerpoint/2010/main" val="424860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3" grpId="0"/>
      <p:bldP spid="54" grpId="0" animBg="1"/>
      <p:bldP spid="57" grpId="0" animBg="1"/>
      <p:bldP spid="58" grpId="0" animBg="1"/>
      <p:bldP spid="59" grpId="0" animBg="1"/>
      <p:bldP spid="60" grpId="0" animBg="1"/>
      <p:bldP spid="61" grpId="0" animBg="1"/>
      <p:bldP spid="64" grpId="0"/>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Percolation of RGG</a:t>
            </a:r>
          </a:p>
        </p:txBody>
      </p:sp>
      <p:sp>
        <p:nvSpPr>
          <p:cNvPr id="4" name="Slide Number Placeholder 3"/>
          <p:cNvSpPr>
            <a:spLocks noGrp="1"/>
          </p:cNvSpPr>
          <p:nvPr>
            <p:ph type="sldNum" sz="quarter" idx="12"/>
          </p:nvPr>
        </p:nvSpPr>
        <p:spPr/>
        <p:txBody>
          <a:bodyPr/>
          <a:lstStyle/>
          <a:p>
            <a:fld id="{9C2C24DF-DAFD-4A20-870A-00384D50E7EA}" type="slidenum">
              <a:rPr lang="ko-KR" altLang="en-US" smtClean="0"/>
              <a:pPr/>
              <a:t>11</a:t>
            </a:fld>
            <a:endParaRPr lang="ko-KR" altLang="en-US" dirty="0"/>
          </a:p>
        </p:txBody>
      </p:sp>
      <p:pic>
        <p:nvPicPr>
          <p:cNvPr id="6" name="Picture 5"/>
          <p:cNvPicPr>
            <a:picLocks noChangeAspect="1"/>
          </p:cNvPicPr>
          <p:nvPr/>
        </p:nvPicPr>
        <p:blipFill>
          <a:blip r:embed="rId2"/>
          <a:stretch>
            <a:fillRect/>
          </a:stretch>
        </p:blipFill>
        <p:spPr>
          <a:xfrm>
            <a:off x="-27039" y="2576052"/>
            <a:ext cx="4821084" cy="3615813"/>
          </a:xfrm>
          <a:prstGeom prst="rect">
            <a:avLst/>
          </a:prstGeom>
        </p:spPr>
      </p:pic>
      <p:pic>
        <p:nvPicPr>
          <p:cNvPr id="7" name="Picture 6"/>
          <p:cNvPicPr>
            <a:picLocks noChangeAspect="1"/>
          </p:cNvPicPr>
          <p:nvPr/>
        </p:nvPicPr>
        <p:blipFill>
          <a:blip r:embed="rId3"/>
          <a:stretch>
            <a:fillRect/>
          </a:stretch>
        </p:blipFill>
        <p:spPr>
          <a:xfrm>
            <a:off x="4419600" y="2591415"/>
            <a:ext cx="4800600" cy="3600450"/>
          </a:xfrm>
          <a:prstGeom prst="rect">
            <a:avLst/>
          </a:prstGeom>
        </p:spPr>
      </p:pic>
      <mc:AlternateContent xmlns:mc="http://schemas.openxmlformats.org/markup-compatibility/2006" xmlns:a14="http://schemas.microsoft.com/office/drawing/2010/main">
        <mc:Choice Requires="a14">
          <p:sp>
            <p:nvSpPr>
              <p:cNvPr id="9" name="Content Placeholder 2"/>
              <p:cNvSpPr>
                <a:spLocks noGrp="1"/>
              </p:cNvSpPr>
              <p:nvPr>
                <p:ph idx="1"/>
              </p:nvPr>
            </p:nvSpPr>
            <p:spPr>
              <a:xfrm>
                <a:off x="381000" y="914400"/>
                <a:ext cx="8335926" cy="5486400"/>
              </a:xfrm>
            </p:spPr>
            <p:txBody>
              <a:bodyPr>
                <a:normAutofit/>
              </a:bodyPr>
              <a:lstStyle/>
              <a:p>
                <a:r>
                  <a:rPr lang="en-US" dirty="0"/>
                  <a:t>Components grow larger as node density increases</a:t>
                </a:r>
              </a:p>
              <a:p>
                <a:r>
                  <a:rPr lang="en-US" dirty="0"/>
                  <a:t>Percolation: a positive fraction of nodes are in the largest component </a:t>
                </a:r>
                <a14:m>
                  <m:oMath xmlns:m="http://schemas.openxmlformats.org/officeDocument/2006/math">
                    <m:r>
                      <m:rPr>
                        <m:sty m:val="p"/>
                      </m:rPr>
                      <a:rPr lang="en-US" b="0" i="0" smtClean="0">
                        <a:latin typeface="Cambria Math" panose="02040503050406030204" pitchFamily="18" charset="0"/>
                      </a:rPr>
                      <m:t>Θ</m:t>
                    </m:r>
                    <m:r>
                      <a:rPr lang="en-US" b="0" i="0" smtClean="0">
                        <a:latin typeface="Cambria Math" panose="02040503050406030204" pitchFamily="18" charset="0"/>
                      </a:rPr>
                      <m:t>(</m:t>
                    </m:r>
                    <m:r>
                      <m:rPr>
                        <m:sty m:val="p"/>
                      </m:rPr>
                      <a:rPr lang="en-US" b="0" i="0" smtClean="0">
                        <a:latin typeface="Cambria Math" panose="02040503050406030204" pitchFamily="18" charset="0"/>
                      </a:rPr>
                      <m:t>n</m:t>
                    </m:r>
                    <m:r>
                      <a:rPr lang="en-US" b="0" i="0" smtClean="0">
                        <a:latin typeface="Cambria Math" panose="02040503050406030204" pitchFamily="18" charset="0"/>
                      </a:rPr>
                      <m:t>)</m:t>
                    </m:r>
                  </m:oMath>
                </a14:m>
                <a:endParaRPr lang="en-US" b="0" dirty="0"/>
              </a:p>
            </p:txBody>
          </p:sp>
        </mc:Choice>
        <mc:Fallback xmlns="">
          <p:sp>
            <p:nvSpPr>
              <p:cNvPr id="9" name="Content Placeholder 2"/>
              <p:cNvSpPr>
                <a:spLocks noGrp="1" noRot="1" noChangeAspect="1" noMove="1" noResize="1" noEditPoints="1" noAdjustHandles="1" noChangeArrowheads="1" noChangeShapeType="1" noTextEdit="1"/>
              </p:cNvSpPr>
              <p:nvPr>
                <p:ph idx="1"/>
              </p:nvPr>
            </p:nvSpPr>
            <p:spPr>
              <a:xfrm>
                <a:off x="381000" y="914400"/>
                <a:ext cx="8335926" cy="5486400"/>
              </a:xfrm>
              <a:blipFill>
                <a:blip r:embed="rId4"/>
                <a:stretch>
                  <a:fillRect l="-1024" t="-889"/>
                </a:stretch>
              </a:blipFill>
            </p:spPr>
            <p:txBody>
              <a:bodyPr/>
              <a:lstStyle/>
              <a:p>
                <a:r>
                  <a:rPr lang="en-US">
                    <a:noFill/>
                  </a:rPr>
                  <a:t> </a:t>
                </a:r>
              </a:p>
            </p:txBody>
          </p:sp>
        </mc:Fallback>
      </mc:AlternateContent>
    </p:spTree>
    <p:extLst>
      <p:ext uri="{BB962C8B-B14F-4D97-AF65-F5344CB8AC3E}">
        <p14:creationId xmlns:p14="http://schemas.microsoft.com/office/powerpoint/2010/main" val="2208778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Percolation of interdependent RGGs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81000" y="914400"/>
                <a:ext cx="8335926" cy="5486400"/>
              </a:xfrm>
            </p:spPr>
            <p:txBody>
              <a:bodyPr>
                <a:normAutofit/>
              </a:bodyPr>
              <a:lstStyle/>
              <a:p>
                <a:r>
                  <a:rPr lang="en-US" dirty="0"/>
                  <a:t>Percolation</a:t>
                </a:r>
              </a:p>
              <a:p>
                <a:pPr lvl="1"/>
                <a:r>
                  <a:rPr lang="en-US" i="1" dirty="0"/>
                  <a:t>Giant component </a:t>
                </a:r>
                <a:r>
                  <a:rPr lang="en-US" dirty="0"/>
                  <a:t>in each graph (a connected component consisting of a positive fraction of nodes) </a:t>
                </a:r>
              </a:p>
              <a:p>
                <a:pPr lvl="1"/>
                <a:r>
                  <a:rPr lang="en-US" dirty="0"/>
                  <a:t>Each node in one giant component is interdependent with at least one node in the other giant component.</a:t>
                </a:r>
              </a:p>
              <a:p>
                <a:pPr lvl="1"/>
                <a:endParaRPr lang="en-US" dirty="0"/>
              </a:p>
              <a:p>
                <a:r>
                  <a:rPr lang="en-US" dirty="0"/>
                  <a:t>Phase transition</a:t>
                </a:r>
              </a:p>
              <a:p>
                <a:pPr lvl="1"/>
                <a:r>
                  <a:rPr lang="en-US" dirty="0"/>
                  <a:t>Mutual component grows larger as new nodes are added.</a:t>
                </a:r>
              </a:p>
              <a:p>
                <a:pPr lvl="1"/>
                <a:r>
                  <a:rPr lang="en-US" dirty="0"/>
                  <a:t>If a mutual giant component exists for </a:t>
                </a:r>
                <a14:m>
                  <m:oMath xmlns:m="http://schemas.openxmlformats.org/officeDocument/2006/math">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𝜆</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𝜆</m:t>
                        </m:r>
                      </m:e>
                      <m:sub>
                        <m:r>
                          <a:rPr lang="en-US" i="1">
                            <a:latin typeface="Cambria Math" panose="02040503050406030204" pitchFamily="18" charset="0"/>
                          </a:rPr>
                          <m:t>2</m:t>
                        </m:r>
                      </m:sub>
                    </m:sSub>
                    <m:r>
                      <a:rPr lang="en-US" i="1">
                        <a:latin typeface="Cambria Math" panose="02040503050406030204" pitchFamily="18" charset="0"/>
                      </a:rPr>
                      <m:t>)</m:t>
                    </m:r>
                  </m:oMath>
                </a14:m>
                <a:r>
                  <a:rPr lang="en-US" dirty="0"/>
                  <a:t>, then a mutual giant component exists for </a:t>
                </a:r>
                <a14:m>
                  <m:oMath xmlns:m="http://schemas.openxmlformats.org/officeDocument/2006/math">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𝜆</m:t>
                            </m:r>
                          </m:e>
                          <m:sub>
                            <m:r>
                              <a:rPr lang="en-US" i="1">
                                <a:latin typeface="Cambria Math" panose="02040503050406030204" pitchFamily="18" charset="0"/>
                              </a:rPr>
                              <m:t>1</m:t>
                            </m:r>
                          </m:sub>
                          <m:sup>
                            <m:r>
                              <a:rPr lang="en-US" i="1">
                                <a:latin typeface="Cambria Math" panose="02040503050406030204" pitchFamily="18" charset="0"/>
                              </a:rPr>
                              <m:t>′</m:t>
                            </m:r>
                          </m:sup>
                        </m:sSub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𝜆</m:t>
                            </m:r>
                          </m:e>
                          <m:sub>
                            <m:r>
                              <a:rPr lang="en-US" i="1">
                                <a:latin typeface="Cambria Math" panose="02040503050406030204" pitchFamily="18" charset="0"/>
                              </a:rPr>
                              <m:t>2</m:t>
                            </m:r>
                          </m:sub>
                        </m:sSub>
                      </m:e>
                    </m:d>
                    <m:r>
                      <a:rPr lang="en-US" b="0" i="0" smtClean="0">
                        <a:latin typeface="Cambria Math" panose="02040503050406030204" pitchFamily="18" charset="0"/>
                      </a:rPr>
                      <m:t>,</m:t>
                    </m:r>
                  </m:oMath>
                </a14:m>
                <a:r>
                  <a:rPr lang="en-US" dirty="0"/>
                  <a:t> </a:t>
                </a:r>
                <a14:m>
                  <m:oMath xmlns:m="http://schemas.openxmlformats.org/officeDocument/2006/math">
                    <m:sSub>
                      <m:sSubPr>
                        <m:ctrlPr>
                          <a:rPr lang="en-US" i="1">
                            <a:latin typeface="Cambria Math" panose="02040503050406030204" pitchFamily="18" charset="0"/>
                          </a:rPr>
                        </m:ctrlPr>
                      </m:sSubPr>
                      <m:e>
                        <m:sSubSup>
                          <m:sSubSupPr>
                            <m:ctrlPr>
                              <a:rPr lang="en-US" i="1">
                                <a:latin typeface="Cambria Math" panose="02040503050406030204" pitchFamily="18" charset="0"/>
                              </a:rPr>
                            </m:ctrlPr>
                          </m:sSubSupPr>
                          <m:e>
                            <m:r>
                              <a:rPr lang="en-US" i="1">
                                <a:latin typeface="Cambria Math" panose="02040503050406030204" pitchFamily="18" charset="0"/>
                              </a:rPr>
                              <m:t>𝜆</m:t>
                            </m:r>
                          </m:e>
                          <m:sub>
                            <m:r>
                              <a:rPr lang="en-US" i="1">
                                <a:latin typeface="Cambria Math" panose="02040503050406030204" pitchFamily="18" charset="0"/>
                              </a:rPr>
                              <m:t>1</m:t>
                            </m:r>
                          </m:sub>
                          <m:sup>
                            <m:r>
                              <a:rPr lang="en-US" i="1">
                                <a:latin typeface="Cambria Math" panose="02040503050406030204" pitchFamily="18" charset="0"/>
                              </a:rPr>
                              <m:t>′</m:t>
                            </m:r>
                          </m:sup>
                        </m:sSubSup>
                        <m:r>
                          <a:rPr lang="en-US" i="1">
                            <a:latin typeface="Cambria Math" panose="02040503050406030204" pitchFamily="18" charset="0"/>
                          </a:rPr>
                          <m:t>&gt;</m:t>
                        </m:r>
                        <m:r>
                          <a:rPr lang="en-US" i="1">
                            <a:latin typeface="Cambria Math" panose="02040503050406030204" pitchFamily="18" charset="0"/>
                          </a:rPr>
                          <m:t>𝜆</m:t>
                        </m:r>
                      </m:e>
                      <m:sub>
                        <m:r>
                          <a:rPr lang="en-US" i="1">
                            <a:latin typeface="Cambria Math" panose="02040503050406030204" pitchFamily="18" charset="0"/>
                          </a:rPr>
                          <m:t>1</m:t>
                        </m:r>
                      </m:sub>
                    </m:sSub>
                    <m:r>
                      <a:rPr lang="en-US">
                        <a:latin typeface="Cambria Math" panose="02040503050406030204" pitchFamily="18" charset="0"/>
                      </a:rPr>
                      <m:t>,</m:t>
                    </m:r>
                  </m:oMath>
                </a14:m>
                <a:r>
                  <a:rPr lang="en-US" dirty="0"/>
                  <a:t> and for </a:t>
                </a:r>
                <a14:m>
                  <m:oMath xmlns:m="http://schemas.openxmlformats.org/officeDocument/2006/math">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𝜆</m:t>
                            </m:r>
                          </m:e>
                          <m:sub>
                            <m:r>
                              <a:rPr lang="en-US" i="1">
                                <a:latin typeface="Cambria Math" panose="02040503050406030204" pitchFamily="18" charset="0"/>
                              </a:rPr>
                              <m:t>1</m:t>
                            </m:r>
                          </m:sub>
                        </m:sSub>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𝜆</m:t>
                            </m:r>
                          </m:e>
                          <m:sub>
                            <m:r>
                              <a:rPr lang="en-US" i="1">
                                <a:latin typeface="Cambria Math" panose="02040503050406030204" pitchFamily="18" charset="0"/>
                              </a:rPr>
                              <m:t>2</m:t>
                            </m:r>
                          </m:sub>
                          <m:sup>
                            <m:r>
                              <a:rPr lang="en-US" i="1">
                                <a:latin typeface="Cambria Math" panose="02040503050406030204" pitchFamily="18" charset="0"/>
                              </a:rPr>
                              <m:t>′</m:t>
                            </m:r>
                          </m:sup>
                        </m:sSubSup>
                      </m:e>
                    </m:d>
                    <m:r>
                      <a:rPr lang="en-US" b="0" i="0" smtClean="0">
                        <a:latin typeface="Cambria Math" panose="02040503050406030204" pitchFamily="18" charset="0"/>
                      </a:rPr>
                      <m:t>,</m:t>
                    </m:r>
                  </m:oMath>
                </a14:m>
                <a:r>
                  <a:rPr lang="en-US" dirty="0"/>
                  <a:t> </a:t>
                </a:r>
                <a14:m>
                  <m:oMath xmlns:m="http://schemas.openxmlformats.org/officeDocument/2006/math">
                    <m:sSub>
                      <m:sSubPr>
                        <m:ctrlPr>
                          <a:rPr lang="en-US" i="1">
                            <a:latin typeface="Cambria Math" panose="02040503050406030204" pitchFamily="18" charset="0"/>
                          </a:rPr>
                        </m:ctrlPr>
                      </m:sSubPr>
                      <m:e>
                        <m:sSubSup>
                          <m:sSubSupPr>
                            <m:ctrlPr>
                              <a:rPr lang="en-US" i="1">
                                <a:latin typeface="Cambria Math" panose="02040503050406030204" pitchFamily="18" charset="0"/>
                              </a:rPr>
                            </m:ctrlPr>
                          </m:sSubSupPr>
                          <m:e>
                            <m:r>
                              <a:rPr lang="en-US" i="1">
                                <a:latin typeface="Cambria Math" panose="02040503050406030204" pitchFamily="18" charset="0"/>
                              </a:rPr>
                              <m:t>𝜆</m:t>
                            </m:r>
                          </m:e>
                          <m:sub>
                            <m:r>
                              <a:rPr lang="en-US" i="1">
                                <a:latin typeface="Cambria Math" panose="02040503050406030204" pitchFamily="18" charset="0"/>
                              </a:rPr>
                              <m:t>2</m:t>
                            </m:r>
                          </m:sub>
                          <m:sup>
                            <m:r>
                              <a:rPr lang="en-US" i="1">
                                <a:latin typeface="Cambria Math" panose="02040503050406030204" pitchFamily="18" charset="0"/>
                              </a:rPr>
                              <m:t>′</m:t>
                            </m:r>
                          </m:sup>
                        </m:sSubSup>
                        <m:r>
                          <a:rPr lang="en-US" i="1">
                            <a:latin typeface="Cambria Math" panose="02040503050406030204" pitchFamily="18" charset="0"/>
                          </a:rPr>
                          <m:t>&gt;</m:t>
                        </m:r>
                        <m:r>
                          <a:rPr lang="en-US" i="1">
                            <a:latin typeface="Cambria Math" panose="02040503050406030204" pitchFamily="18" charset="0"/>
                          </a:rPr>
                          <m:t>𝜆</m:t>
                        </m:r>
                      </m:e>
                      <m:sub>
                        <m:r>
                          <a:rPr lang="en-US" i="1">
                            <a:latin typeface="Cambria Math" panose="02040503050406030204" pitchFamily="18" charset="0"/>
                          </a:rPr>
                          <m:t>2</m:t>
                        </m:r>
                      </m:sub>
                    </m:sSub>
                  </m:oMath>
                </a14:m>
                <a:r>
                  <a:rPr lang="en-US" dirty="0"/>
                  <a:t>.</a:t>
                </a:r>
              </a:p>
              <a:p>
                <a:pPr lvl="1"/>
                <a:endParaRPr lang="en-US" dirty="0"/>
              </a:p>
              <a:p>
                <a:r>
                  <a:rPr lang="en-US" dirty="0"/>
                  <a:t>Percolation threshold of interdependent RGGs</a:t>
                </a:r>
              </a:p>
              <a:p>
                <a:pPr lvl="1"/>
                <a:r>
                  <a:rPr lang="en-US" dirty="0"/>
                  <a:t>A pair of node densities, curve</a:t>
                </a:r>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81000" y="914400"/>
                <a:ext cx="8335926" cy="5486400"/>
              </a:xfrm>
              <a:blipFill>
                <a:blip r:embed="rId3"/>
                <a:stretch>
                  <a:fillRect l="-1024" t="-889" r="-51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a:xfrm>
            <a:off x="7543800" y="169141"/>
            <a:ext cx="1422648" cy="304800"/>
          </a:xfrm>
        </p:spPr>
        <p:txBody>
          <a:bodyPr/>
          <a:lstStyle/>
          <a:p>
            <a:pPr marR="0" lvl="0" indent="0" fontAlgn="auto">
              <a:lnSpc>
                <a:spcPct val="100000"/>
              </a:lnSpc>
              <a:spcBef>
                <a:spcPts val="0"/>
              </a:spcBef>
              <a:spcAft>
                <a:spcPts val="0"/>
              </a:spcAft>
              <a:buClrTx/>
              <a:buSzTx/>
              <a:buFontTx/>
              <a:buNone/>
              <a:tabLst/>
              <a:defRPr/>
            </a:pPr>
            <a:fld id="{B6F15528-21DE-4FAA-801E-634DDDAF4B2B}" type="slidenum">
              <a:rPr lang="en-US"/>
              <a:pPr marR="0" lvl="0" indent="0" fontAlgn="auto">
                <a:lnSpc>
                  <a:spcPct val="100000"/>
                </a:lnSpc>
                <a:spcBef>
                  <a:spcPts val="0"/>
                </a:spcBef>
                <a:spcAft>
                  <a:spcPts val="0"/>
                </a:spcAft>
                <a:buClrTx/>
                <a:buSzTx/>
                <a:buFontTx/>
                <a:buNone/>
                <a:tabLst/>
                <a:defRPr/>
              </a:pPr>
              <a:t>12</a:t>
            </a:fld>
            <a:endParaRPr lang="en-US" dirty="0"/>
          </a:p>
        </p:txBody>
      </p:sp>
      <p:pic>
        <p:nvPicPr>
          <p:cNvPr id="5" name="Picture 4"/>
          <p:cNvPicPr>
            <a:picLocks noChangeAspect="1"/>
          </p:cNvPicPr>
          <p:nvPr/>
        </p:nvPicPr>
        <p:blipFill rotWithShape="1">
          <a:blip r:embed="rId4"/>
          <a:srcRect r="20432"/>
          <a:stretch/>
        </p:blipFill>
        <p:spPr>
          <a:xfrm>
            <a:off x="6718601" y="4857409"/>
            <a:ext cx="2425399" cy="1983850"/>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2369476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Analytical bounds on percolation thresholds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71115" y="1664842"/>
                <a:ext cx="8229600" cy="1752600"/>
              </a:xfrm>
            </p:spPr>
            <p:txBody>
              <a:bodyPr>
                <a:normAutofit fontScale="92500" lnSpcReduction="20000"/>
              </a:bodyPr>
              <a:lstStyle/>
              <a:p>
                <a:r>
                  <a:rPr lang="en-US" sz="2600" dirty="0">
                    <a:solidFill>
                      <a:srgbClr val="FF0000"/>
                    </a:solidFill>
                  </a:rPr>
                  <a:t>Theorem 1:</a:t>
                </a:r>
              </a:p>
              <a:p>
                <a:pPr marL="0" indent="0">
                  <a:buNone/>
                </a:pPr>
                <a:r>
                  <a:rPr lang="en-US" sz="2200" b="0" dirty="0"/>
                  <a:t>If </a:t>
                </a:r>
                <a14:m>
                  <m:oMath xmlns:m="http://schemas.openxmlformats.org/officeDocument/2006/math">
                    <m:r>
                      <a:rPr lang="en-US" sz="2200" b="0" i="1" smtClean="0">
                        <a:latin typeface="Cambria Math" panose="02040503050406030204" pitchFamily="18" charset="0"/>
                      </a:rPr>
                      <m:t>(</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𝜆</m:t>
                        </m:r>
                      </m:e>
                      <m:sub>
                        <m:r>
                          <a:rPr lang="en-US" sz="2200" b="0" i="1" smtClean="0">
                            <a:latin typeface="Cambria Math" panose="02040503050406030204" pitchFamily="18" charset="0"/>
                          </a:rPr>
                          <m:t>1</m:t>
                        </m:r>
                      </m:sub>
                    </m:sSub>
                    <m:r>
                      <a:rPr lang="en-US" sz="2200" b="0" i="1" smtClean="0">
                        <a:latin typeface="Cambria Math" panose="02040503050406030204" pitchFamily="18" charset="0"/>
                      </a:rPr>
                      <m:t>,</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𝜆</m:t>
                        </m:r>
                      </m:e>
                      <m:sub>
                        <m:r>
                          <a:rPr lang="en-US" sz="2200" b="0" i="1" smtClean="0">
                            <a:latin typeface="Cambria Math" panose="02040503050406030204" pitchFamily="18" charset="0"/>
                          </a:rPr>
                          <m:t>2</m:t>
                        </m:r>
                      </m:sub>
                    </m:sSub>
                    <m:r>
                      <a:rPr lang="en-US" sz="2200" b="0" i="1" smtClean="0">
                        <a:latin typeface="Cambria Math" panose="02040503050406030204" pitchFamily="18" charset="0"/>
                      </a:rPr>
                      <m:t>)</m:t>
                    </m:r>
                  </m:oMath>
                </a14:m>
                <a:r>
                  <a:rPr lang="en-US" sz="2200" b="0" dirty="0"/>
                  <a:t> satisfies </a:t>
                </a:r>
              </a:p>
              <a:p>
                <a:pPr marL="0" indent="0" algn="ctr">
                  <a:buNone/>
                </a:pPr>
                <a14:m>
                  <m:oMath xmlns:m="http://schemas.openxmlformats.org/officeDocument/2006/math">
                    <m:r>
                      <a:rPr lang="en-US" sz="2200" b="0" i="1" smtClean="0">
                        <a:latin typeface="Cambria Math" panose="02040503050406030204" pitchFamily="18" charset="0"/>
                      </a:rPr>
                      <m:t>(</m:t>
                    </m:r>
                    <m:r>
                      <a:rPr lang="en-US" sz="2200" b="0" i="1">
                        <a:latin typeface="Cambria Math" panose="02040503050406030204" pitchFamily="18" charset="0"/>
                      </a:rPr>
                      <m:t>1−</m:t>
                    </m:r>
                    <m:sSup>
                      <m:sSupPr>
                        <m:ctrlPr>
                          <a:rPr lang="en-US" sz="2200" b="0" i="1">
                            <a:latin typeface="Cambria Math" panose="02040503050406030204" pitchFamily="18" charset="0"/>
                          </a:rPr>
                        </m:ctrlPr>
                      </m:sSupPr>
                      <m:e>
                        <m:r>
                          <a:rPr lang="en-US" sz="2200" b="0" i="1">
                            <a:latin typeface="Cambria Math" panose="02040503050406030204" pitchFamily="18" charset="0"/>
                          </a:rPr>
                          <m:t>𝑒</m:t>
                        </m:r>
                      </m:e>
                      <m:sup>
                        <m:r>
                          <a:rPr lang="en-US" sz="2200" b="0" i="1">
                            <a:latin typeface="Cambria Math" panose="02040503050406030204" pitchFamily="18" charset="0"/>
                          </a:rPr>
                          <m:t>−</m:t>
                        </m:r>
                        <m:sSub>
                          <m:sSubPr>
                            <m:ctrlPr>
                              <a:rPr lang="en-US" sz="2200" b="0" i="1">
                                <a:latin typeface="Cambria Math" panose="02040503050406030204" pitchFamily="18" charset="0"/>
                              </a:rPr>
                            </m:ctrlPr>
                          </m:sSubPr>
                          <m:e>
                            <m:r>
                              <a:rPr lang="en-US" sz="2200" b="0" i="1">
                                <a:latin typeface="Cambria Math" panose="02040503050406030204" pitchFamily="18" charset="0"/>
                              </a:rPr>
                              <m:t>𝜆</m:t>
                            </m:r>
                          </m:e>
                          <m:sub>
                            <m:r>
                              <a:rPr lang="en-US" sz="2200" b="0" i="1">
                                <a:latin typeface="Cambria Math" panose="02040503050406030204" pitchFamily="18" charset="0"/>
                              </a:rPr>
                              <m:t>2</m:t>
                            </m:r>
                          </m:sub>
                        </m:sSub>
                        <m:sSup>
                          <m:sSupPr>
                            <m:ctrlPr>
                              <a:rPr lang="en-US" sz="2200" b="0" i="1">
                                <a:latin typeface="Cambria Math" panose="02040503050406030204" pitchFamily="18" charset="0"/>
                              </a:rPr>
                            </m:ctrlPr>
                          </m:sSupPr>
                          <m:e>
                            <m:r>
                              <a:rPr lang="en-US" sz="2200" b="0" i="1">
                                <a:latin typeface="Cambria Math" panose="02040503050406030204" pitchFamily="18" charset="0"/>
                              </a:rPr>
                              <m:t>𝑐</m:t>
                            </m:r>
                          </m:e>
                          <m:sup>
                            <m:r>
                              <a:rPr lang="en-US" sz="2200" b="0" i="1">
                                <a:latin typeface="Cambria Math" panose="02040503050406030204" pitchFamily="18" charset="0"/>
                              </a:rPr>
                              <m:t>2</m:t>
                            </m:r>
                          </m:sup>
                        </m:sSup>
                        <m:sSubSup>
                          <m:sSubSupPr>
                            <m:ctrlPr>
                              <a:rPr lang="en-US" sz="2200" b="0" i="1">
                                <a:latin typeface="Cambria Math" panose="02040503050406030204" pitchFamily="18" charset="0"/>
                              </a:rPr>
                            </m:ctrlPr>
                          </m:sSubSupPr>
                          <m:e>
                            <m:r>
                              <a:rPr lang="en-US" sz="2200" b="0" i="1">
                                <a:latin typeface="Cambria Math" panose="02040503050406030204" pitchFamily="18" charset="0"/>
                              </a:rPr>
                              <m:t>𝑑</m:t>
                            </m:r>
                          </m:e>
                          <m:sub>
                            <m:r>
                              <a:rPr lang="en-US" sz="2200" b="0" i="1">
                                <a:latin typeface="Cambria Math" panose="02040503050406030204" pitchFamily="18" charset="0"/>
                              </a:rPr>
                              <m:t>1</m:t>
                            </m:r>
                          </m:sub>
                          <m:sup>
                            <m:r>
                              <a:rPr lang="en-US" sz="2200" b="0" i="1">
                                <a:latin typeface="Cambria Math" panose="02040503050406030204" pitchFamily="18" charset="0"/>
                              </a:rPr>
                              <m:t>2</m:t>
                            </m:r>
                          </m:sup>
                        </m:sSubSup>
                        <m:r>
                          <a:rPr lang="en-US" sz="2200" b="0" i="1">
                            <a:latin typeface="Cambria Math" panose="02040503050406030204" pitchFamily="18" charset="0"/>
                          </a:rPr>
                          <m:t>/8</m:t>
                        </m:r>
                      </m:sup>
                    </m:sSup>
                  </m:oMath>
                </a14:m>
                <a:r>
                  <a:rPr lang="en-US" sz="2200" b="0" dirty="0"/>
                  <a:t> </a:t>
                </a:r>
                <a14:m>
                  <m:oMath xmlns:m="http://schemas.openxmlformats.org/officeDocument/2006/math">
                    <m:r>
                      <a:rPr lang="en-US" sz="2200" b="0" i="0" smtClean="0">
                        <a:latin typeface="Cambria Math" panose="02040503050406030204" pitchFamily="18" charset="0"/>
                      </a:rPr>
                      <m:t>)</m:t>
                    </m:r>
                    <m:r>
                      <a:rPr lang="en-US" sz="2200" b="0" i="1">
                        <a:latin typeface="Cambria Math" panose="02040503050406030204" pitchFamily="18" charset="0"/>
                      </a:rPr>
                      <m:t>(1−</m:t>
                    </m:r>
                    <m:sSup>
                      <m:sSupPr>
                        <m:ctrlPr>
                          <a:rPr lang="en-US" sz="2200" b="0" i="1">
                            <a:latin typeface="Cambria Math" panose="02040503050406030204" pitchFamily="18" charset="0"/>
                          </a:rPr>
                        </m:ctrlPr>
                      </m:sSupPr>
                      <m:e>
                        <m:r>
                          <a:rPr lang="en-US" sz="2200" b="0" i="1">
                            <a:latin typeface="Cambria Math" panose="02040503050406030204" pitchFamily="18" charset="0"/>
                          </a:rPr>
                          <m:t>𝑒</m:t>
                        </m:r>
                      </m:e>
                      <m:sup>
                        <m:r>
                          <a:rPr lang="en-US" sz="2200" b="0" i="1">
                            <a:latin typeface="Cambria Math" panose="02040503050406030204" pitchFamily="18" charset="0"/>
                          </a:rPr>
                          <m:t>−</m:t>
                        </m:r>
                        <m:sSub>
                          <m:sSubPr>
                            <m:ctrlPr>
                              <a:rPr lang="en-US" sz="2200" b="0" i="1">
                                <a:latin typeface="Cambria Math" panose="02040503050406030204" pitchFamily="18" charset="0"/>
                              </a:rPr>
                            </m:ctrlPr>
                          </m:sSubPr>
                          <m:e>
                            <m:r>
                              <a:rPr lang="en-US" sz="2200" b="0" i="1">
                                <a:latin typeface="Cambria Math" panose="02040503050406030204" pitchFamily="18" charset="0"/>
                              </a:rPr>
                              <m:t>𝜆</m:t>
                            </m:r>
                          </m:e>
                          <m:sub>
                            <m:r>
                              <a:rPr lang="en-US" sz="2200" b="0" i="1">
                                <a:latin typeface="Cambria Math" panose="02040503050406030204" pitchFamily="18" charset="0"/>
                              </a:rPr>
                              <m:t>1</m:t>
                            </m:r>
                          </m:sub>
                        </m:sSub>
                        <m:sSubSup>
                          <m:sSubSupPr>
                            <m:ctrlPr>
                              <a:rPr lang="en-US" sz="2200" b="0" i="1">
                                <a:latin typeface="Cambria Math" panose="02040503050406030204" pitchFamily="18" charset="0"/>
                              </a:rPr>
                            </m:ctrlPr>
                          </m:sSubSupPr>
                          <m:e>
                            <m:r>
                              <a:rPr lang="en-US" sz="2200" b="0" i="1">
                                <a:latin typeface="Cambria Math" panose="02040503050406030204" pitchFamily="18" charset="0"/>
                              </a:rPr>
                              <m:t>𝑑</m:t>
                            </m:r>
                          </m:e>
                          <m:sub>
                            <m:r>
                              <a:rPr lang="en-US" sz="2200" b="0" i="1">
                                <a:latin typeface="Cambria Math" panose="02040503050406030204" pitchFamily="18" charset="0"/>
                              </a:rPr>
                              <m:t>1</m:t>
                            </m:r>
                          </m:sub>
                          <m:sup>
                            <m:r>
                              <a:rPr lang="en-US" sz="2200" b="0" i="1">
                                <a:latin typeface="Cambria Math" panose="02040503050406030204" pitchFamily="18" charset="0"/>
                              </a:rPr>
                              <m:t>2</m:t>
                            </m:r>
                          </m:sup>
                        </m:sSubSup>
                        <m:r>
                          <a:rPr lang="en-US" sz="2200" b="0" i="1">
                            <a:latin typeface="Cambria Math" panose="02040503050406030204" pitchFamily="18" charset="0"/>
                          </a:rPr>
                          <m:t>/8</m:t>
                        </m:r>
                      </m:sup>
                    </m:sSup>
                    <m:sSup>
                      <m:sSupPr>
                        <m:ctrlPr>
                          <a:rPr lang="en-US" sz="2200" b="0" i="1" dirty="0">
                            <a:latin typeface="Cambria Math" panose="02040503050406030204" pitchFamily="18" charset="0"/>
                          </a:rPr>
                        </m:ctrlPr>
                      </m:sSupPr>
                      <m:e>
                        <m:r>
                          <a:rPr lang="en-US" sz="2200" b="0" i="1" dirty="0">
                            <a:latin typeface="Cambria Math" panose="02040503050406030204" pitchFamily="18" charset="0"/>
                          </a:rPr>
                          <m:t>)</m:t>
                        </m:r>
                      </m:e>
                      <m:sup>
                        <m:r>
                          <a:rPr lang="en-US" sz="2200" b="0" i="1" dirty="0">
                            <a:latin typeface="Cambria Math" panose="02040503050406030204" pitchFamily="18" charset="0"/>
                          </a:rPr>
                          <m:t>𝑐</m:t>
                        </m:r>
                      </m:sup>
                    </m:sSup>
                  </m:oMath>
                </a14:m>
                <a:r>
                  <a:rPr lang="en-US" sz="2200" b="0" dirty="0"/>
                  <a:t> </a:t>
                </a:r>
                <a14:m>
                  <m:oMath xmlns:m="http://schemas.openxmlformats.org/officeDocument/2006/math">
                    <m:r>
                      <a:rPr lang="en-US" sz="2200" b="0" i="1" dirty="0" smtClean="0">
                        <a:latin typeface="Cambria Math" panose="02040503050406030204" pitchFamily="18" charset="0"/>
                      </a:rPr>
                      <m:t>&gt;1/2</m:t>
                    </m:r>
                  </m:oMath>
                </a14:m>
                <a:endParaRPr lang="en-US" sz="2200" b="0" dirty="0"/>
              </a:p>
              <a:p>
                <a:pPr marL="0" indent="0">
                  <a:buNone/>
                </a:pPr>
                <a:r>
                  <a:rPr lang="en-US" sz="2200" b="0" dirty="0"/>
                  <a:t>then the interdependent RGGs </a:t>
                </a:r>
                <a14:m>
                  <m:oMath xmlns:m="http://schemas.openxmlformats.org/officeDocument/2006/math">
                    <m:r>
                      <a:rPr lang="en-US" sz="2200" b="0" i="1" smtClean="0">
                        <a:latin typeface="Cambria Math" panose="02040503050406030204" pitchFamily="18" charset="0"/>
                      </a:rPr>
                      <m:t>(</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𝐺</m:t>
                        </m:r>
                      </m:e>
                      <m:sub>
                        <m:r>
                          <a:rPr lang="en-US" sz="2200" b="0" i="1" smtClean="0">
                            <a:latin typeface="Cambria Math" panose="02040503050406030204" pitchFamily="18" charset="0"/>
                          </a:rPr>
                          <m:t>1</m:t>
                        </m:r>
                      </m:sub>
                    </m:sSub>
                    <m:d>
                      <m:dPr>
                        <m:ctrlPr>
                          <a:rPr lang="en-US" sz="2200" b="0" i="1" smtClean="0">
                            <a:latin typeface="Cambria Math" panose="02040503050406030204" pitchFamily="18" charset="0"/>
                          </a:rPr>
                        </m:ctrlPr>
                      </m:dPr>
                      <m:e>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𝜆</m:t>
                            </m:r>
                          </m:e>
                          <m:sub>
                            <m:r>
                              <a:rPr lang="en-US" sz="2200" b="0" i="1" smtClean="0">
                                <a:latin typeface="Cambria Math" panose="02040503050406030204" pitchFamily="18" charset="0"/>
                              </a:rPr>
                              <m:t>1</m:t>
                            </m:r>
                          </m:sub>
                        </m:sSub>
                        <m:r>
                          <a:rPr lang="en-US" sz="2200" b="0" i="1" smtClean="0">
                            <a:latin typeface="Cambria Math" panose="02040503050406030204" pitchFamily="18" charset="0"/>
                          </a:rPr>
                          <m:t>,</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𝑑</m:t>
                            </m:r>
                          </m:e>
                          <m:sub>
                            <m:r>
                              <a:rPr lang="en-US" sz="2200" b="0" i="1" smtClean="0">
                                <a:latin typeface="Cambria Math" panose="02040503050406030204" pitchFamily="18" charset="0"/>
                              </a:rPr>
                              <m:t>1</m:t>
                            </m:r>
                          </m:sub>
                        </m:sSub>
                      </m:e>
                    </m:d>
                    <m:r>
                      <a:rPr lang="en-US" sz="2200" b="0" i="1" smtClean="0">
                        <a:latin typeface="Cambria Math" panose="02040503050406030204" pitchFamily="18" charset="0"/>
                      </a:rPr>
                      <m:t>, </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𝐺</m:t>
                        </m:r>
                      </m:e>
                      <m:sub>
                        <m:r>
                          <a:rPr lang="en-US" sz="2200" b="0" i="1" smtClean="0">
                            <a:latin typeface="Cambria Math" panose="02040503050406030204" pitchFamily="18" charset="0"/>
                          </a:rPr>
                          <m:t>2</m:t>
                        </m:r>
                      </m:sub>
                    </m:sSub>
                    <m:d>
                      <m:dPr>
                        <m:ctrlPr>
                          <a:rPr lang="en-US" sz="2200" b="0" i="1" smtClean="0">
                            <a:latin typeface="Cambria Math" panose="02040503050406030204" pitchFamily="18" charset="0"/>
                          </a:rPr>
                        </m:ctrlPr>
                      </m:dPr>
                      <m:e>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𝜆</m:t>
                            </m:r>
                          </m:e>
                          <m:sub>
                            <m:r>
                              <a:rPr lang="en-US" sz="2200" b="0" i="1" smtClean="0">
                                <a:latin typeface="Cambria Math" panose="02040503050406030204" pitchFamily="18" charset="0"/>
                              </a:rPr>
                              <m:t>2</m:t>
                            </m:r>
                          </m:sub>
                        </m:sSub>
                        <m:r>
                          <a:rPr lang="en-US" sz="2200" b="0" i="1" smtClean="0">
                            <a:latin typeface="Cambria Math" panose="02040503050406030204" pitchFamily="18" charset="0"/>
                          </a:rPr>
                          <m:t>,</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𝑑</m:t>
                            </m:r>
                          </m:e>
                          <m:sub>
                            <m:r>
                              <a:rPr lang="en-US" sz="2200" b="0" i="1" smtClean="0">
                                <a:latin typeface="Cambria Math" panose="02040503050406030204" pitchFamily="18" charset="0"/>
                              </a:rPr>
                              <m:t>2</m:t>
                            </m:r>
                          </m:sub>
                        </m:sSub>
                      </m:e>
                    </m:d>
                    <m:r>
                      <a:rPr lang="en-US" sz="2200" b="0" i="1" smtClean="0">
                        <a:latin typeface="Cambria Math" panose="02040503050406030204" pitchFamily="18" charset="0"/>
                      </a:rPr>
                      <m:t>, </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𝑑</m:t>
                        </m:r>
                      </m:e>
                      <m:sub>
                        <m:r>
                          <a:rPr lang="en-US" sz="2200" b="0" i="1" smtClean="0">
                            <a:latin typeface="Cambria Math" panose="02040503050406030204" pitchFamily="18" charset="0"/>
                          </a:rPr>
                          <m:t>𝑑𝑒𝑝</m:t>
                        </m:r>
                      </m:sub>
                    </m:sSub>
                    <m:r>
                      <a:rPr lang="en-US" sz="2200" b="0" i="1" dirty="0" smtClean="0">
                        <a:latin typeface="Cambria Math" panose="02040503050406030204" pitchFamily="18" charset="0"/>
                      </a:rPr>
                      <m:t>)</m:t>
                    </m:r>
                  </m:oMath>
                </a14:m>
                <a:r>
                  <a:rPr lang="en-US" sz="2200" b="0" dirty="0"/>
                  <a:t> percolate, where </a:t>
                </a:r>
                <a14:m>
                  <m:oMath xmlns:m="http://schemas.openxmlformats.org/officeDocument/2006/math">
                    <m:r>
                      <a:rPr lang="en-US" sz="2200" b="0" i="1" smtClean="0">
                        <a:latin typeface="Cambria Math" panose="02040503050406030204" pitchFamily="18" charset="0"/>
                      </a:rPr>
                      <m:t>𝑐</m:t>
                    </m:r>
                    <m:r>
                      <a:rPr lang="en-US" sz="2200" b="0" i="1" smtClean="0">
                        <a:latin typeface="Cambria Math" panose="02040503050406030204" pitchFamily="18" charset="0"/>
                      </a:rPr>
                      <m:t>=</m:t>
                    </m:r>
                    <m:d>
                      <m:dPr>
                        <m:begChr m:val="⌊"/>
                        <m:endChr m:val="⌋"/>
                        <m:ctrlPr>
                          <a:rPr lang="en-US" sz="2200" b="0" i="1" smtClean="0">
                            <a:latin typeface="Cambria Math" panose="02040503050406030204" pitchFamily="18" charset="0"/>
                          </a:rPr>
                        </m:ctrlPr>
                      </m:dPr>
                      <m:e>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𝑑</m:t>
                            </m:r>
                          </m:e>
                          <m:sub>
                            <m:r>
                              <a:rPr lang="en-US" sz="2200" b="0" i="1" smtClean="0">
                                <a:latin typeface="Cambria Math" panose="02040503050406030204" pitchFamily="18" charset="0"/>
                              </a:rPr>
                              <m:t>2</m:t>
                            </m:r>
                          </m:sub>
                        </m:sSub>
                        <m:r>
                          <a:rPr lang="en-US" sz="2200" b="0" i="1" smtClean="0">
                            <a:latin typeface="Cambria Math" panose="02040503050406030204" pitchFamily="18" charset="0"/>
                          </a:rPr>
                          <m:t>/</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𝑑</m:t>
                            </m:r>
                          </m:e>
                          <m:sub>
                            <m:r>
                              <a:rPr lang="en-US" sz="2200" b="0" i="1" smtClean="0">
                                <a:latin typeface="Cambria Math" panose="02040503050406030204" pitchFamily="18" charset="0"/>
                              </a:rPr>
                              <m:t>1</m:t>
                            </m:r>
                          </m:sub>
                        </m:sSub>
                      </m:e>
                    </m:d>
                    <m:r>
                      <a:rPr lang="en-US" sz="2200" b="0" i="1" smtClean="0">
                        <a:latin typeface="Cambria Math" panose="02040503050406030204" pitchFamily="18" charset="0"/>
                      </a:rPr>
                      <m:t>, </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𝑑</m:t>
                        </m:r>
                      </m:e>
                      <m:sub>
                        <m:r>
                          <a:rPr lang="en-US" sz="2200" b="0" i="1" smtClean="0">
                            <a:latin typeface="Cambria Math" panose="02040503050406030204" pitchFamily="18" charset="0"/>
                          </a:rPr>
                          <m:t>1</m:t>
                        </m:r>
                      </m:sub>
                    </m:sSub>
                    <m:r>
                      <a:rPr lang="en-US" sz="2200" b="0" i="1" smtClean="0">
                        <a:latin typeface="Cambria Math" panose="02040503050406030204" pitchFamily="18" charset="0"/>
                      </a:rPr>
                      <m:t>≤</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𝑑</m:t>
                        </m:r>
                      </m:e>
                      <m:sub>
                        <m:r>
                          <a:rPr lang="en-US" sz="2200" b="0" i="1" smtClean="0">
                            <a:latin typeface="Cambria Math" panose="02040503050406030204" pitchFamily="18" charset="0"/>
                          </a:rPr>
                          <m:t>2</m:t>
                        </m:r>
                      </m:sub>
                    </m:sSub>
                    <m:r>
                      <a:rPr lang="en-US" sz="2200" b="0" i="1" smtClean="0">
                        <a:latin typeface="Cambria Math" panose="02040503050406030204" pitchFamily="18" charset="0"/>
                      </a:rPr>
                      <m:t>, </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𝑑</m:t>
                        </m:r>
                      </m:e>
                      <m:sub>
                        <m:r>
                          <a:rPr lang="en-US" sz="2200" b="0" i="1" smtClean="0">
                            <a:latin typeface="Cambria Math" panose="02040503050406030204" pitchFamily="18" charset="0"/>
                          </a:rPr>
                          <m:t>𝑑𝑒𝑝</m:t>
                        </m:r>
                      </m:sub>
                    </m:sSub>
                    <m:r>
                      <a:rPr lang="en-US" sz="2200" b="0" i="1" smtClean="0">
                        <a:latin typeface="Cambria Math" panose="02040503050406030204" pitchFamily="18" charset="0"/>
                      </a:rPr>
                      <m:t>≥</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𝑑</m:t>
                        </m:r>
                      </m:e>
                      <m:sub>
                        <m:r>
                          <a:rPr lang="en-US" sz="2200" b="0" i="1" smtClean="0">
                            <a:latin typeface="Cambria Math" panose="02040503050406030204" pitchFamily="18" charset="0"/>
                          </a:rPr>
                          <m:t>2</m:t>
                        </m:r>
                      </m:sub>
                    </m:sSub>
                    <m:r>
                      <a:rPr lang="en-US" sz="2200" b="0" i="1" smtClean="0">
                        <a:latin typeface="Cambria Math" panose="02040503050406030204" pitchFamily="18" charset="0"/>
                      </a:rPr>
                      <m:t>/2</m:t>
                    </m:r>
                  </m:oMath>
                </a14:m>
                <a:r>
                  <a:rPr lang="en-US" sz="2200" b="0" dirty="0"/>
                  <a:t>.</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71115" y="1664842"/>
                <a:ext cx="8229600" cy="1752600"/>
              </a:xfrm>
              <a:blipFill>
                <a:blip r:embed="rId2"/>
                <a:stretch>
                  <a:fillRect l="-963" t="-659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lang="en-US"/>
              <a:pPr marL="0" marR="0" lvl="0" indent="0" algn="r" defTabSz="914400" rtl="0" eaLnBrk="1" fontAlgn="auto" latinLnBrk="0" hangingPunct="1">
                <a:lnSpc>
                  <a:spcPct val="100000"/>
                </a:lnSpc>
                <a:spcBef>
                  <a:spcPts val="0"/>
                </a:spcBef>
                <a:spcAft>
                  <a:spcPts val="0"/>
                </a:spcAft>
                <a:buClrTx/>
                <a:buSzTx/>
                <a:buFontTx/>
                <a:buNone/>
                <a:tabLst/>
                <a:defRPr/>
              </a:pPr>
              <a:t>13</a:t>
            </a:fld>
            <a:endParaRPr lang="en-US" dirty="0"/>
          </a:p>
        </p:txBody>
      </p:sp>
      <p:sp>
        <p:nvSpPr>
          <p:cNvPr id="6" name="Content Placeholder 2"/>
          <p:cNvSpPr txBox="1">
            <a:spLocks/>
          </p:cNvSpPr>
          <p:nvPr/>
        </p:nvSpPr>
        <p:spPr>
          <a:xfrm>
            <a:off x="457200" y="3529012"/>
            <a:ext cx="3867150" cy="197167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mc:AlternateContent xmlns:mc="http://schemas.openxmlformats.org/markup-compatibility/2006" xmlns:a14="http://schemas.microsoft.com/office/drawing/2010/main">
        <mc:Choice Requires="a14">
          <p:sp>
            <p:nvSpPr>
              <p:cNvPr id="7" name="Content Placeholder 2"/>
              <p:cNvSpPr txBox="1">
                <a:spLocks/>
              </p:cNvSpPr>
              <p:nvPr/>
            </p:nvSpPr>
            <p:spPr>
              <a:xfrm>
                <a:off x="469127" y="3551988"/>
                <a:ext cx="8229600" cy="3229812"/>
              </a:xfrm>
              <a:prstGeom prst="rect">
                <a:avLst/>
              </a:prstGeom>
            </p:spPr>
            <p:txBody>
              <a:bodyPr vert="horz">
                <a:normAutofit fontScale="85000" lnSpcReduction="10000"/>
              </a:bodyPr>
              <a:lstStyle>
                <a:lvl1pPr marL="342900" marR="0" indent="-342900" algn="l" rtl="0" eaLnBrk="1" latinLnBrk="0" hangingPunct="1">
                  <a:spcBef>
                    <a:spcPct val="20000"/>
                  </a:spcBef>
                  <a:buFont typeface="Arial" pitchFamily="34" charset="0"/>
                  <a:buChar char="•"/>
                  <a:defRPr kumimoji="0" sz="2400" b="1">
                    <a:solidFill>
                      <a:schemeClr val="tx1"/>
                    </a:solidFill>
                    <a:latin typeface="+mn-lt"/>
                    <a:ea typeface="+mn-ea"/>
                    <a:cs typeface="+mn-cs"/>
                  </a:defRPr>
                </a:lvl1pPr>
                <a:lvl2pPr marL="800100" indent="-342900" algn="l" rtl="0" eaLnBrk="1" latinLnBrk="0" hangingPunct="1">
                  <a:spcBef>
                    <a:spcPct val="20000"/>
                  </a:spcBef>
                  <a:buClr>
                    <a:schemeClr val="accent6">
                      <a:lumMod val="75000"/>
                    </a:schemeClr>
                  </a:buClr>
                  <a:buFont typeface="Calibri" pitchFamily="34" charset="0"/>
                  <a:buChar char="–"/>
                  <a:defRPr kumimoji="0" sz="2000">
                    <a:solidFill>
                      <a:schemeClr val="tx1"/>
                    </a:solidFill>
                    <a:latin typeface="+mn-lt"/>
                    <a:ea typeface="+mn-ea"/>
                    <a:cs typeface="+mn-cs"/>
                  </a:defRPr>
                </a:lvl2pPr>
                <a:lvl3pPr marL="1257300" indent="-342900" algn="l" rtl="0" eaLnBrk="1" latinLnBrk="0" hangingPunct="1">
                  <a:spcBef>
                    <a:spcPct val="20000"/>
                  </a:spcBef>
                  <a:buClr>
                    <a:schemeClr val="tx2"/>
                  </a:buClr>
                  <a:buFont typeface="Wingdings" pitchFamily="2" charset="2"/>
                  <a:buChar char="§"/>
                  <a:defRPr kumimoji="0" sz="2000">
                    <a:solidFill>
                      <a:schemeClr val="tx1"/>
                    </a:solidFill>
                    <a:latin typeface="+mn-lt"/>
                    <a:ea typeface="+mn-ea"/>
                    <a:cs typeface="+mn-cs"/>
                  </a:defRPr>
                </a:lvl3pPr>
                <a:lvl4pPr marL="1600200" indent="-228600" algn="l" rtl="0" eaLnBrk="1" latinLnBrk="0" hangingPunct="1">
                  <a:spcBef>
                    <a:spcPct val="20000"/>
                  </a:spcBef>
                  <a:buFontTx/>
                  <a:buNone/>
                  <a:defRPr kumimoji="0" sz="2000">
                    <a:solidFill>
                      <a:schemeClr val="tx1"/>
                    </a:solidFill>
                    <a:latin typeface="+mn-lt"/>
                    <a:ea typeface="+mn-ea"/>
                    <a:cs typeface="+mn-cs"/>
                  </a:defRPr>
                </a:lvl4pPr>
                <a:lvl5pPr marL="2057400" indent="-228600" algn="l" rtl="0" eaLnBrk="1" latinLnBrk="0" hangingPunct="1">
                  <a:spcBef>
                    <a:spcPct val="20000"/>
                  </a:spcBef>
                  <a:buFontTx/>
                  <a:buNone/>
                  <a:defRPr kumimoji="0" sz="2000">
                    <a:solidFill>
                      <a:schemeClr val="tx1"/>
                    </a:solidFill>
                    <a:latin typeface="+mn-lt"/>
                    <a:ea typeface="+mn-ea"/>
                    <a:cs typeface="+mn-cs"/>
                  </a:defRPr>
                </a:lvl5pPr>
                <a:lvl6pPr marL="2514600" indent="-228600" algn="l" rtl="0" eaLnBrk="1" latinLnBrk="1" hangingPunct="1">
                  <a:spcBef>
                    <a:spcPct val="20000"/>
                  </a:spcBef>
                  <a:buChar char="•"/>
                  <a:defRPr kumimoji="0" sz="2000">
                    <a:solidFill>
                      <a:schemeClr val="tx1"/>
                    </a:solidFill>
                    <a:latin typeface="+mn-lt"/>
                    <a:ea typeface="+mn-ea"/>
                    <a:cs typeface="+mn-cs"/>
                  </a:defRPr>
                </a:lvl6pPr>
                <a:lvl7pPr marL="2971800" indent="-228600" algn="l" rtl="0" eaLnBrk="1" latinLnBrk="1" hangingPunct="1">
                  <a:spcBef>
                    <a:spcPct val="20000"/>
                  </a:spcBef>
                  <a:buChar char="•"/>
                  <a:defRPr kumimoji="0" sz="2000">
                    <a:solidFill>
                      <a:schemeClr val="tx1"/>
                    </a:solidFill>
                    <a:latin typeface="+mn-lt"/>
                    <a:ea typeface="+mn-ea"/>
                    <a:cs typeface="+mn-cs"/>
                  </a:defRPr>
                </a:lvl7pPr>
                <a:lvl8pPr marL="3429000" indent="-228600" algn="l" rtl="0" eaLnBrk="1" latinLnBrk="1" hangingPunct="1">
                  <a:spcBef>
                    <a:spcPct val="20000"/>
                  </a:spcBef>
                  <a:buChar char="•"/>
                  <a:defRPr kumimoji="0" sz="2000">
                    <a:solidFill>
                      <a:schemeClr val="tx1"/>
                    </a:solidFill>
                    <a:latin typeface="+mn-lt"/>
                    <a:ea typeface="+mn-ea"/>
                    <a:cs typeface="+mn-cs"/>
                  </a:defRPr>
                </a:lvl8pPr>
                <a:lvl9pPr marL="3886200" indent="-228600" algn="l" rtl="0" eaLnBrk="1" latinLnBrk="1" hangingPunct="1">
                  <a:spcBef>
                    <a:spcPct val="20000"/>
                  </a:spcBef>
                  <a:buChar char="•"/>
                  <a:defRPr kumimoji="0" sz="2000">
                    <a:solidFill>
                      <a:schemeClr val="tx1"/>
                    </a:solidFill>
                    <a:latin typeface="+mn-lt"/>
                    <a:ea typeface="+mn-ea"/>
                    <a:cs typeface="+mn-cs"/>
                  </a:defRPr>
                </a:lvl9pPr>
                <a:extLst/>
              </a:lstStyle>
              <a:p>
                <a:r>
                  <a:rPr lang="en-US" sz="2800" kern="0" dirty="0">
                    <a:solidFill>
                      <a:srgbClr val="FF0000"/>
                    </a:solidFill>
                  </a:rPr>
                  <a:t>Theorem 2:</a:t>
                </a:r>
              </a:p>
              <a:p>
                <a:pPr marL="0" indent="0">
                  <a:buFont typeface="Arial" pitchFamily="34" charset="0"/>
                  <a:buNone/>
                </a:pPr>
                <a:r>
                  <a:rPr lang="en-US" b="0" kern="0" dirty="0"/>
                  <a:t>If </a:t>
                </a:r>
                <a14:m>
                  <m:oMath xmlns:m="http://schemas.openxmlformats.org/officeDocument/2006/math">
                    <m:r>
                      <a:rPr lang="en-US" b="0" i="1" kern="0" smtClean="0">
                        <a:latin typeface="Cambria Math" panose="02040503050406030204" pitchFamily="18" charset="0"/>
                      </a:rPr>
                      <m:t>(</m:t>
                    </m:r>
                    <m:sSub>
                      <m:sSubPr>
                        <m:ctrlPr>
                          <a:rPr lang="en-US" b="0" i="1" kern="0" smtClean="0">
                            <a:latin typeface="Cambria Math" panose="02040503050406030204" pitchFamily="18" charset="0"/>
                          </a:rPr>
                        </m:ctrlPr>
                      </m:sSubPr>
                      <m:e>
                        <m:r>
                          <a:rPr lang="en-US" b="0" i="1" kern="0" smtClean="0">
                            <a:latin typeface="Cambria Math" panose="02040503050406030204" pitchFamily="18" charset="0"/>
                          </a:rPr>
                          <m:t>𝜆</m:t>
                        </m:r>
                      </m:e>
                      <m:sub>
                        <m:r>
                          <a:rPr lang="en-US" b="0" i="1" kern="0" smtClean="0">
                            <a:latin typeface="Cambria Math" panose="02040503050406030204" pitchFamily="18" charset="0"/>
                          </a:rPr>
                          <m:t>1</m:t>
                        </m:r>
                      </m:sub>
                    </m:sSub>
                    <m:r>
                      <a:rPr lang="en-US" b="0" i="1" kern="0" smtClean="0">
                        <a:latin typeface="Cambria Math" panose="02040503050406030204" pitchFamily="18" charset="0"/>
                      </a:rPr>
                      <m:t>,</m:t>
                    </m:r>
                    <m:sSub>
                      <m:sSubPr>
                        <m:ctrlPr>
                          <a:rPr lang="en-US" b="0" i="1" kern="0" smtClean="0">
                            <a:latin typeface="Cambria Math" panose="02040503050406030204" pitchFamily="18" charset="0"/>
                          </a:rPr>
                        </m:ctrlPr>
                      </m:sSubPr>
                      <m:e>
                        <m:r>
                          <a:rPr lang="en-US" b="0" i="1" kern="0" smtClean="0">
                            <a:latin typeface="Cambria Math" panose="02040503050406030204" pitchFamily="18" charset="0"/>
                          </a:rPr>
                          <m:t>𝜆</m:t>
                        </m:r>
                      </m:e>
                      <m:sub>
                        <m:r>
                          <a:rPr lang="en-US" b="0" i="1" kern="0" smtClean="0">
                            <a:latin typeface="Cambria Math" panose="02040503050406030204" pitchFamily="18" charset="0"/>
                          </a:rPr>
                          <m:t>2</m:t>
                        </m:r>
                      </m:sub>
                    </m:sSub>
                    <m:r>
                      <a:rPr lang="en-US" b="0" i="1" kern="0" smtClean="0">
                        <a:latin typeface="Cambria Math" panose="02040503050406030204" pitchFamily="18" charset="0"/>
                      </a:rPr>
                      <m:t>)</m:t>
                    </m:r>
                  </m:oMath>
                </a14:m>
                <a:r>
                  <a:rPr lang="en-US" b="0" kern="0" dirty="0"/>
                  <a:t> satisfies </a:t>
                </a:r>
              </a:p>
              <a:p>
                <a:pPr marL="0" indent="0" algn="ctr">
                  <a:buNone/>
                </a:pPr>
                <a14:m>
                  <m:oMath xmlns:m="http://schemas.openxmlformats.org/officeDocument/2006/math">
                    <m:d>
                      <m:dPr>
                        <m:begChr m:val="["/>
                        <m:endChr m:val="]"/>
                        <m:ctrlPr>
                          <a:rPr lang="en-US" b="0" i="1" kern="0">
                            <a:latin typeface="Cambria Math" panose="02040503050406030204" pitchFamily="18" charset="0"/>
                          </a:rPr>
                        </m:ctrlPr>
                      </m:dPr>
                      <m:e>
                        <m:r>
                          <a:rPr lang="en-US" b="0" i="1" kern="0">
                            <a:latin typeface="Cambria Math" panose="02040503050406030204" pitchFamily="18" charset="0"/>
                          </a:rPr>
                          <m:t>1−</m:t>
                        </m:r>
                        <m:f>
                          <m:fPr>
                            <m:ctrlPr>
                              <a:rPr lang="en-US" b="0" i="1" kern="0" smtClean="0">
                                <a:latin typeface="Cambria Math" panose="02040503050406030204" pitchFamily="18" charset="0"/>
                              </a:rPr>
                            </m:ctrlPr>
                          </m:fPr>
                          <m:num>
                            <m:r>
                              <a:rPr lang="en-US" b="0" i="1" kern="0" smtClean="0">
                                <a:latin typeface="Cambria Math" panose="02040503050406030204" pitchFamily="18" charset="0"/>
                              </a:rPr>
                              <m:t>4</m:t>
                            </m:r>
                          </m:num>
                          <m:den>
                            <m:r>
                              <a:rPr lang="en-US" b="0" i="1" kern="0" smtClean="0">
                                <a:latin typeface="Cambria Math" panose="02040503050406030204" pitchFamily="18" charset="0"/>
                              </a:rPr>
                              <m:t>3</m:t>
                            </m:r>
                          </m:den>
                        </m:f>
                        <m:d>
                          <m:dPr>
                            <m:ctrlPr>
                              <a:rPr lang="en-US" b="0" i="1" kern="0" smtClean="0">
                                <a:latin typeface="Cambria Math" panose="02040503050406030204" pitchFamily="18" charset="0"/>
                              </a:rPr>
                            </m:ctrlPr>
                          </m:dPr>
                          <m:e>
                            <m:r>
                              <a:rPr lang="en-US" b="0" i="1" kern="0" smtClean="0">
                                <a:latin typeface="Cambria Math" panose="02040503050406030204" pitchFamily="18" charset="0"/>
                              </a:rPr>
                              <m:t>𝑚</m:t>
                            </m:r>
                            <m:r>
                              <a:rPr lang="en-US" b="0" i="1" kern="0" smtClean="0">
                                <a:latin typeface="Cambria Math" panose="02040503050406030204" pitchFamily="18" charset="0"/>
                              </a:rPr>
                              <m:t>+1</m:t>
                            </m:r>
                          </m:e>
                        </m:d>
                        <m:sSup>
                          <m:sSupPr>
                            <m:ctrlPr>
                              <a:rPr lang="en-US" b="0" i="1" kern="0">
                                <a:latin typeface="Cambria Math" panose="02040503050406030204" pitchFamily="18" charset="0"/>
                              </a:rPr>
                            </m:ctrlPr>
                          </m:sSupPr>
                          <m:e>
                            <m:r>
                              <a:rPr lang="en-US" b="0" i="1" kern="0">
                                <a:latin typeface="Cambria Math" panose="02040503050406030204" pitchFamily="18" charset="0"/>
                              </a:rPr>
                              <m:t>𝑒</m:t>
                            </m:r>
                          </m:e>
                          <m:sup>
                            <m:r>
                              <a:rPr lang="en-US" b="0" i="1" kern="0" smtClean="0">
                                <a:latin typeface="Cambria Math" panose="02040503050406030204" pitchFamily="18" charset="0"/>
                              </a:rPr>
                              <m:t>𝑚</m:t>
                            </m:r>
                            <m:func>
                              <m:funcPr>
                                <m:ctrlPr>
                                  <a:rPr lang="en-US" b="0" i="1" kern="0" smtClean="0">
                                    <a:latin typeface="Cambria Math" panose="02040503050406030204" pitchFamily="18" charset="0"/>
                                  </a:rPr>
                                </m:ctrlPr>
                              </m:funcPr>
                              <m:fName>
                                <m:r>
                                  <m:rPr>
                                    <m:sty m:val="p"/>
                                  </m:rPr>
                                  <a:rPr lang="en-US" b="0" i="0" kern="0" smtClean="0">
                                    <a:latin typeface="Cambria Math" panose="02040503050406030204" pitchFamily="18" charset="0"/>
                                  </a:rPr>
                                  <m:t>log</m:t>
                                </m:r>
                              </m:fName>
                              <m:e>
                                <m:r>
                                  <a:rPr lang="en-US" b="0" i="1" kern="0" smtClean="0">
                                    <a:latin typeface="Cambria Math" panose="02040503050406030204" pitchFamily="18" charset="0"/>
                                  </a:rPr>
                                  <m:t>3</m:t>
                                </m:r>
                                <m:d>
                                  <m:dPr>
                                    <m:ctrlPr>
                                      <a:rPr lang="en-US" b="0" i="1" kern="0" smtClean="0">
                                        <a:latin typeface="Cambria Math" panose="02040503050406030204" pitchFamily="18" charset="0"/>
                                      </a:rPr>
                                    </m:ctrlPr>
                                  </m:dPr>
                                  <m:e>
                                    <m:r>
                                      <a:rPr lang="en-US" b="0" i="1" kern="0" smtClean="0">
                                        <a:latin typeface="Cambria Math" panose="02040503050406030204" pitchFamily="18" charset="0"/>
                                      </a:rPr>
                                      <m:t>1−</m:t>
                                    </m:r>
                                    <m:r>
                                      <a:rPr lang="en-US" b="0" i="1" kern="0" smtClean="0">
                                        <a:latin typeface="Cambria Math" panose="02040503050406030204" pitchFamily="18" charset="0"/>
                                      </a:rPr>
                                      <m:t>𝑝</m:t>
                                    </m:r>
                                  </m:e>
                                </m:d>
                              </m:e>
                            </m:func>
                          </m:sup>
                        </m:sSup>
                      </m:e>
                    </m:d>
                    <m:d>
                      <m:dPr>
                        <m:begChr m:val="["/>
                        <m:endChr m:val="]"/>
                        <m:ctrlPr>
                          <a:rPr lang="en-US" b="0" i="1" kern="0" smtClean="0">
                            <a:latin typeface="Cambria Math" panose="02040503050406030204" pitchFamily="18" charset="0"/>
                          </a:rPr>
                        </m:ctrlPr>
                      </m:dPr>
                      <m:e>
                        <m:r>
                          <a:rPr lang="en-US" b="0" i="1" kern="0">
                            <a:latin typeface="Cambria Math" panose="02040503050406030204" pitchFamily="18" charset="0"/>
                          </a:rPr>
                          <m:t>1−</m:t>
                        </m:r>
                        <m:f>
                          <m:fPr>
                            <m:ctrlPr>
                              <a:rPr lang="en-US" b="0" i="1" kern="0">
                                <a:latin typeface="Cambria Math" panose="02040503050406030204" pitchFamily="18" charset="0"/>
                              </a:rPr>
                            </m:ctrlPr>
                          </m:fPr>
                          <m:num>
                            <m:r>
                              <a:rPr lang="en-US" b="0" i="1" kern="0">
                                <a:latin typeface="Cambria Math" panose="02040503050406030204" pitchFamily="18" charset="0"/>
                              </a:rPr>
                              <m:t>4</m:t>
                            </m:r>
                          </m:num>
                          <m:den>
                            <m:r>
                              <a:rPr lang="en-US" b="0" i="1" kern="0">
                                <a:latin typeface="Cambria Math" panose="02040503050406030204" pitchFamily="18" charset="0"/>
                              </a:rPr>
                              <m:t>3</m:t>
                            </m:r>
                          </m:den>
                        </m:f>
                        <m:d>
                          <m:dPr>
                            <m:ctrlPr>
                              <a:rPr lang="en-US" b="0" i="1" kern="0">
                                <a:latin typeface="Cambria Math" panose="02040503050406030204" pitchFamily="18" charset="0"/>
                              </a:rPr>
                            </m:ctrlPr>
                          </m:dPr>
                          <m:e>
                            <m:r>
                              <a:rPr lang="en-US" b="0" i="1" kern="0" smtClean="0">
                                <a:latin typeface="Cambria Math" panose="02040503050406030204" pitchFamily="18" charset="0"/>
                              </a:rPr>
                              <m:t>2</m:t>
                            </m:r>
                            <m:r>
                              <a:rPr lang="en-US" b="0" i="1" kern="0">
                                <a:latin typeface="Cambria Math" panose="02040503050406030204" pitchFamily="18" charset="0"/>
                              </a:rPr>
                              <m:t>𝑚</m:t>
                            </m:r>
                            <m:r>
                              <a:rPr lang="en-US" b="0" i="1" kern="0">
                                <a:latin typeface="Cambria Math" panose="02040503050406030204" pitchFamily="18" charset="0"/>
                              </a:rPr>
                              <m:t>+1</m:t>
                            </m:r>
                          </m:e>
                        </m:d>
                        <m:sSup>
                          <m:sSupPr>
                            <m:ctrlPr>
                              <a:rPr lang="en-US" b="0" i="1" kern="0">
                                <a:latin typeface="Cambria Math" panose="02040503050406030204" pitchFamily="18" charset="0"/>
                              </a:rPr>
                            </m:ctrlPr>
                          </m:sSupPr>
                          <m:e>
                            <m:r>
                              <a:rPr lang="en-US" b="0" i="1" kern="0">
                                <a:latin typeface="Cambria Math" panose="02040503050406030204" pitchFamily="18" charset="0"/>
                              </a:rPr>
                              <m:t>𝑒</m:t>
                            </m:r>
                          </m:e>
                          <m:sup>
                            <m:r>
                              <a:rPr lang="en-US" b="0" i="1" kern="0">
                                <a:latin typeface="Cambria Math" panose="02040503050406030204" pitchFamily="18" charset="0"/>
                              </a:rPr>
                              <m:t>𝑚</m:t>
                            </m:r>
                            <m:func>
                              <m:funcPr>
                                <m:ctrlPr>
                                  <a:rPr lang="en-US" b="0" i="1" kern="0">
                                    <a:latin typeface="Cambria Math" panose="02040503050406030204" pitchFamily="18" charset="0"/>
                                  </a:rPr>
                                </m:ctrlPr>
                              </m:funcPr>
                              <m:fName>
                                <m:r>
                                  <m:rPr>
                                    <m:sty m:val="p"/>
                                  </m:rPr>
                                  <a:rPr lang="en-US" b="0" kern="0">
                                    <a:latin typeface="Cambria Math" panose="02040503050406030204" pitchFamily="18" charset="0"/>
                                  </a:rPr>
                                  <m:t>log</m:t>
                                </m:r>
                              </m:fName>
                              <m:e>
                                <m:r>
                                  <a:rPr lang="en-US" b="0" i="1" kern="0">
                                    <a:latin typeface="Cambria Math" panose="02040503050406030204" pitchFamily="18" charset="0"/>
                                  </a:rPr>
                                  <m:t>3</m:t>
                                </m:r>
                                <m:d>
                                  <m:dPr>
                                    <m:ctrlPr>
                                      <a:rPr lang="en-US" b="0" i="1" kern="0">
                                        <a:latin typeface="Cambria Math" panose="02040503050406030204" pitchFamily="18" charset="0"/>
                                      </a:rPr>
                                    </m:ctrlPr>
                                  </m:dPr>
                                  <m:e>
                                    <m:r>
                                      <a:rPr lang="en-US" b="0" i="1" kern="0">
                                        <a:latin typeface="Cambria Math" panose="02040503050406030204" pitchFamily="18" charset="0"/>
                                      </a:rPr>
                                      <m:t>1−</m:t>
                                    </m:r>
                                    <m:r>
                                      <a:rPr lang="en-US" b="0" i="1" kern="0">
                                        <a:latin typeface="Cambria Math" panose="02040503050406030204" pitchFamily="18" charset="0"/>
                                      </a:rPr>
                                      <m:t>𝑝</m:t>
                                    </m:r>
                                  </m:e>
                                </m:d>
                              </m:e>
                            </m:func>
                          </m:sup>
                        </m:sSup>
                      </m:e>
                    </m:d>
                    <m:r>
                      <a:rPr lang="en-US" b="0" i="1" kern="0" smtClean="0">
                        <a:latin typeface="Cambria Math" panose="02040503050406030204" pitchFamily="18" charset="0"/>
                      </a:rPr>
                      <m:t>𝑝</m:t>
                    </m:r>
                    <m:r>
                      <a:rPr lang="en-US" b="0" i="1" kern="0" smtClean="0">
                        <a:latin typeface="Cambria Math" panose="02040503050406030204" pitchFamily="18" charset="0"/>
                      </a:rPr>
                      <m:t>′</m:t>
                    </m:r>
                  </m:oMath>
                </a14:m>
                <a:r>
                  <a:rPr lang="en-US" b="0" kern="0" dirty="0"/>
                  <a:t> </a:t>
                </a:r>
                <a14:m>
                  <m:oMath xmlns:m="http://schemas.openxmlformats.org/officeDocument/2006/math">
                    <m:r>
                      <a:rPr lang="en-US" b="0" i="1" kern="0" dirty="0" smtClean="0">
                        <a:latin typeface="Cambria Math" panose="02040503050406030204" pitchFamily="18" charset="0"/>
                      </a:rPr>
                      <m:t>&gt;0.8639</m:t>
                    </m:r>
                  </m:oMath>
                </a14:m>
                <a:endParaRPr lang="en-US" b="0" kern="0" dirty="0"/>
              </a:p>
              <a:p>
                <a:pPr marL="0" indent="0">
                  <a:buNone/>
                </a:pPr>
                <a:r>
                  <a:rPr lang="en-US" b="0" kern="0" dirty="0"/>
                  <a:t>then the interdependent RGGs </a:t>
                </a:r>
                <a14:m>
                  <m:oMath xmlns:m="http://schemas.openxmlformats.org/officeDocument/2006/math">
                    <m:r>
                      <a:rPr lang="en-US" b="0" i="1">
                        <a:latin typeface="Cambria Math" panose="02040503050406030204" pitchFamily="18" charset="0"/>
                      </a:rPr>
                      <m:t>(</m:t>
                    </m:r>
                    <m:sSub>
                      <m:sSubPr>
                        <m:ctrlPr>
                          <a:rPr lang="en-US" b="0" i="1">
                            <a:latin typeface="Cambria Math" panose="02040503050406030204" pitchFamily="18" charset="0"/>
                          </a:rPr>
                        </m:ctrlPr>
                      </m:sSubPr>
                      <m:e>
                        <m:r>
                          <a:rPr lang="en-US" b="0" i="1">
                            <a:latin typeface="Cambria Math" panose="02040503050406030204" pitchFamily="18" charset="0"/>
                          </a:rPr>
                          <m:t>𝐺</m:t>
                        </m:r>
                      </m:e>
                      <m:sub>
                        <m:r>
                          <a:rPr lang="en-US" b="0" i="1">
                            <a:latin typeface="Cambria Math" panose="02040503050406030204" pitchFamily="18" charset="0"/>
                          </a:rPr>
                          <m:t>1</m:t>
                        </m:r>
                      </m:sub>
                    </m:sSub>
                    <m:d>
                      <m:dPr>
                        <m:ctrlPr>
                          <a:rPr lang="en-US" b="0" i="1">
                            <a:latin typeface="Cambria Math" panose="02040503050406030204" pitchFamily="18" charset="0"/>
                          </a:rPr>
                        </m:ctrlPr>
                      </m:dPr>
                      <m:e>
                        <m:sSub>
                          <m:sSubPr>
                            <m:ctrlPr>
                              <a:rPr lang="en-US" b="0" i="1">
                                <a:latin typeface="Cambria Math" panose="02040503050406030204" pitchFamily="18" charset="0"/>
                              </a:rPr>
                            </m:ctrlPr>
                          </m:sSubPr>
                          <m:e>
                            <m:r>
                              <a:rPr lang="en-US" b="0" i="1">
                                <a:latin typeface="Cambria Math" panose="02040503050406030204" pitchFamily="18" charset="0"/>
                              </a:rPr>
                              <m:t>𝜆</m:t>
                            </m:r>
                          </m:e>
                          <m:sub>
                            <m:r>
                              <a:rPr lang="en-US" b="0" i="1">
                                <a:latin typeface="Cambria Math" panose="02040503050406030204" pitchFamily="18" charset="0"/>
                              </a:rPr>
                              <m:t>1</m:t>
                            </m:r>
                          </m:sub>
                        </m:sSub>
                        <m:r>
                          <a:rPr lang="en-US" b="0" i="1">
                            <a:latin typeface="Cambria Math" panose="02040503050406030204" pitchFamily="18" charset="0"/>
                          </a:rPr>
                          <m:t>,</m:t>
                        </m:r>
                        <m:sSub>
                          <m:sSubPr>
                            <m:ctrlPr>
                              <a:rPr lang="en-US" b="0" i="1">
                                <a:latin typeface="Cambria Math" panose="02040503050406030204" pitchFamily="18" charset="0"/>
                              </a:rPr>
                            </m:ctrlPr>
                          </m:sSubPr>
                          <m:e>
                            <m:r>
                              <a:rPr lang="en-US" b="0" i="1">
                                <a:latin typeface="Cambria Math" panose="02040503050406030204" pitchFamily="18" charset="0"/>
                              </a:rPr>
                              <m:t>𝑑</m:t>
                            </m:r>
                          </m:e>
                          <m:sub>
                            <m:r>
                              <a:rPr lang="en-US" b="0" i="1">
                                <a:latin typeface="Cambria Math" panose="02040503050406030204" pitchFamily="18" charset="0"/>
                              </a:rPr>
                              <m:t>1</m:t>
                            </m:r>
                          </m:sub>
                        </m:sSub>
                      </m:e>
                    </m:d>
                    <m:r>
                      <a:rPr lang="en-US" b="0" i="1">
                        <a:latin typeface="Cambria Math" panose="02040503050406030204" pitchFamily="18" charset="0"/>
                      </a:rPr>
                      <m:t>, </m:t>
                    </m:r>
                    <m:sSub>
                      <m:sSubPr>
                        <m:ctrlPr>
                          <a:rPr lang="en-US" b="0" i="1">
                            <a:latin typeface="Cambria Math" panose="02040503050406030204" pitchFamily="18" charset="0"/>
                          </a:rPr>
                        </m:ctrlPr>
                      </m:sSubPr>
                      <m:e>
                        <m:r>
                          <a:rPr lang="en-US" b="0" i="1">
                            <a:latin typeface="Cambria Math" panose="02040503050406030204" pitchFamily="18" charset="0"/>
                          </a:rPr>
                          <m:t>𝐺</m:t>
                        </m:r>
                      </m:e>
                      <m:sub>
                        <m:r>
                          <a:rPr lang="en-US" b="0" i="1">
                            <a:latin typeface="Cambria Math" panose="02040503050406030204" pitchFamily="18" charset="0"/>
                          </a:rPr>
                          <m:t>2</m:t>
                        </m:r>
                      </m:sub>
                    </m:sSub>
                    <m:d>
                      <m:dPr>
                        <m:ctrlPr>
                          <a:rPr lang="en-US" b="0" i="1">
                            <a:latin typeface="Cambria Math" panose="02040503050406030204" pitchFamily="18" charset="0"/>
                          </a:rPr>
                        </m:ctrlPr>
                      </m:dPr>
                      <m:e>
                        <m:sSub>
                          <m:sSubPr>
                            <m:ctrlPr>
                              <a:rPr lang="en-US" b="0" i="1">
                                <a:latin typeface="Cambria Math" panose="02040503050406030204" pitchFamily="18" charset="0"/>
                              </a:rPr>
                            </m:ctrlPr>
                          </m:sSubPr>
                          <m:e>
                            <m:r>
                              <a:rPr lang="en-US" b="0" i="1">
                                <a:latin typeface="Cambria Math" panose="02040503050406030204" pitchFamily="18" charset="0"/>
                              </a:rPr>
                              <m:t>𝜆</m:t>
                            </m:r>
                          </m:e>
                          <m:sub>
                            <m:r>
                              <a:rPr lang="en-US" b="0" i="1">
                                <a:latin typeface="Cambria Math" panose="02040503050406030204" pitchFamily="18" charset="0"/>
                              </a:rPr>
                              <m:t>2</m:t>
                            </m:r>
                          </m:sub>
                        </m:sSub>
                        <m:r>
                          <a:rPr lang="en-US" b="0" i="1">
                            <a:latin typeface="Cambria Math" panose="02040503050406030204" pitchFamily="18" charset="0"/>
                          </a:rPr>
                          <m:t>,</m:t>
                        </m:r>
                        <m:sSub>
                          <m:sSubPr>
                            <m:ctrlPr>
                              <a:rPr lang="en-US" b="0" i="1">
                                <a:latin typeface="Cambria Math" panose="02040503050406030204" pitchFamily="18" charset="0"/>
                              </a:rPr>
                            </m:ctrlPr>
                          </m:sSubPr>
                          <m:e>
                            <m:r>
                              <a:rPr lang="en-US" b="0" i="1">
                                <a:latin typeface="Cambria Math" panose="02040503050406030204" pitchFamily="18" charset="0"/>
                              </a:rPr>
                              <m:t>𝑑</m:t>
                            </m:r>
                          </m:e>
                          <m:sub>
                            <m:r>
                              <a:rPr lang="en-US" b="0" i="1">
                                <a:latin typeface="Cambria Math" panose="02040503050406030204" pitchFamily="18" charset="0"/>
                              </a:rPr>
                              <m:t>2</m:t>
                            </m:r>
                          </m:sub>
                        </m:sSub>
                      </m:e>
                    </m:d>
                    <m:r>
                      <a:rPr lang="en-US" b="0" i="1">
                        <a:latin typeface="Cambria Math" panose="02040503050406030204" pitchFamily="18" charset="0"/>
                      </a:rPr>
                      <m:t>, </m:t>
                    </m:r>
                    <m:sSub>
                      <m:sSubPr>
                        <m:ctrlPr>
                          <a:rPr lang="en-US" b="0" i="1">
                            <a:latin typeface="Cambria Math" panose="02040503050406030204" pitchFamily="18" charset="0"/>
                          </a:rPr>
                        </m:ctrlPr>
                      </m:sSubPr>
                      <m:e>
                        <m:r>
                          <a:rPr lang="en-US" b="0" i="1">
                            <a:latin typeface="Cambria Math" panose="02040503050406030204" pitchFamily="18" charset="0"/>
                          </a:rPr>
                          <m:t>𝑑</m:t>
                        </m:r>
                      </m:e>
                      <m:sub>
                        <m:r>
                          <a:rPr lang="en-US" b="0" i="1">
                            <a:latin typeface="Cambria Math" panose="02040503050406030204" pitchFamily="18" charset="0"/>
                          </a:rPr>
                          <m:t>𝑑𝑒𝑝</m:t>
                        </m:r>
                      </m:sub>
                    </m:sSub>
                    <m:r>
                      <a:rPr lang="en-US" b="0" i="1" dirty="0">
                        <a:latin typeface="Cambria Math" panose="02040503050406030204" pitchFamily="18" charset="0"/>
                      </a:rPr>
                      <m:t>) </m:t>
                    </m:r>
                  </m:oMath>
                </a14:m>
                <a:r>
                  <a:rPr lang="en-US" b="0" kern="0" dirty="0"/>
                  <a:t>percolate, where </a:t>
                </a:r>
                <a14:m>
                  <m:oMath xmlns:m="http://schemas.openxmlformats.org/officeDocument/2006/math">
                    <m:r>
                      <m:rPr>
                        <m:sty m:val="p"/>
                      </m:rPr>
                      <a:rPr lang="en-US" b="0" i="0" kern="0" smtClean="0">
                        <a:solidFill>
                          <a:schemeClr val="bg1"/>
                        </a:solidFill>
                        <a:latin typeface="Cambria Math" panose="02040503050406030204" pitchFamily="18" charset="0"/>
                      </a:rPr>
                      <m:t>p</m:t>
                    </m:r>
                    <m:r>
                      <a:rPr lang="en-US" b="0" i="0" kern="0" smtClean="0">
                        <a:solidFill>
                          <a:schemeClr val="bg1"/>
                        </a:solidFill>
                        <a:latin typeface="Cambria Math" panose="02040503050406030204" pitchFamily="18" charset="0"/>
                      </a:rPr>
                      <m:t>=1−</m:t>
                    </m:r>
                    <m:sSubSup>
                      <m:sSubSupPr>
                        <m:ctrlPr>
                          <a:rPr lang="en-US" b="0" i="1" kern="0" smtClean="0">
                            <a:latin typeface="Cambria Math" panose="02040503050406030204" pitchFamily="18" charset="0"/>
                          </a:rPr>
                        </m:ctrlPr>
                      </m:sSubSupPr>
                      <m:e>
                        <m:r>
                          <a:rPr lang="en-US" b="0" i="1" kern="0" smtClean="0">
                            <a:latin typeface="Cambria Math" panose="02040503050406030204" pitchFamily="18" charset="0"/>
                          </a:rPr>
                          <m:t>𝑝</m:t>
                        </m:r>
                        <m:r>
                          <a:rPr lang="en-US" b="0" i="1" kern="0" smtClean="0">
                            <a:latin typeface="Cambria Math" panose="02040503050406030204" pitchFamily="18" charset="0"/>
                          </a:rPr>
                          <m:t>=1−</m:t>
                        </m:r>
                        <m:r>
                          <a:rPr lang="en-US" b="0" i="1" kern="0">
                            <a:latin typeface="Cambria Math" panose="02040503050406030204" pitchFamily="18" charset="0"/>
                          </a:rPr>
                          <m:t>𝑒</m:t>
                        </m:r>
                      </m:e>
                      <m:sub>
                        <m:r>
                          <a:rPr lang="en-US" b="0" i="1" kern="0">
                            <a:latin typeface="Cambria Math" panose="02040503050406030204" pitchFamily="18" charset="0"/>
                          </a:rPr>
                          <m:t>1</m:t>
                        </m:r>
                      </m:sub>
                      <m:sup>
                        <m:r>
                          <a:rPr lang="en-US" b="0" i="1" kern="0">
                            <a:latin typeface="Cambria Math" panose="02040503050406030204" pitchFamily="18" charset="0"/>
                          </a:rPr>
                          <m:t>−</m:t>
                        </m:r>
                        <m:r>
                          <a:rPr lang="en-US" b="0" i="1" kern="0">
                            <a:latin typeface="Cambria Math" panose="02040503050406030204" pitchFamily="18" charset="0"/>
                          </a:rPr>
                          <m:t>𝜆</m:t>
                        </m:r>
                        <m:sSubSup>
                          <m:sSubSupPr>
                            <m:ctrlPr>
                              <a:rPr lang="en-US" b="0" i="1" kern="0">
                                <a:latin typeface="Cambria Math" panose="02040503050406030204" pitchFamily="18" charset="0"/>
                              </a:rPr>
                            </m:ctrlPr>
                          </m:sSubSupPr>
                          <m:e>
                            <m:r>
                              <a:rPr lang="en-US" b="0" i="1" kern="0">
                                <a:latin typeface="Cambria Math" panose="02040503050406030204" pitchFamily="18" charset="0"/>
                              </a:rPr>
                              <m:t>𝑑</m:t>
                            </m:r>
                          </m:e>
                          <m:sub>
                            <m:r>
                              <a:rPr lang="en-US" b="0" i="1" kern="0">
                                <a:latin typeface="Cambria Math" panose="02040503050406030204" pitchFamily="18" charset="0"/>
                              </a:rPr>
                              <m:t>1</m:t>
                            </m:r>
                          </m:sub>
                          <m:sup>
                            <m:r>
                              <a:rPr lang="en-US" b="0" i="1" kern="0">
                                <a:latin typeface="Cambria Math" panose="02040503050406030204" pitchFamily="18" charset="0"/>
                              </a:rPr>
                              <m:t>2</m:t>
                            </m:r>
                          </m:sup>
                        </m:sSubSup>
                        <m:r>
                          <a:rPr lang="en-US" b="0" i="1" kern="0">
                            <a:latin typeface="Cambria Math" panose="02040503050406030204" pitchFamily="18" charset="0"/>
                          </a:rPr>
                          <m:t>/8</m:t>
                        </m:r>
                      </m:sup>
                    </m:sSubSup>
                    <m:sSub>
                      <m:sSubPr>
                        <m:ctrlPr>
                          <a:rPr lang="en-US" b="0" i="1" kern="0" smtClean="0">
                            <a:latin typeface="Cambria Math" panose="02040503050406030204" pitchFamily="18" charset="0"/>
                          </a:rPr>
                        </m:ctrlPr>
                      </m:sSubPr>
                      <m:e>
                        <m:r>
                          <a:rPr lang="en-US" b="0" i="1" kern="0" smtClean="0">
                            <a:latin typeface="Cambria Math" panose="02040503050406030204" pitchFamily="18" charset="0"/>
                          </a:rPr>
                          <m:t>, </m:t>
                        </m:r>
                        <m:sSup>
                          <m:sSupPr>
                            <m:ctrlPr>
                              <a:rPr lang="en-US" b="0" i="1" kern="0" smtClean="0">
                                <a:latin typeface="Cambria Math" panose="02040503050406030204" pitchFamily="18" charset="0"/>
                              </a:rPr>
                            </m:ctrlPr>
                          </m:sSupPr>
                          <m:e>
                            <m:r>
                              <a:rPr lang="en-US" b="0" i="1" kern="0">
                                <a:latin typeface="Cambria Math" panose="02040503050406030204" pitchFamily="18" charset="0"/>
                              </a:rPr>
                              <m:t>𝑝</m:t>
                            </m:r>
                          </m:e>
                          <m:sup>
                            <m:r>
                              <a:rPr lang="en-US" b="0" i="1" kern="0" smtClean="0">
                                <a:latin typeface="Cambria Math" panose="02040503050406030204" pitchFamily="18" charset="0"/>
                              </a:rPr>
                              <m:t>′</m:t>
                            </m:r>
                          </m:sup>
                        </m:sSup>
                        <m:r>
                          <a:rPr lang="en-US" b="0" i="1" kern="0">
                            <a:latin typeface="Cambria Math" panose="02040503050406030204" pitchFamily="18" charset="0"/>
                          </a:rPr>
                          <m:t>=1−</m:t>
                        </m:r>
                        <m:sSubSup>
                          <m:sSubSupPr>
                            <m:ctrlPr>
                              <a:rPr lang="en-US" b="0" i="1" kern="0">
                                <a:latin typeface="Cambria Math" panose="02040503050406030204" pitchFamily="18" charset="0"/>
                              </a:rPr>
                            </m:ctrlPr>
                          </m:sSubSupPr>
                          <m:e>
                            <m:r>
                              <a:rPr lang="en-US" b="0" i="1" kern="0">
                                <a:latin typeface="Cambria Math" panose="02040503050406030204" pitchFamily="18" charset="0"/>
                              </a:rPr>
                              <m:t>𝑒</m:t>
                            </m:r>
                          </m:e>
                          <m:sub>
                            <m:r>
                              <a:rPr lang="en-US" b="0" i="1" kern="0">
                                <a:latin typeface="Cambria Math" panose="02040503050406030204" pitchFamily="18" charset="0"/>
                              </a:rPr>
                              <m:t>1</m:t>
                            </m:r>
                          </m:sub>
                          <m:sup>
                            <m:r>
                              <a:rPr lang="en-US" b="0" i="1" kern="0">
                                <a:latin typeface="Cambria Math" panose="02040503050406030204" pitchFamily="18" charset="0"/>
                              </a:rPr>
                              <m:t>−</m:t>
                            </m:r>
                            <m:r>
                              <a:rPr lang="en-US" b="0" i="1" kern="0" smtClean="0">
                                <a:latin typeface="Cambria Math" panose="02040503050406030204" pitchFamily="18" charset="0"/>
                              </a:rPr>
                              <m:t>2</m:t>
                            </m:r>
                            <m:sSup>
                              <m:sSupPr>
                                <m:ctrlPr>
                                  <a:rPr lang="en-US" b="0" i="1" kern="0" smtClean="0">
                                    <a:latin typeface="Cambria Math" panose="02040503050406030204" pitchFamily="18" charset="0"/>
                                  </a:rPr>
                                </m:ctrlPr>
                              </m:sSupPr>
                              <m:e>
                                <m:r>
                                  <a:rPr lang="en-US" b="0" i="1" kern="0" smtClean="0">
                                    <a:latin typeface="Cambria Math" panose="02040503050406030204" pitchFamily="18" charset="0"/>
                                  </a:rPr>
                                  <m:t>𝐷</m:t>
                                </m:r>
                              </m:e>
                              <m:sup>
                                <m:r>
                                  <a:rPr lang="en-US" b="0" i="1" kern="0" smtClean="0">
                                    <a:latin typeface="Cambria Math" panose="02040503050406030204" pitchFamily="18" charset="0"/>
                                  </a:rPr>
                                  <m:t>2</m:t>
                                </m:r>
                              </m:sup>
                            </m:sSup>
                            <m:sSub>
                              <m:sSubPr>
                                <m:ctrlPr>
                                  <a:rPr lang="en-US" b="0" i="1" kern="0" smtClean="0">
                                    <a:latin typeface="Cambria Math" panose="02040503050406030204" pitchFamily="18" charset="0"/>
                                  </a:rPr>
                                </m:ctrlPr>
                              </m:sSubPr>
                              <m:e>
                                <m:r>
                                  <a:rPr lang="en-US" b="0" i="1" kern="0" smtClean="0">
                                    <a:latin typeface="Cambria Math" panose="02040503050406030204" pitchFamily="18" charset="0"/>
                                  </a:rPr>
                                  <m:t>𝜆</m:t>
                                </m:r>
                              </m:e>
                              <m:sub>
                                <m:r>
                                  <a:rPr lang="en-US" b="0" i="1" kern="0" smtClean="0">
                                    <a:latin typeface="Cambria Math" panose="02040503050406030204" pitchFamily="18" charset="0"/>
                                  </a:rPr>
                                  <m:t>2</m:t>
                                </m:r>
                              </m:sub>
                            </m:sSub>
                          </m:sup>
                        </m:sSubSup>
                        <m:r>
                          <a:rPr lang="en-US" b="0" i="1" kern="0" smtClean="0">
                            <a:latin typeface="Cambria Math" panose="02040503050406030204" pitchFamily="18" charset="0"/>
                          </a:rPr>
                          <m:t>, </m:t>
                        </m:r>
                        <m:r>
                          <a:rPr lang="en-US" b="0" i="1" kern="0" smtClean="0">
                            <a:latin typeface="Cambria Math" panose="02040503050406030204" pitchFamily="18" charset="0"/>
                          </a:rPr>
                          <m:t>𝐷</m:t>
                        </m:r>
                        <m:r>
                          <a:rPr lang="en-US" b="0" i="1" kern="0" smtClean="0">
                            <a:latin typeface="Cambria Math" panose="02040503050406030204" pitchFamily="18" charset="0"/>
                          </a:rPr>
                          <m:t>=</m:t>
                        </m:r>
                        <m:func>
                          <m:funcPr>
                            <m:ctrlPr>
                              <a:rPr lang="en-US" b="0" i="1" kern="0" smtClean="0">
                                <a:latin typeface="Cambria Math" panose="02040503050406030204" pitchFamily="18" charset="0"/>
                              </a:rPr>
                            </m:ctrlPr>
                          </m:funcPr>
                          <m:fName>
                            <m:r>
                              <m:rPr>
                                <m:sty m:val="p"/>
                              </m:rPr>
                              <a:rPr lang="en-US" b="0" i="0" kern="0" smtClean="0">
                                <a:latin typeface="Cambria Math" panose="02040503050406030204" pitchFamily="18" charset="0"/>
                              </a:rPr>
                              <m:t>min</m:t>
                            </m:r>
                          </m:fName>
                          <m:e>
                            <m:d>
                              <m:dPr>
                                <m:ctrlPr>
                                  <a:rPr lang="en-US" b="0" i="1" kern="0" smtClean="0">
                                    <a:latin typeface="Cambria Math" panose="02040503050406030204" pitchFamily="18" charset="0"/>
                                  </a:rPr>
                                </m:ctrlPr>
                              </m:dPr>
                              <m:e>
                                <m:f>
                                  <m:fPr>
                                    <m:ctrlPr>
                                      <a:rPr lang="en-US" b="0" i="1" kern="0" smtClean="0">
                                        <a:latin typeface="Cambria Math" panose="02040503050406030204" pitchFamily="18" charset="0"/>
                                      </a:rPr>
                                    </m:ctrlPr>
                                  </m:fPr>
                                  <m:num>
                                    <m:sSub>
                                      <m:sSubPr>
                                        <m:ctrlPr>
                                          <a:rPr lang="en-US" b="0" i="1" kern="0" smtClean="0">
                                            <a:latin typeface="Cambria Math" panose="02040503050406030204" pitchFamily="18" charset="0"/>
                                          </a:rPr>
                                        </m:ctrlPr>
                                      </m:sSubPr>
                                      <m:e>
                                        <m:r>
                                          <a:rPr lang="en-US" b="0" i="1" kern="0" smtClean="0">
                                            <a:latin typeface="Cambria Math" panose="02040503050406030204" pitchFamily="18" charset="0"/>
                                          </a:rPr>
                                          <m:t>𝑑</m:t>
                                        </m:r>
                                      </m:e>
                                      <m:sub>
                                        <m:r>
                                          <a:rPr lang="en-US" b="0" i="1" kern="0" smtClean="0">
                                            <a:latin typeface="Cambria Math" panose="02040503050406030204" pitchFamily="18" charset="0"/>
                                          </a:rPr>
                                          <m:t>2</m:t>
                                        </m:r>
                                      </m:sub>
                                    </m:sSub>
                                  </m:num>
                                  <m:den>
                                    <m:rad>
                                      <m:radPr>
                                        <m:degHide m:val="on"/>
                                        <m:ctrlPr>
                                          <a:rPr lang="en-US" b="0" i="1" kern="0" smtClean="0">
                                            <a:latin typeface="Cambria Math" panose="02040503050406030204" pitchFamily="18" charset="0"/>
                                          </a:rPr>
                                        </m:ctrlPr>
                                      </m:radPr>
                                      <m:deg/>
                                      <m:e>
                                        <m:r>
                                          <a:rPr lang="en-US" b="0" i="1" kern="0" smtClean="0">
                                            <a:latin typeface="Cambria Math" panose="02040503050406030204" pitchFamily="18" charset="0"/>
                                          </a:rPr>
                                          <m:t>10</m:t>
                                        </m:r>
                                      </m:e>
                                    </m:rad>
                                  </m:den>
                                </m:f>
                                <m:r>
                                  <a:rPr lang="en-US" b="0" i="1" kern="0" smtClean="0">
                                    <a:latin typeface="Cambria Math" panose="02040503050406030204" pitchFamily="18" charset="0"/>
                                  </a:rPr>
                                  <m:t>,</m:t>
                                </m:r>
                                <m:f>
                                  <m:fPr>
                                    <m:ctrlPr>
                                      <a:rPr lang="en-US" b="0" i="1" kern="0" smtClean="0">
                                        <a:latin typeface="Cambria Math" panose="02040503050406030204" pitchFamily="18" charset="0"/>
                                      </a:rPr>
                                    </m:ctrlPr>
                                  </m:fPr>
                                  <m:num>
                                    <m:sSub>
                                      <m:sSubPr>
                                        <m:ctrlPr>
                                          <a:rPr lang="en-US" b="0" i="1" kern="0" smtClean="0">
                                            <a:latin typeface="Cambria Math" panose="02040503050406030204" pitchFamily="18" charset="0"/>
                                          </a:rPr>
                                        </m:ctrlPr>
                                      </m:sSubPr>
                                      <m:e>
                                        <m:r>
                                          <a:rPr lang="en-US" b="0" i="1" kern="0" smtClean="0">
                                            <a:latin typeface="Cambria Math" panose="02040503050406030204" pitchFamily="18" charset="0"/>
                                          </a:rPr>
                                          <m:t>𝑑</m:t>
                                        </m:r>
                                      </m:e>
                                      <m:sub>
                                        <m:r>
                                          <a:rPr lang="en-US" b="0" i="1" kern="0" smtClean="0">
                                            <a:latin typeface="Cambria Math" panose="02040503050406030204" pitchFamily="18" charset="0"/>
                                          </a:rPr>
                                          <m:t>𝑑𝑒𝑝</m:t>
                                        </m:r>
                                      </m:sub>
                                    </m:sSub>
                                  </m:num>
                                  <m:den>
                                    <m:rad>
                                      <m:radPr>
                                        <m:degHide m:val="on"/>
                                        <m:ctrlPr>
                                          <a:rPr lang="en-US" b="0" i="1" kern="0" smtClean="0">
                                            <a:latin typeface="Cambria Math" panose="02040503050406030204" pitchFamily="18" charset="0"/>
                                          </a:rPr>
                                        </m:ctrlPr>
                                      </m:radPr>
                                      <m:deg/>
                                      <m:e>
                                        <m:r>
                                          <a:rPr lang="en-US" b="0" i="1" kern="0" smtClean="0">
                                            <a:latin typeface="Cambria Math" panose="02040503050406030204" pitchFamily="18" charset="0"/>
                                          </a:rPr>
                                          <m:t>5</m:t>
                                        </m:r>
                                      </m:e>
                                    </m:rad>
                                  </m:den>
                                </m:f>
                              </m:e>
                            </m:d>
                            <m:r>
                              <a:rPr lang="en-US" b="0" i="1" kern="0" smtClean="0">
                                <a:latin typeface="Cambria Math" panose="02040503050406030204" pitchFamily="18" charset="0"/>
                              </a:rPr>
                              <m:t>, </m:t>
                            </m:r>
                          </m:e>
                        </m:func>
                        <m:r>
                          <a:rPr lang="en-US" b="0" i="1" smtClean="0">
                            <a:latin typeface="Cambria Math" panose="02040503050406030204" pitchFamily="18" charset="0"/>
                          </a:rPr>
                          <m:t>𝑚</m:t>
                        </m:r>
                        <m:r>
                          <a:rPr lang="en-US" b="0" i="1">
                            <a:latin typeface="Cambria Math" panose="02040503050406030204" pitchFamily="18" charset="0"/>
                          </a:rPr>
                          <m:t>=</m:t>
                        </m:r>
                        <m:d>
                          <m:dPr>
                            <m:begChr m:val="⌊"/>
                            <m:endChr m:val="⌋"/>
                            <m:ctrlPr>
                              <a:rPr lang="en-US" b="0" i="1">
                                <a:latin typeface="Cambria Math" panose="02040503050406030204" pitchFamily="18" charset="0"/>
                              </a:rPr>
                            </m:ctrlPr>
                          </m:dPr>
                          <m:e>
                            <m:f>
                              <m:fPr>
                                <m:ctrlPr>
                                  <a:rPr lang="en-US" b="0" i="1">
                                    <a:latin typeface="Cambria Math" panose="02040503050406030204" pitchFamily="18" charset="0"/>
                                  </a:rPr>
                                </m:ctrlPr>
                              </m:fPr>
                              <m:num>
                                <m:r>
                                  <a:rPr lang="en-US" b="0" i="1" smtClean="0">
                                    <a:latin typeface="Cambria Math" panose="02040503050406030204" pitchFamily="18" charset="0"/>
                                  </a:rPr>
                                  <m:t>2</m:t>
                                </m:r>
                                <m:r>
                                  <a:rPr lang="en-US" b="0" i="1" smtClean="0">
                                    <a:latin typeface="Cambria Math" panose="02040503050406030204" pitchFamily="18" charset="0"/>
                                  </a:rPr>
                                  <m:t>𝐷</m:t>
                                </m:r>
                              </m:num>
                              <m:den>
                                <m:sSub>
                                  <m:sSubPr>
                                    <m:ctrlPr>
                                      <a:rPr lang="en-US" b="0" i="1">
                                        <a:latin typeface="Cambria Math" panose="02040503050406030204" pitchFamily="18" charset="0"/>
                                      </a:rPr>
                                    </m:ctrlPr>
                                  </m:sSubPr>
                                  <m:e>
                                    <m:r>
                                      <a:rPr lang="en-US" b="0" i="1">
                                        <a:latin typeface="Cambria Math" panose="02040503050406030204" pitchFamily="18" charset="0"/>
                                      </a:rPr>
                                      <m:t>𝑑</m:t>
                                    </m:r>
                                  </m:e>
                                  <m:sub>
                                    <m:r>
                                      <a:rPr lang="en-US" b="0" i="1">
                                        <a:latin typeface="Cambria Math" panose="02040503050406030204" pitchFamily="18" charset="0"/>
                                      </a:rPr>
                                      <m:t>1</m:t>
                                    </m:r>
                                  </m:sub>
                                </m:sSub>
                              </m:den>
                            </m:f>
                          </m:e>
                        </m:d>
                        <m:r>
                          <a:rPr lang="en-US" b="0" i="1" smtClean="0">
                            <a:latin typeface="Cambria Math" panose="02040503050406030204" pitchFamily="18" charset="0"/>
                          </a:rPr>
                          <m:t>, </m:t>
                        </m:r>
                        <m:r>
                          <a:rPr lang="en-US" b="0" i="1" kern="0" smtClean="0">
                            <a:latin typeface="Cambria Math" panose="02040503050406030204" pitchFamily="18" charset="0"/>
                          </a:rPr>
                          <m:t>𝑑</m:t>
                        </m:r>
                      </m:e>
                      <m:sub>
                        <m:r>
                          <a:rPr lang="en-US" b="0" i="1" kern="0" smtClean="0">
                            <a:latin typeface="Cambria Math" panose="02040503050406030204" pitchFamily="18" charset="0"/>
                          </a:rPr>
                          <m:t>1</m:t>
                        </m:r>
                      </m:sub>
                    </m:sSub>
                    <m:r>
                      <a:rPr lang="en-US" b="0" i="1" kern="0" smtClean="0">
                        <a:latin typeface="Cambria Math" panose="02040503050406030204" pitchFamily="18" charset="0"/>
                      </a:rPr>
                      <m:t>≤</m:t>
                    </m:r>
                    <m:sSub>
                      <m:sSubPr>
                        <m:ctrlPr>
                          <a:rPr lang="en-US" b="0" i="1" kern="0" smtClean="0">
                            <a:latin typeface="Cambria Math" panose="02040503050406030204" pitchFamily="18" charset="0"/>
                          </a:rPr>
                        </m:ctrlPr>
                      </m:sSubPr>
                      <m:e>
                        <m:r>
                          <a:rPr lang="en-US" b="0" i="1" kern="0" smtClean="0">
                            <a:latin typeface="Cambria Math" panose="02040503050406030204" pitchFamily="18" charset="0"/>
                          </a:rPr>
                          <m:t>𝑑</m:t>
                        </m:r>
                      </m:e>
                      <m:sub>
                        <m:r>
                          <a:rPr lang="en-US" b="0" i="1" kern="0" smtClean="0">
                            <a:latin typeface="Cambria Math" panose="02040503050406030204" pitchFamily="18" charset="0"/>
                          </a:rPr>
                          <m:t>2</m:t>
                        </m:r>
                      </m:sub>
                    </m:sSub>
                    <m:r>
                      <a:rPr lang="en-US" b="0" i="1" kern="0" smtClean="0">
                        <a:latin typeface="Cambria Math" panose="02040503050406030204" pitchFamily="18" charset="0"/>
                      </a:rPr>
                      <m:t>, </m:t>
                    </m:r>
                    <m:sSub>
                      <m:sSubPr>
                        <m:ctrlPr>
                          <a:rPr lang="en-US" b="0" i="1" kern="0" smtClean="0">
                            <a:latin typeface="Cambria Math" panose="02040503050406030204" pitchFamily="18" charset="0"/>
                          </a:rPr>
                        </m:ctrlPr>
                      </m:sSubPr>
                      <m:e>
                        <m:r>
                          <a:rPr lang="en-US" b="0" i="1" kern="0" smtClean="0">
                            <a:latin typeface="Cambria Math" panose="02040503050406030204" pitchFamily="18" charset="0"/>
                          </a:rPr>
                          <m:t> </m:t>
                        </m:r>
                        <m:r>
                          <a:rPr lang="en-US" b="0" i="1" kern="0" smtClean="0">
                            <a:latin typeface="Cambria Math" panose="02040503050406030204" pitchFamily="18" charset="0"/>
                          </a:rPr>
                          <m:t>𝑑</m:t>
                        </m:r>
                      </m:e>
                      <m:sub>
                        <m:r>
                          <a:rPr lang="en-US" b="0" i="1" kern="0" smtClean="0">
                            <a:latin typeface="Cambria Math" panose="02040503050406030204" pitchFamily="18" charset="0"/>
                          </a:rPr>
                          <m:t>𝑑𝑒𝑝</m:t>
                        </m:r>
                      </m:sub>
                    </m:sSub>
                    <m:r>
                      <a:rPr lang="en-US" b="0" i="1" kern="0" smtClean="0">
                        <a:latin typeface="Cambria Math" panose="02040503050406030204" pitchFamily="18" charset="0"/>
                      </a:rPr>
                      <m:t>≥</m:t>
                    </m:r>
                    <m:sSub>
                      <m:sSubPr>
                        <m:ctrlPr>
                          <a:rPr lang="en-US" b="0" i="1" kern="0" smtClean="0">
                            <a:latin typeface="Cambria Math" panose="02040503050406030204" pitchFamily="18" charset="0"/>
                          </a:rPr>
                        </m:ctrlPr>
                      </m:sSubPr>
                      <m:e>
                        <m:r>
                          <a:rPr lang="en-US" b="0" i="1" kern="0" smtClean="0">
                            <a:latin typeface="Cambria Math" panose="02040503050406030204" pitchFamily="18" charset="0"/>
                          </a:rPr>
                          <m:t>𝑑</m:t>
                        </m:r>
                      </m:e>
                      <m:sub>
                        <m:r>
                          <a:rPr lang="en-US" b="0" i="1" kern="0" smtClean="0">
                            <a:latin typeface="Cambria Math" panose="02040503050406030204" pitchFamily="18" charset="0"/>
                          </a:rPr>
                          <m:t>2</m:t>
                        </m:r>
                      </m:sub>
                    </m:sSub>
                    <m:r>
                      <a:rPr lang="en-US" b="0" i="1" kern="0" smtClean="0">
                        <a:latin typeface="Cambria Math" panose="02040503050406030204" pitchFamily="18" charset="0"/>
                      </a:rPr>
                      <m:t>/2</m:t>
                    </m:r>
                  </m:oMath>
                </a14:m>
                <a:r>
                  <a:rPr lang="en-US" b="0" kern="0" dirty="0"/>
                  <a:t>.</a:t>
                </a:r>
              </a:p>
              <a:p>
                <a:pPr marL="0" indent="0">
                  <a:buFont typeface="Arial" pitchFamily="34" charset="0"/>
                  <a:buNone/>
                </a:pPr>
                <a:endParaRPr lang="en-US" kern="0" dirty="0"/>
              </a:p>
            </p:txBody>
          </p:sp>
        </mc:Choice>
        <mc:Fallback xmlns="">
          <p:sp>
            <p:nvSpPr>
              <p:cNvPr id="7" name="Content Placeholder 2"/>
              <p:cNvSpPr txBox="1">
                <a:spLocks noRot="1" noChangeAspect="1" noMove="1" noResize="1" noEditPoints="1" noAdjustHandles="1" noChangeArrowheads="1" noChangeShapeType="1" noTextEdit="1"/>
              </p:cNvSpPr>
              <p:nvPr/>
            </p:nvSpPr>
            <p:spPr>
              <a:xfrm>
                <a:off x="469127" y="3551988"/>
                <a:ext cx="8229600" cy="3229812"/>
              </a:xfrm>
              <a:prstGeom prst="rect">
                <a:avLst/>
              </a:prstGeom>
              <a:blipFill>
                <a:blip r:embed="rId3"/>
                <a:stretch>
                  <a:fillRect l="-1037" t="-2642"/>
                </a:stretch>
              </a:blipFill>
            </p:spPr>
            <p:txBody>
              <a:bodyPr/>
              <a:lstStyle/>
              <a:p>
                <a:r>
                  <a:rPr lang="en-US">
                    <a:noFill/>
                  </a:rPr>
                  <a:t> </a:t>
                </a:r>
              </a:p>
            </p:txBody>
          </p:sp>
        </mc:Fallback>
      </mc:AlternateContent>
      <p:sp>
        <p:nvSpPr>
          <p:cNvPr id="8" name="Rectangle 7"/>
          <p:cNvSpPr/>
          <p:nvPr/>
        </p:nvSpPr>
        <p:spPr>
          <a:xfrm>
            <a:off x="762000" y="891994"/>
            <a:ext cx="7315200" cy="461665"/>
          </a:xfrm>
          <a:prstGeom prst="rect">
            <a:avLst/>
          </a:prstGeom>
        </p:spPr>
        <p:txBody>
          <a:bodyPr wrap="square">
            <a:spAutoFit/>
          </a:bodyPr>
          <a:lstStyle/>
          <a:p>
            <a:r>
              <a:rPr lang="en-US" sz="2400" dirty="0"/>
              <a:t>Map to independent bond percolation on a square lattice</a:t>
            </a:r>
          </a:p>
        </p:txBody>
      </p:sp>
    </p:spTree>
    <p:extLst>
      <p:ext uri="{BB962C8B-B14F-4D97-AF65-F5344CB8AC3E}">
        <p14:creationId xmlns:p14="http://schemas.microsoft.com/office/powerpoint/2010/main" val="40049654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4050060" y="-3743699"/>
            <a:ext cx="533400" cy="8130480"/>
          </a:xfrm>
        </p:spPr>
        <p:txBody>
          <a:bodyPr>
            <a:normAutofit fontScale="90000"/>
          </a:bodyPr>
          <a:lstStyle/>
          <a:p>
            <a:r>
              <a:rPr lang="en-US" dirty="0"/>
              <a:t>99% confidence intervals for percolation thresholds</a:t>
            </a:r>
          </a:p>
        </p:txBody>
      </p:sp>
      <p:sp>
        <p:nvSpPr>
          <p:cNvPr id="4" name="Slide Number Placeholder 3"/>
          <p:cNvSpPr>
            <a:spLocks noGrp="1"/>
          </p:cNvSpPr>
          <p:nvPr>
            <p:ph type="sldNum" sz="quarter" idx="12"/>
          </p:nvPr>
        </p:nvSpPr>
        <p:spPr/>
        <p:txBody>
          <a:bodyPr/>
          <a:lstStyle/>
          <a:p>
            <a:pPr>
              <a:defRPr/>
            </a:pPr>
            <a:fld id="{B6F15528-21DE-4FAA-801E-634DDDAF4B2B}" type="slidenum">
              <a:rPr lang="en-US"/>
              <a:pPr>
                <a:defRPr/>
              </a:pPr>
              <a:t>14</a:t>
            </a:fld>
            <a:endParaRPr lang="en-US" dirty="0"/>
          </a:p>
        </p:txBody>
      </p:sp>
      <p:pic>
        <p:nvPicPr>
          <p:cNvPr id="6" name="Picture 5"/>
          <p:cNvPicPr>
            <a:picLocks noChangeAspect="1"/>
          </p:cNvPicPr>
          <p:nvPr/>
        </p:nvPicPr>
        <p:blipFill>
          <a:blip r:embed="rId3"/>
          <a:stretch>
            <a:fillRect/>
          </a:stretch>
        </p:blipFill>
        <p:spPr>
          <a:xfrm>
            <a:off x="457200" y="1730902"/>
            <a:ext cx="7600487" cy="4577823"/>
          </a:xfrm>
          <a:prstGeom prst="rect">
            <a:avLst/>
          </a:prstGeom>
        </p:spPr>
      </p:pic>
      <p:sp>
        <p:nvSpPr>
          <p:cNvPr id="7" name="Oval 6"/>
          <p:cNvSpPr/>
          <p:nvPr/>
        </p:nvSpPr>
        <p:spPr>
          <a:xfrm>
            <a:off x="3579805" y="2231450"/>
            <a:ext cx="129137" cy="14215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flipH="1">
            <a:off x="3644374" y="2414789"/>
            <a:ext cx="1" cy="811369"/>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7" idx="2"/>
          </p:cNvCxnSpPr>
          <p:nvPr/>
        </p:nvCxnSpPr>
        <p:spPr>
          <a:xfrm flipH="1" flipV="1">
            <a:off x="2228045" y="2292439"/>
            <a:ext cx="1351760" cy="1008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51520" y="828953"/>
            <a:ext cx="8892480" cy="461665"/>
          </a:xfrm>
          <a:prstGeom prst="rect">
            <a:avLst/>
          </a:prstGeom>
        </p:spPr>
        <p:txBody>
          <a:bodyPr wrap="square">
            <a:spAutoFit/>
          </a:bodyPr>
          <a:lstStyle/>
          <a:p>
            <a:pPr marL="342900" indent="-342900">
              <a:buFont typeface="Arial" panose="020B0604020202020204" pitchFamily="34" charset="0"/>
              <a:buChar char="•"/>
            </a:pPr>
            <a:r>
              <a:rPr lang="en-US" sz="2400" b="1" dirty="0"/>
              <a:t>Study the robustness under random node failures using the curve</a:t>
            </a:r>
          </a:p>
        </p:txBody>
      </p:sp>
    </p:spTree>
    <p:custDataLst>
      <p:tags r:id="rId1"/>
    </p:custDataLst>
    <p:extLst>
      <p:ext uri="{BB962C8B-B14F-4D97-AF65-F5344CB8AC3E}">
        <p14:creationId xmlns:p14="http://schemas.microsoft.com/office/powerpoint/2010/main" val="2495385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Robust under geographical attacks</a:t>
            </a:r>
          </a:p>
        </p:txBody>
      </p:sp>
      <p:sp>
        <p:nvSpPr>
          <p:cNvPr id="3" name="Content Placeholder 2"/>
          <p:cNvSpPr>
            <a:spLocks noGrp="1"/>
          </p:cNvSpPr>
          <p:nvPr>
            <p:ph idx="1"/>
          </p:nvPr>
        </p:nvSpPr>
        <p:spPr>
          <a:xfrm>
            <a:off x="381000" y="1010809"/>
            <a:ext cx="8509820" cy="2924175"/>
          </a:xfrm>
        </p:spPr>
        <p:txBody>
          <a:bodyPr>
            <a:normAutofit/>
          </a:bodyPr>
          <a:lstStyle/>
          <a:p>
            <a:r>
              <a:rPr lang="en-US" dirty="0"/>
              <a:t>If the node densities are above the upper bounds on the percolation threshold, then the interdependent RGGs </a:t>
            </a:r>
            <a:r>
              <a:rPr lang="en-US" dirty="0">
                <a:solidFill>
                  <a:srgbClr val="FF0000"/>
                </a:solidFill>
              </a:rPr>
              <a:t>still percolate</a:t>
            </a:r>
            <a:r>
              <a:rPr lang="en-US" dirty="0"/>
              <a:t> after removing nodes in a geographical region.</a:t>
            </a:r>
          </a:p>
          <a:p>
            <a:pPr lvl="1"/>
            <a:r>
              <a:rPr lang="en-US" dirty="0"/>
              <a:t>We derived upper bounds on the percolation thresholds of interdependent RGGs by mapping to a lattice</a:t>
            </a:r>
          </a:p>
          <a:p>
            <a:pPr lvl="1"/>
            <a:r>
              <a:rPr lang="en-US" dirty="0"/>
              <a:t>Changing the bonds/sites from open to closed in a finite area does not affect its percolation [</a:t>
            </a:r>
            <a:r>
              <a:rPr lang="en-US" dirty="0" err="1"/>
              <a:t>Bollobas</a:t>
            </a:r>
            <a:r>
              <a:rPr lang="en-US" dirty="0"/>
              <a:t> &amp; </a:t>
            </a:r>
            <a:r>
              <a:rPr lang="en-US" dirty="0" err="1"/>
              <a:t>Riodan</a:t>
            </a:r>
            <a:r>
              <a:rPr lang="en-US" dirty="0"/>
              <a:t>, 2006]</a:t>
            </a:r>
          </a:p>
          <a:p>
            <a:pPr marL="457200" lvl="1" indent="0">
              <a:buNone/>
            </a:pPr>
            <a:endParaRPr lang="en-US" dirty="0"/>
          </a:p>
        </p:txBody>
      </p:sp>
      <p:sp>
        <p:nvSpPr>
          <p:cNvPr id="4" name="Slide Number Placeholder 3"/>
          <p:cNvSpPr>
            <a:spLocks noGrp="1"/>
          </p:cNvSpPr>
          <p:nvPr>
            <p:ph type="sldNum" sz="quarter" idx="12"/>
          </p:nvPr>
        </p:nvSpPr>
        <p:spPr/>
        <p:txBody>
          <a:bodyPr/>
          <a:lstStyle/>
          <a:p>
            <a:pPr>
              <a:defRPr/>
            </a:pPr>
            <a:fld id="{B6F15528-21DE-4FAA-801E-634DDDAF4B2B}" type="slidenum">
              <a:rPr lang="en-US"/>
              <a:pPr>
                <a:defRPr/>
              </a:pPr>
              <a:t>15</a:t>
            </a:fld>
            <a:endParaRPr lang="en-US" dirty="0"/>
          </a:p>
        </p:txBody>
      </p:sp>
      <p:pic>
        <p:nvPicPr>
          <p:cNvPr id="5" name="Picture 4"/>
          <p:cNvPicPr>
            <a:picLocks noChangeAspect="1"/>
          </p:cNvPicPr>
          <p:nvPr/>
        </p:nvPicPr>
        <p:blipFill>
          <a:blip r:embed="rId2"/>
          <a:stretch>
            <a:fillRect/>
          </a:stretch>
        </p:blipFill>
        <p:spPr>
          <a:xfrm>
            <a:off x="1752600" y="3657600"/>
            <a:ext cx="5562600" cy="2888141"/>
          </a:xfrm>
          <a:prstGeom prst="rect">
            <a:avLst/>
          </a:prstGeom>
        </p:spPr>
      </p:pic>
    </p:spTree>
    <p:extLst>
      <p:ext uri="{BB962C8B-B14F-4D97-AF65-F5344CB8AC3E}">
        <p14:creationId xmlns:p14="http://schemas.microsoft.com/office/powerpoint/2010/main" val="9830760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More general supply-demand relationship</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81000" y="914400"/>
                <a:ext cx="8515672" cy="5462606"/>
              </a:xfrm>
            </p:spPr>
            <p:txBody>
              <a:bodyPr/>
              <a:lstStyle/>
              <a:p>
                <a:r>
                  <a:rPr lang="en-US" dirty="0"/>
                  <a:t>The methods can be extended to more general supply-demand relationship</a:t>
                </a:r>
              </a:p>
              <a:p>
                <a:pPr lvl="1"/>
                <a:r>
                  <a:rPr lang="en-US" dirty="0"/>
                  <a:t>Each node in one graph requires a deterministic number (</a:t>
                </a:r>
                <a14:m>
                  <m:oMath xmlns:m="http://schemas.openxmlformats.org/officeDocument/2006/math">
                    <m:r>
                      <a:rPr lang="en-US" b="0" i="1" smtClean="0">
                        <a:latin typeface="Cambria Math" panose="02040503050406030204" pitchFamily="18" charset="0"/>
                      </a:rPr>
                      <m:t>≥1</m:t>
                    </m:r>
                  </m:oMath>
                </a14:m>
                <a:r>
                  <a:rPr lang="en-US" dirty="0"/>
                  <a:t>) of interdependent nodes in the other graph.</a:t>
                </a:r>
              </a:p>
              <a:p>
                <a:pPr lvl="1"/>
                <a:r>
                  <a:rPr lang="en-US" dirty="0"/>
                  <a:t>Each node in one graph requires a random number of interdependent nodes in the other graph.</a:t>
                </a:r>
              </a:p>
              <a:p>
                <a:r>
                  <a:rPr lang="en-US" dirty="0"/>
                  <a:t>Based on the same mapping, change conditions for a site/bond in the discrete model to be open</a:t>
                </a:r>
              </a:p>
              <a:p>
                <a:pPr lvl="1"/>
                <a:r>
                  <a:rPr lang="en-US" dirty="0"/>
                  <a:t>E.g., a site is open if there are at least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𝑖</m:t>
                        </m:r>
                      </m:sub>
                    </m:sSub>
                  </m:oMath>
                </a14:m>
                <a:r>
                  <a:rPr lang="en-US" dirty="0"/>
                  <a:t> nodes in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𝐺</m:t>
                        </m:r>
                      </m:e>
                      <m:sub>
                        <m:r>
                          <a:rPr lang="en-US" b="0" i="1" smtClean="0">
                            <a:latin typeface="Cambria Math" panose="02040503050406030204" pitchFamily="18" charset="0"/>
                          </a:rPr>
                          <m:t>𝑖</m:t>
                        </m:r>
                      </m:sub>
                    </m:sSub>
                    <m:r>
                      <a:rPr lang="en-US" b="0" i="1" smtClean="0">
                        <a:latin typeface="Cambria Math" panose="02040503050406030204" pitchFamily="18" charset="0"/>
                      </a:rPr>
                      <m:t> </m:t>
                    </m:r>
                  </m:oMath>
                </a14:m>
                <a:r>
                  <a:rPr lang="en-US" dirty="0"/>
                  <a:t>in the cell that contains the site.</a:t>
                </a:r>
              </a:p>
              <a:p>
                <a:r>
                  <a:rPr lang="en-US" altLang="zh-CN" dirty="0"/>
                  <a:t>Degree-dependent inhomogeneous failures</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81000" y="914400"/>
                <a:ext cx="8515672" cy="5462606"/>
              </a:xfrm>
              <a:blipFill>
                <a:blip r:embed="rId2"/>
                <a:stretch>
                  <a:fillRect l="-1003" t="-893" r="-179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9C2C24DF-DAFD-4A20-870A-00384D50E7EA}" type="slidenum">
              <a:rPr lang="ko-KR" altLang="en-US" smtClean="0"/>
              <a:pPr/>
              <a:t>16</a:t>
            </a:fld>
            <a:endParaRPr lang="ko-KR" altLang="en-US" dirty="0"/>
          </a:p>
        </p:txBody>
      </p:sp>
    </p:spTree>
    <p:extLst>
      <p:ext uri="{BB962C8B-B14F-4D97-AF65-F5344CB8AC3E}">
        <p14:creationId xmlns:p14="http://schemas.microsoft.com/office/powerpoint/2010/main" val="42445698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normAutofit/>
          </a:bodyPr>
          <a:lstStyle/>
          <a:p>
            <a:r>
              <a:rPr lang="en-US" dirty="0"/>
              <a:t>Summary</a:t>
            </a:r>
          </a:p>
          <a:p>
            <a:pPr lvl="1"/>
            <a:r>
              <a:rPr lang="en-US" dirty="0"/>
              <a:t>An interdependent random geometric graph model for interdependent networks</a:t>
            </a:r>
          </a:p>
          <a:p>
            <a:pPr lvl="1"/>
            <a:r>
              <a:rPr lang="en-US" dirty="0"/>
              <a:t>Percolation thresholds curve</a:t>
            </a:r>
          </a:p>
          <a:p>
            <a:pPr lvl="1"/>
            <a:r>
              <a:rPr lang="en-US" dirty="0"/>
              <a:t>Extensions to general supply-demand relationship</a:t>
            </a:r>
          </a:p>
          <a:p>
            <a:pPr lvl="1"/>
            <a:endParaRPr lang="en-US" dirty="0"/>
          </a:p>
          <a:p>
            <a:pPr lvl="1"/>
            <a:r>
              <a:rPr lang="en-US" dirty="0"/>
              <a:t>Robust under geographical failures</a:t>
            </a:r>
          </a:p>
          <a:p>
            <a:pPr lvl="1"/>
            <a:r>
              <a:rPr lang="en-US" dirty="0"/>
              <a:t>Degree-dependent </a:t>
            </a:r>
            <a:r>
              <a:rPr lang="en-US" dirty="0" err="1"/>
              <a:t>inhomogenous</a:t>
            </a:r>
            <a:r>
              <a:rPr lang="en-US" dirty="0"/>
              <a:t> failures</a:t>
            </a:r>
          </a:p>
          <a:p>
            <a:pPr lvl="1"/>
            <a:endParaRPr lang="en-US" dirty="0"/>
          </a:p>
          <a:p>
            <a:endParaRPr lang="en-US" b="0" dirty="0"/>
          </a:p>
          <a:p>
            <a:endParaRPr lang="en-US" b="0" dirty="0"/>
          </a:p>
        </p:txBody>
      </p:sp>
      <p:sp>
        <p:nvSpPr>
          <p:cNvPr id="4" name="Slide Number Placeholder 3"/>
          <p:cNvSpPr>
            <a:spLocks noGrp="1"/>
          </p:cNvSpPr>
          <p:nvPr>
            <p:ph type="sldNum" sz="quarter" idx="12"/>
          </p:nvPr>
        </p:nvSpPr>
        <p:spPr/>
        <p:txBody>
          <a:bodyPr/>
          <a:lstStyle/>
          <a:p>
            <a:fld id="{9C2C24DF-DAFD-4A20-870A-00384D50E7EA}" type="slidenum">
              <a:rPr lang="ko-KR" altLang="en-US" smtClean="0"/>
              <a:pPr/>
              <a:t>17</a:t>
            </a:fld>
            <a:endParaRPr lang="ko-KR" altLang="en-US" dirty="0"/>
          </a:p>
        </p:txBody>
      </p:sp>
    </p:spTree>
    <p:extLst>
      <p:ext uri="{BB962C8B-B14F-4D97-AF65-F5344CB8AC3E}">
        <p14:creationId xmlns:p14="http://schemas.microsoft.com/office/powerpoint/2010/main" val="21890259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normAutofit/>
          </a:bodyPr>
          <a:lstStyle/>
          <a:p>
            <a:r>
              <a:rPr lang="en-US" dirty="0">
                <a:solidFill>
                  <a:schemeClr val="bg1">
                    <a:lumMod val="75000"/>
                  </a:schemeClr>
                </a:solidFill>
              </a:rPr>
              <a:t>Introduction</a:t>
            </a:r>
          </a:p>
          <a:p>
            <a:r>
              <a:rPr lang="en-US" dirty="0"/>
              <a:t>Theory: modeling interdependent networks</a:t>
            </a:r>
          </a:p>
          <a:p>
            <a:pPr lvl="1"/>
            <a:r>
              <a:rPr lang="en-US" dirty="0">
                <a:solidFill>
                  <a:schemeClr val="bg1">
                    <a:lumMod val="75000"/>
                  </a:schemeClr>
                </a:solidFill>
              </a:rPr>
              <a:t>Random geometric graph </a:t>
            </a:r>
          </a:p>
          <a:p>
            <a:pPr lvl="2"/>
            <a:r>
              <a:rPr lang="en-US" dirty="0">
                <a:solidFill>
                  <a:schemeClr val="bg1">
                    <a:lumMod val="75000"/>
                  </a:schemeClr>
                </a:solidFill>
              </a:rPr>
              <a:t>Percolation analysis</a:t>
            </a:r>
          </a:p>
          <a:p>
            <a:pPr lvl="2"/>
            <a:r>
              <a:rPr lang="en-US" dirty="0">
                <a:solidFill>
                  <a:schemeClr val="bg1">
                    <a:lumMod val="75000"/>
                  </a:schemeClr>
                </a:solidFill>
              </a:rPr>
              <a:t>Random and geographical failures</a:t>
            </a:r>
          </a:p>
          <a:p>
            <a:pPr lvl="1"/>
            <a:r>
              <a:rPr lang="en-US" dirty="0"/>
              <a:t>Arbitrary graph </a:t>
            </a:r>
          </a:p>
          <a:p>
            <a:pPr lvl="2"/>
            <a:r>
              <a:rPr lang="en-US" dirty="0"/>
              <a:t>Network connectivity under failures</a:t>
            </a:r>
          </a:p>
          <a:p>
            <a:pPr lvl="2"/>
            <a:r>
              <a:rPr lang="en-US" dirty="0"/>
              <a:t>Robust routing under failures</a:t>
            </a:r>
          </a:p>
          <a:p>
            <a:r>
              <a:rPr lang="en-US" dirty="0">
                <a:solidFill>
                  <a:schemeClr val="bg1">
                    <a:lumMod val="75000"/>
                  </a:schemeClr>
                </a:solidFill>
              </a:rPr>
              <a:t>Applications of interdependent networks</a:t>
            </a:r>
          </a:p>
          <a:p>
            <a:pPr lvl="1"/>
            <a:r>
              <a:rPr lang="en-US" dirty="0">
                <a:solidFill>
                  <a:schemeClr val="bg1">
                    <a:lumMod val="75000"/>
                  </a:schemeClr>
                </a:solidFill>
              </a:rPr>
              <a:t>Interdependent power grid and communication network</a:t>
            </a:r>
          </a:p>
          <a:p>
            <a:pPr lvl="1"/>
            <a:r>
              <a:rPr lang="en-US" dirty="0">
                <a:solidFill>
                  <a:schemeClr val="bg1">
                    <a:lumMod val="75000"/>
                  </a:schemeClr>
                </a:solidFill>
              </a:rPr>
              <a:t>Distributed cloud network</a:t>
            </a:r>
          </a:p>
          <a:p>
            <a:r>
              <a:rPr lang="en-US" dirty="0">
                <a:solidFill>
                  <a:schemeClr val="bg1">
                    <a:lumMod val="75000"/>
                  </a:schemeClr>
                </a:solidFill>
              </a:rPr>
              <a:t>Future work</a:t>
            </a:r>
          </a:p>
          <a:p>
            <a:endParaRPr lang="en-US" dirty="0"/>
          </a:p>
          <a:p>
            <a:endParaRPr lang="en-US" dirty="0"/>
          </a:p>
        </p:txBody>
      </p:sp>
      <p:sp>
        <p:nvSpPr>
          <p:cNvPr id="4" name="Slide Number Placeholder 3"/>
          <p:cNvSpPr>
            <a:spLocks noGrp="1"/>
          </p:cNvSpPr>
          <p:nvPr>
            <p:ph type="sldNum" sz="quarter" idx="12"/>
          </p:nvPr>
        </p:nvSpPr>
        <p:spPr/>
        <p:txBody>
          <a:bodyPr/>
          <a:lstStyle/>
          <a:p>
            <a:fld id="{9C2C24DF-DAFD-4A20-870A-00384D50E7EA}" type="slidenum">
              <a:rPr lang="ko-KR" altLang="en-US" smtClean="0"/>
              <a:pPr/>
              <a:t>18</a:t>
            </a:fld>
            <a:endParaRPr lang="ko-KR" altLang="en-US" dirty="0"/>
          </a:p>
        </p:txBody>
      </p:sp>
    </p:spTree>
    <p:extLst>
      <p:ext uri="{BB962C8B-B14F-4D97-AF65-F5344CB8AC3E}">
        <p14:creationId xmlns:p14="http://schemas.microsoft.com/office/powerpoint/2010/main" val="8615467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zh-CN" sz="2800" dirty="0"/>
              <a:t>Key challenges</a:t>
            </a:r>
            <a:endParaRPr kumimoji="1" lang="ja-JP" altLang="en-US" sz="2800" dirty="0"/>
          </a:p>
        </p:txBody>
      </p:sp>
      <p:sp>
        <p:nvSpPr>
          <p:cNvPr id="3" name="Content Placeholder 2"/>
          <p:cNvSpPr>
            <a:spLocks noGrp="1"/>
          </p:cNvSpPr>
          <p:nvPr>
            <p:ph idx="1"/>
          </p:nvPr>
        </p:nvSpPr>
        <p:spPr>
          <a:xfrm>
            <a:off x="304800" y="785794"/>
            <a:ext cx="8515672" cy="5739550"/>
          </a:xfrm>
        </p:spPr>
        <p:txBody>
          <a:bodyPr>
            <a:normAutofit/>
          </a:bodyPr>
          <a:lstStyle/>
          <a:p>
            <a:pPr marL="0" indent="0">
              <a:buNone/>
            </a:pPr>
            <a:r>
              <a:rPr lang="en-US" dirty="0"/>
              <a:t>1. Analysis: </a:t>
            </a:r>
            <a:r>
              <a:rPr lang="en-US" altLang="zh-CN" dirty="0"/>
              <a:t>How many nodes need to be removed in one network to disconnect the other network?</a:t>
            </a:r>
            <a:endParaRPr lang="en-US" dirty="0"/>
          </a:p>
          <a:p>
            <a:pPr marL="0" indent="0">
              <a:buNone/>
            </a:pPr>
            <a:r>
              <a:rPr lang="en-US" dirty="0"/>
              <a:t>2. Design:  How to design the interdependence to maximize the number of node failures that a network can </a:t>
            </a:r>
            <a:r>
              <a:rPr lang="en-US" altLang="zh-CN" dirty="0"/>
              <a:t>tolerate</a:t>
            </a:r>
            <a:r>
              <a:rPr lang="en-US" dirty="0"/>
              <a:t>?</a:t>
            </a:r>
          </a:p>
          <a:p>
            <a:r>
              <a:rPr lang="en-US" dirty="0">
                <a:solidFill>
                  <a:srgbClr val="FF0000"/>
                </a:solidFill>
              </a:rPr>
              <a:t>Focus: On arbitrary finite-size graphs</a:t>
            </a:r>
          </a:p>
          <a:p>
            <a:pPr marL="0" indent="0">
              <a:buNone/>
            </a:pPr>
            <a:endParaRPr lang="en-US" i="1" baseline="-25000" dirty="0"/>
          </a:p>
          <a:p>
            <a:pPr marL="0" indent="0">
              <a:buNone/>
            </a:pPr>
            <a:endParaRPr lang="en-US" i="1" baseline="-25000" dirty="0"/>
          </a:p>
          <a:p>
            <a:endParaRPr lang="en-US" i="1" baseline="-25000" dirty="0"/>
          </a:p>
          <a:p>
            <a:endParaRPr lang="en-US" i="1" baseline="-25000" dirty="0"/>
          </a:p>
          <a:p>
            <a:endParaRPr lang="en-US" i="1" baseline="-25000" dirty="0"/>
          </a:p>
          <a:p>
            <a:endParaRPr lang="en-US" i="1" baseline="-25000" dirty="0"/>
          </a:p>
          <a:p>
            <a:endParaRPr lang="en-US" i="1" baseline="-25000" dirty="0"/>
          </a:p>
        </p:txBody>
      </p:sp>
      <p:sp>
        <p:nvSpPr>
          <p:cNvPr id="4" name="Slide Number Placeholder 3"/>
          <p:cNvSpPr>
            <a:spLocks noGrp="1"/>
          </p:cNvSpPr>
          <p:nvPr>
            <p:ph type="sldNum" sz="quarter" idx="12"/>
          </p:nvPr>
        </p:nvSpPr>
        <p:spPr/>
        <p:txBody>
          <a:bodyPr/>
          <a:lstStyle/>
          <a:p>
            <a:fld id="{9C2C24DF-DAFD-4A20-870A-00384D50E7EA}" type="slidenum">
              <a:rPr lang="ko-KR" altLang="en-US" smtClean="0"/>
              <a:pPr/>
              <a:t>19</a:t>
            </a:fld>
            <a:endParaRPr lang="ko-KR" altLang="en-US" dirty="0"/>
          </a:p>
        </p:txBody>
      </p:sp>
      <p:sp>
        <p:nvSpPr>
          <p:cNvPr id="5" name="Oval 4"/>
          <p:cNvSpPr/>
          <p:nvPr/>
        </p:nvSpPr>
        <p:spPr>
          <a:xfrm>
            <a:off x="1559868" y="3588503"/>
            <a:ext cx="457200" cy="457200"/>
          </a:xfrm>
          <a:prstGeom prst="ellips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dirty="0"/>
              <a:t>a</a:t>
            </a:r>
          </a:p>
        </p:txBody>
      </p:sp>
      <p:sp>
        <p:nvSpPr>
          <p:cNvPr id="6" name="Oval 5"/>
          <p:cNvSpPr/>
          <p:nvPr/>
        </p:nvSpPr>
        <p:spPr>
          <a:xfrm>
            <a:off x="2814404" y="2960926"/>
            <a:ext cx="457200" cy="457200"/>
          </a:xfrm>
          <a:prstGeom prst="ellips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2000" dirty="0"/>
              <a:t>b</a:t>
            </a:r>
          </a:p>
        </p:txBody>
      </p:sp>
      <p:cxnSp>
        <p:nvCxnSpPr>
          <p:cNvPr id="7" name="Straight Connector 6"/>
          <p:cNvCxnSpPr>
            <a:stCxn id="6" idx="2"/>
            <a:endCxn id="5" idx="7"/>
          </p:cNvCxnSpPr>
          <p:nvPr/>
        </p:nvCxnSpPr>
        <p:spPr>
          <a:xfrm flipH="1">
            <a:off x="1950113" y="3189526"/>
            <a:ext cx="864291" cy="465932"/>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11" idx="1"/>
            <a:endCxn id="6" idx="6"/>
          </p:cNvCxnSpPr>
          <p:nvPr/>
        </p:nvCxnSpPr>
        <p:spPr>
          <a:xfrm flipH="1" flipV="1">
            <a:off x="3271605" y="3189526"/>
            <a:ext cx="832546" cy="465932"/>
          </a:xfrm>
          <a:prstGeom prst="line">
            <a:avLst/>
          </a:prstGeom>
        </p:spPr>
        <p:style>
          <a:lnRef idx="1">
            <a:schemeClr val="accent1"/>
          </a:lnRef>
          <a:fillRef idx="0">
            <a:schemeClr val="accent1"/>
          </a:fillRef>
          <a:effectRef idx="0">
            <a:schemeClr val="accent1"/>
          </a:effectRef>
          <a:fontRef idx="minor">
            <a:schemeClr val="tx1"/>
          </a:fontRef>
        </p:style>
      </p:cxnSp>
      <p:sp>
        <p:nvSpPr>
          <p:cNvPr id="9" name="Isosceles Triangle 8"/>
          <p:cNvSpPr/>
          <p:nvPr/>
        </p:nvSpPr>
        <p:spPr>
          <a:xfrm>
            <a:off x="2759414" y="4477072"/>
            <a:ext cx="533400" cy="441960"/>
          </a:xfrm>
          <a:prstGeom prst="triangle">
            <a:avLst/>
          </a:prstGeom>
          <a:solidFill>
            <a:srgbClr val="92D050"/>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0" name="Straight Arrow Connector 9"/>
          <p:cNvCxnSpPr>
            <a:stCxn id="6" idx="4"/>
            <a:endCxn id="9" idx="0"/>
          </p:cNvCxnSpPr>
          <p:nvPr/>
        </p:nvCxnSpPr>
        <p:spPr>
          <a:xfrm flipH="1">
            <a:off x="3026114" y="3418126"/>
            <a:ext cx="16890" cy="1058946"/>
          </a:xfrm>
          <a:prstGeom prst="straightConnector1">
            <a:avLst/>
          </a:prstGeom>
          <a:ln>
            <a:solidFill>
              <a:srgbClr val="7030A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4037195" y="3588503"/>
            <a:ext cx="457200" cy="457200"/>
          </a:xfrm>
          <a:prstGeom prst="ellips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dirty="0"/>
              <a:t>c</a:t>
            </a:r>
          </a:p>
        </p:txBody>
      </p:sp>
      <p:sp>
        <p:nvSpPr>
          <p:cNvPr id="12" name="Isosceles Triangle 11"/>
          <p:cNvSpPr/>
          <p:nvPr/>
        </p:nvSpPr>
        <p:spPr>
          <a:xfrm>
            <a:off x="3999095" y="4812528"/>
            <a:ext cx="533400" cy="441960"/>
          </a:xfrm>
          <a:prstGeom prst="triangle">
            <a:avLst/>
          </a:prstGeom>
          <a:solidFill>
            <a:schemeClr val="accent1">
              <a:lumMod val="40000"/>
              <a:lumOff val="6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Isosceles Triangle 12"/>
          <p:cNvSpPr/>
          <p:nvPr/>
        </p:nvSpPr>
        <p:spPr>
          <a:xfrm>
            <a:off x="1521768" y="4833974"/>
            <a:ext cx="533400" cy="441960"/>
          </a:xfrm>
          <a:prstGeom prst="triangle">
            <a:avLst/>
          </a:prstGeom>
          <a:solidFill>
            <a:srgbClr val="FFFF00"/>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 name="Straight Arrow Connector 13"/>
          <p:cNvCxnSpPr>
            <a:stCxn id="5" idx="5"/>
            <a:endCxn id="19" idx="0"/>
          </p:cNvCxnSpPr>
          <p:nvPr/>
        </p:nvCxnSpPr>
        <p:spPr>
          <a:xfrm>
            <a:off x="1950114" y="3978748"/>
            <a:ext cx="3537424" cy="833780"/>
          </a:xfrm>
          <a:prstGeom prst="straightConnector1">
            <a:avLst/>
          </a:prstGeom>
          <a:ln>
            <a:solidFill>
              <a:srgbClr val="7030A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5" idx="4"/>
            <a:endCxn id="13" idx="0"/>
          </p:cNvCxnSpPr>
          <p:nvPr/>
        </p:nvCxnSpPr>
        <p:spPr>
          <a:xfrm>
            <a:off x="1788468" y="4045709"/>
            <a:ext cx="0" cy="788271"/>
          </a:xfrm>
          <a:prstGeom prst="straightConnector1">
            <a:avLst/>
          </a:prstGeom>
          <a:ln>
            <a:solidFill>
              <a:srgbClr val="7030A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1" idx="4"/>
            <a:endCxn id="12" idx="0"/>
          </p:cNvCxnSpPr>
          <p:nvPr/>
        </p:nvCxnSpPr>
        <p:spPr>
          <a:xfrm>
            <a:off x="4265795" y="4045709"/>
            <a:ext cx="0" cy="766825"/>
          </a:xfrm>
          <a:prstGeom prst="straightConnector1">
            <a:avLst/>
          </a:prstGeom>
          <a:ln>
            <a:solidFill>
              <a:srgbClr val="7030A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6" idx="4"/>
            <a:endCxn id="13" idx="0"/>
          </p:cNvCxnSpPr>
          <p:nvPr/>
        </p:nvCxnSpPr>
        <p:spPr>
          <a:xfrm flipH="1">
            <a:off x="1788469" y="3418126"/>
            <a:ext cx="1254536" cy="1415848"/>
          </a:xfrm>
          <a:prstGeom prst="straightConnector1">
            <a:avLst/>
          </a:prstGeom>
          <a:ln>
            <a:solidFill>
              <a:srgbClr val="7030A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5258937" y="2951388"/>
            <a:ext cx="457200" cy="457200"/>
          </a:xfrm>
          <a:prstGeom prst="ellips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dirty="0"/>
              <a:t>d</a:t>
            </a:r>
          </a:p>
        </p:txBody>
      </p:sp>
      <p:sp>
        <p:nvSpPr>
          <p:cNvPr id="19" name="Isosceles Triangle 18"/>
          <p:cNvSpPr/>
          <p:nvPr/>
        </p:nvSpPr>
        <p:spPr>
          <a:xfrm>
            <a:off x="5220837" y="4812528"/>
            <a:ext cx="533400" cy="441960"/>
          </a:xfrm>
          <a:prstGeom prst="triangle">
            <a:avLst/>
          </a:prstGeom>
          <a:solidFill>
            <a:schemeClr val="accent6">
              <a:lumMod val="40000"/>
              <a:lumOff val="6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0" name="Straight Arrow Connector 19"/>
          <p:cNvCxnSpPr>
            <a:stCxn id="18" idx="4"/>
            <a:endCxn id="12" idx="0"/>
          </p:cNvCxnSpPr>
          <p:nvPr/>
        </p:nvCxnSpPr>
        <p:spPr>
          <a:xfrm flipH="1">
            <a:off x="4265796" y="3408588"/>
            <a:ext cx="1221742" cy="1403940"/>
          </a:xfrm>
          <a:prstGeom prst="straightConnector1">
            <a:avLst/>
          </a:prstGeom>
          <a:ln>
            <a:solidFill>
              <a:srgbClr val="7030A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8" idx="2"/>
            <a:endCxn id="6" idx="6"/>
          </p:cNvCxnSpPr>
          <p:nvPr/>
        </p:nvCxnSpPr>
        <p:spPr>
          <a:xfrm flipH="1">
            <a:off x="3271607" y="3179988"/>
            <a:ext cx="1987333" cy="95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1" idx="4"/>
            <a:endCxn id="9" idx="0"/>
          </p:cNvCxnSpPr>
          <p:nvPr/>
        </p:nvCxnSpPr>
        <p:spPr>
          <a:xfrm flipH="1">
            <a:off x="3026114" y="4045709"/>
            <a:ext cx="1239681" cy="431369"/>
          </a:xfrm>
          <a:prstGeom prst="straightConnector1">
            <a:avLst/>
          </a:prstGeom>
          <a:ln>
            <a:solidFill>
              <a:srgbClr val="7030A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8" idx="4"/>
            <a:endCxn id="19" idx="0"/>
          </p:cNvCxnSpPr>
          <p:nvPr/>
        </p:nvCxnSpPr>
        <p:spPr>
          <a:xfrm>
            <a:off x="5487537" y="3408588"/>
            <a:ext cx="0" cy="1403940"/>
          </a:xfrm>
          <a:prstGeom prst="straightConnector1">
            <a:avLst/>
          </a:prstGeom>
          <a:ln>
            <a:solidFill>
              <a:srgbClr val="7030A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625730" y="4839549"/>
            <a:ext cx="325476" cy="461665"/>
          </a:xfrm>
          <a:prstGeom prst="rect">
            <a:avLst/>
          </a:prstGeom>
          <a:noFill/>
        </p:spPr>
        <p:txBody>
          <a:bodyPr wrap="square" rtlCol="0">
            <a:spAutoFit/>
          </a:bodyPr>
          <a:lstStyle/>
          <a:p>
            <a:r>
              <a:rPr lang="en-US" sz="2400" dirty="0"/>
              <a:t>1</a:t>
            </a:r>
          </a:p>
        </p:txBody>
      </p:sp>
      <p:sp>
        <p:nvSpPr>
          <p:cNvPr id="25" name="TextBox 24"/>
          <p:cNvSpPr txBox="1"/>
          <p:nvPr/>
        </p:nvSpPr>
        <p:spPr>
          <a:xfrm>
            <a:off x="2843837" y="4503269"/>
            <a:ext cx="325476" cy="461665"/>
          </a:xfrm>
          <a:prstGeom prst="rect">
            <a:avLst/>
          </a:prstGeom>
          <a:noFill/>
        </p:spPr>
        <p:txBody>
          <a:bodyPr wrap="square" rtlCol="0">
            <a:spAutoFit/>
          </a:bodyPr>
          <a:lstStyle/>
          <a:p>
            <a:r>
              <a:rPr lang="en-US" sz="2400" dirty="0"/>
              <a:t>2</a:t>
            </a:r>
          </a:p>
        </p:txBody>
      </p:sp>
      <p:sp>
        <p:nvSpPr>
          <p:cNvPr id="26" name="TextBox 25"/>
          <p:cNvSpPr txBox="1"/>
          <p:nvPr/>
        </p:nvSpPr>
        <p:spPr>
          <a:xfrm>
            <a:off x="4103057" y="4839549"/>
            <a:ext cx="325476" cy="461665"/>
          </a:xfrm>
          <a:prstGeom prst="rect">
            <a:avLst/>
          </a:prstGeom>
          <a:noFill/>
        </p:spPr>
        <p:txBody>
          <a:bodyPr wrap="square" rtlCol="0">
            <a:spAutoFit/>
          </a:bodyPr>
          <a:lstStyle/>
          <a:p>
            <a:r>
              <a:rPr lang="en-US" sz="2400" dirty="0"/>
              <a:t>3</a:t>
            </a:r>
          </a:p>
        </p:txBody>
      </p:sp>
      <p:sp>
        <p:nvSpPr>
          <p:cNvPr id="27" name="TextBox 26"/>
          <p:cNvSpPr txBox="1"/>
          <p:nvPr/>
        </p:nvSpPr>
        <p:spPr>
          <a:xfrm>
            <a:off x="5324799" y="4833980"/>
            <a:ext cx="325476" cy="461665"/>
          </a:xfrm>
          <a:prstGeom prst="rect">
            <a:avLst/>
          </a:prstGeom>
          <a:noFill/>
        </p:spPr>
        <p:txBody>
          <a:bodyPr wrap="square" rtlCol="0">
            <a:spAutoFit/>
          </a:bodyPr>
          <a:lstStyle/>
          <a:p>
            <a:r>
              <a:rPr lang="en-US" sz="2400" dirty="0"/>
              <a:t>4</a:t>
            </a:r>
          </a:p>
        </p:txBody>
      </p:sp>
      <p:cxnSp>
        <p:nvCxnSpPr>
          <p:cNvPr id="28" name="Straight Connector 27"/>
          <p:cNvCxnSpPr/>
          <p:nvPr/>
        </p:nvCxnSpPr>
        <p:spPr>
          <a:xfrm>
            <a:off x="2797514" y="4514517"/>
            <a:ext cx="457200" cy="45720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2797514" y="4514517"/>
            <a:ext cx="457200" cy="45720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67544" y="3140968"/>
            <a:ext cx="2448272" cy="297517"/>
          </a:xfrm>
          <a:prstGeom prst="rect">
            <a:avLst/>
          </a:prstGeom>
          <a:noFill/>
        </p:spPr>
        <p:txBody>
          <a:bodyPr wrap="square" rtlCol="0">
            <a:spAutoFit/>
          </a:bodyPr>
          <a:lstStyle/>
          <a:p>
            <a:endParaRPr lang="en-US" sz="2000" i="1" baseline="-25000" dirty="0">
              <a:latin typeface="Times"/>
              <a:cs typeface="Times"/>
            </a:endParaRPr>
          </a:p>
        </p:txBody>
      </p:sp>
      <p:cxnSp>
        <p:nvCxnSpPr>
          <p:cNvPr id="33" name="Straight Connector 32"/>
          <p:cNvCxnSpPr/>
          <p:nvPr/>
        </p:nvCxnSpPr>
        <p:spPr>
          <a:xfrm>
            <a:off x="1547664" y="4869160"/>
            <a:ext cx="457200" cy="45720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547664" y="4869160"/>
            <a:ext cx="457200" cy="45720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818655" y="2924944"/>
            <a:ext cx="457200" cy="45720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2818655" y="2924944"/>
            <a:ext cx="457200" cy="45720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6084168" y="3173886"/>
            <a:ext cx="2736304" cy="1631216"/>
          </a:xfrm>
          <a:prstGeom prst="rect">
            <a:avLst/>
          </a:prstGeom>
          <a:noFill/>
        </p:spPr>
        <p:txBody>
          <a:bodyPr wrap="square" rtlCol="0">
            <a:spAutoFit/>
          </a:bodyPr>
          <a:lstStyle/>
          <a:p>
            <a:r>
              <a:rPr lang="en-US" sz="2000" dirty="0"/>
              <a:t>Removing supply nodes 1 and 2 leads to the failure of demand node </a:t>
            </a:r>
            <a:r>
              <a:rPr lang="en-US" sz="2000" i="1" dirty="0"/>
              <a:t>b</a:t>
            </a:r>
            <a:r>
              <a:rPr lang="en-US" sz="2000" dirty="0"/>
              <a:t>, and disconnects the graph </a:t>
            </a:r>
            <a:r>
              <a:rPr lang="en-US" sz="2000" i="1" dirty="0"/>
              <a:t>G</a:t>
            </a:r>
            <a:r>
              <a:rPr lang="en-US" sz="2000" baseline="-25000" dirty="0"/>
              <a:t>1</a:t>
            </a:r>
            <a:r>
              <a:rPr lang="en-US" sz="2000" dirty="0"/>
              <a:t>.</a:t>
            </a:r>
          </a:p>
        </p:txBody>
      </p:sp>
      <p:sp>
        <p:nvSpPr>
          <p:cNvPr id="30" name="TextBox 29"/>
          <p:cNvSpPr txBox="1"/>
          <p:nvPr/>
        </p:nvSpPr>
        <p:spPr>
          <a:xfrm>
            <a:off x="611560" y="5517238"/>
            <a:ext cx="8280920" cy="830997"/>
          </a:xfrm>
          <a:prstGeom prst="rect">
            <a:avLst/>
          </a:prstGeom>
          <a:noFill/>
        </p:spPr>
        <p:txBody>
          <a:bodyPr wrap="square" rtlCol="0">
            <a:spAutoFit/>
          </a:bodyPr>
          <a:lstStyle/>
          <a:p>
            <a:r>
              <a:rPr lang="en-US" sz="2400" dirty="0"/>
              <a:t>To answer these questions, we study a model where nodes in a </a:t>
            </a:r>
            <a:r>
              <a:rPr lang="en-US" sz="2400" i="1" dirty="0">
                <a:solidFill>
                  <a:srgbClr val="FF0000"/>
                </a:solidFill>
              </a:rPr>
              <a:t>demand network (G</a:t>
            </a:r>
            <a:r>
              <a:rPr lang="en-US" sz="2400" i="1" baseline="-25000" dirty="0">
                <a:solidFill>
                  <a:srgbClr val="FF0000"/>
                </a:solidFill>
              </a:rPr>
              <a:t>1</a:t>
            </a:r>
            <a:r>
              <a:rPr lang="en-US" sz="2400" i="1" dirty="0">
                <a:solidFill>
                  <a:srgbClr val="FF0000"/>
                </a:solidFill>
              </a:rPr>
              <a:t>)</a:t>
            </a:r>
            <a:r>
              <a:rPr lang="en-US" sz="2400" dirty="0">
                <a:solidFill>
                  <a:srgbClr val="FF0000"/>
                </a:solidFill>
              </a:rPr>
              <a:t> </a:t>
            </a:r>
            <a:r>
              <a:rPr lang="en-US" sz="2400" dirty="0"/>
              <a:t>depend on nodes in a </a:t>
            </a:r>
            <a:r>
              <a:rPr lang="en-US" sz="2400" i="1" dirty="0">
                <a:solidFill>
                  <a:srgbClr val="FF0000"/>
                </a:solidFill>
              </a:rPr>
              <a:t>supply network (G</a:t>
            </a:r>
            <a:r>
              <a:rPr lang="en-US" sz="2400" i="1" baseline="-25000" dirty="0">
                <a:solidFill>
                  <a:srgbClr val="FF0000"/>
                </a:solidFill>
              </a:rPr>
              <a:t>2</a:t>
            </a:r>
            <a:r>
              <a:rPr lang="en-US" sz="2400" i="1" dirty="0">
                <a:solidFill>
                  <a:srgbClr val="FF0000"/>
                </a:solidFill>
              </a:rPr>
              <a:t>)</a:t>
            </a:r>
            <a:r>
              <a:rPr lang="en-US" sz="2400" dirty="0"/>
              <a:t>.</a:t>
            </a:r>
          </a:p>
        </p:txBody>
      </p:sp>
      <p:sp>
        <p:nvSpPr>
          <p:cNvPr id="44" name="TextBox 43"/>
          <p:cNvSpPr txBox="1"/>
          <p:nvPr/>
        </p:nvSpPr>
        <p:spPr>
          <a:xfrm>
            <a:off x="373856" y="3056473"/>
            <a:ext cx="996045" cy="1092607"/>
          </a:xfrm>
          <a:prstGeom prst="rect">
            <a:avLst/>
          </a:prstGeom>
          <a:noFill/>
        </p:spPr>
        <p:txBody>
          <a:bodyPr wrap="none" rtlCol="0">
            <a:spAutoFit/>
          </a:bodyPr>
          <a:lstStyle/>
          <a:p>
            <a:r>
              <a:rPr kumimoji="1" lang="en-US" altLang="ja-JP" i="1" dirty="0">
                <a:latin typeface="Times"/>
                <a:cs typeface="Times"/>
              </a:rPr>
              <a:t>G</a:t>
            </a:r>
            <a:r>
              <a:rPr kumimoji="1" lang="en-US" altLang="ja-JP" baseline="-25000" dirty="0">
                <a:latin typeface="Times"/>
                <a:cs typeface="Times"/>
              </a:rPr>
              <a:t>1</a:t>
            </a:r>
            <a:r>
              <a:rPr kumimoji="1" lang="en-US" altLang="ja-JP" dirty="0"/>
              <a:t> </a:t>
            </a:r>
            <a:br>
              <a:rPr kumimoji="1" lang="en-US" altLang="ja-JP" dirty="0"/>
            </a:br>
            <a:endParaRPr kumimoji="1" lang="en-US" altLang="ja-JP" sz="1050" dirty="0"/>
          </a:p>
          <a:p>
            <a:r>
              <a:rPr kumimoji="1" lang="en-US" altLang="ja-JP" dirty="0"/>
              <a:t>demand </a:t>
            </a:r>
            <a:br>
              <a:rPr kumimoji="1" lang="en-US" altLang="ja-JP" dirty="0"/>
            </a:br>
            <a:r>
              <a:rPr kumimoji="1" lang="en-US" altLang="ja-JP" dirty="0"/>
              <a:t>network</a:t>
            </a:r>
          </a:p>
        </p:txBody>
      </p:sp>
      <p:sp>
        <p:nvSpPr>
          <p:cNvPr id="45" name="TextBox 44"/>
          <p:cNvSpPr txBox="1"/>
          <p:nvPr/>
        </p:nvSpPr>
        <p:spPr>
          <a:xfrm>
            <a:off x="434426" y="4352617"/>
            <a:ext cx="996045" cy="1092607"/>
          </a:xfrm>
          <a:prstGeom prst="rect">
            <a:avLst/>
          </a:prstGeom>
          <a:noFill/>
        </p:spPr>
        <p:txBody>
          <a:bodyPr wrap="none" rtlCol="0">
            <a:spAutoFit/>
          </a:bodyPr>
          <a:lstStyle/>
          <a:p>
            <a:r>
              <a:rPr kumimoji="1" lang="en-US" altLang="ja-JP" i="1" dirty="0">
                <a:latin typeface="Times"/>
                <a:cs typeface="Times"/>
              </a:rPr>
              <a:t>G</a:t>
            </a:r>
            <a:r>
              <a:rPr kumimoji="1" lang="en-US" altLang="ja-JP" baseline="-25000" dirty="0">
                <a:latin typeface="Times"/>
                <a:cs typeface="Times"/>
              </a:rPr>
              <a:t>2</a:t>
            </a:r>
            <a:r>
              <a:rPr kumimoji="1" lang="en-US" altLang="ja-JP" dirty="0"/>
              <a:t> </a:t>
            </a:r>
            <a:br>
              <a:rPr kumimoji="1" lang="en-US" altLang="ja-JP" dirty="0"/>
            </a:br>
            <a:endParaRPr kumimoji="1" lang="en-US" altLang="ja-JP" sz="1050" dirty="0"/>
          </a:p>
          <a:p>
            <a:r>
              <a:rPr kumimoji="1" lang="en-US" altLang="ja-JP" dirty="0"/>
              <a:t>supply </a:t>
            </a:r>
            <a:br>
              <a:rPr kumimoji="1" lang="en-US" altLang="ja-JP" dirty="0"/>
            </a:br>
            <a:r>
              <a:rPr kumimoji="1" lang="en-US" altLang="ja-JP" dirty="0"/>
              <a:t>network</a:t>
            </a:r>
            <a:endParaRPr kumimoji="1" lang="ja-JP" altLang="en-US" dirty="0"/>
          </a:p>
        </p:txBody>
      </p:sp>
      <p:sp>
        <p:nvSpPr>
          <p:cNvPr id="46" name="Oval 45"/>
          <p:cNvSpPr/>
          <p:nvPr/>
        </p:nvSpPr>
        <p:spPr>
          <a:xfrm>
            <a:off x="373856" y="3043808"/>
            <a:ext cx="457200" cy="457200"/>
          </a:xfrm>
          <a:prstGeom prst="ellips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Isosceles Triangle 46"/>
          <p:cNvSpPr/>
          <p:nvPr/>
        </p:nvSpPr>
        <p:spPr>
          <a:xfrm>
            <a:off x="373856" y="4293096"/>
            <a:ext cx="533400" cy="441960"/>
          </a:xfrm>
          <a:prstGeom prst="triangl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latin typeface="Times"/>
              <a:cs typeface="Times"/>
            </a:endParaRPr>
          </a:p>
        </p:txBody>
      </p:sp>
      <p:cxnSp>
        <p:nvCxnSpPr>
          <p:cNvPr id="41" name="Straight Connector 40"/>
          <p:cNvCxnSpPr>
            <a:stCxn id="25" idx="1"/>
            <a:endCxn id="24" idx="3"/>
          </p:cNvCxnSpPr>
          <p:nvPr/>
        </p:nvCxnSpPr>
        <p:spPr>
          <a:xfrm flipH="1">
            <a:off x="1951206" y="4734102"/>
            <a:ext cx="892631" cy="33628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26" idx="1"/>
            <a:endCxn id="9" idx="5"/>
          </p:cNvCxnSpPr>
          <p:nvPr/>
        </p:nvCxnSpPr>
        <p:spPr>
          <a:xfrm flipH="1" flipV="1">
            <a:off x="3159464" y="4698052"/>
            <a:ext cx="943593" cy="37233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27" idx="1"/>
            <a:endCxn id="26" idx="3"/>
          </p:cNvCxnSpPr>
          <p:nvPr/>
        </p:nvCxnSpPr>
        <p:spPr>
          <a:xfrm flipH="1">
            <a:off x="4428533" y="5064813"/>
            <a:ext cx="896266" cy="5569"/>
          </a:xfrm>
          <a:prstGeom prst="line">
            <a:avLst/>
          </a:prstGeom>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009055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par>
                                <p:cTn id="35" presetID="10"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par>
                                <p:cTn id="38" presetID="10" presetClass="entr" presetSubtype="0"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par>
                                <p:cTn id="41" presetID="10" presetClass="entr" presetSubtype="0"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500"/>
                                        <p:tgtEl>
                                          <p:spTgt spid="19"/>
                                        </p:tgtEl>
                                      </p:cBhvr>
                                    </p:animEffect>
                                  </p:childTnLst>
                                </p:cTn>
                              </p:par>
                              <p:par>
                                <p:cTn id="50" presetID="10" presetClass="entr" presetSubtype="0" fill="hold"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par>
                                <p:cTn id="53" presetID="10" presetClass="entr" presetSubtype="0" fill="hold"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par>
                                <p:cTn id="56" presetID="10" presetClass="entr" presetSubtype="0" fill="hold"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fade">
                                      <p:cBhvr>
                                        <p:cTn id="58" dur="500"/>
                                        <p:tgtEl>
                                          <p:spTgt spid="22"/>
                                        </p:tgtEl>
                                      </p:cBhvr>
                                    </p:animEffect>
                                  </p:childTnLst>
                                </p:cTn>
                              </p:par>
                              <p:par>
                                <p:cTn id="59" presetID="10" presetClass="entr" presetSubtype="0" fill="hold" nodeType="with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500"/>
                                        <p:tgtEl>
                                          <p:spTgt spid="23"/>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500"/>
                                        <p:tgtEl>
                                          <p:spTgt spid="24"/>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500"/>
                                        <p:tgtEl>
                                          <p:spTgt spid="25"/>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fade">
                                      <p:cBhvr>
                                        <p:cTn id="70" dur="500"/>
                                        <p:tgtEl>
                                          <p:spTgt spid="26"/>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fade">
                                      <p:cBhvr>
                                        <p:cTn id="73" dur="500"/>
                                        <p:tgtEl>
                                          <p:spTgt spid="27"/>
                                        </p:tgtEl>
                                      </p:cBhvr>
                                    </p:animEffect>
                                  </p:childTnLst>
                                </p:cTn>
                              </p:par>
                              <p:par>
                                <p:cTn id="74" presetID="10" presetClass="entr" presetSubtype="0" fill="hold" nodeType="withEffect">
                                  <p:stCondLst>
                                    <p:cond delay="0"/>
                                  </p:stCondLst>
                                  <p:childTnLst>
                                    <p:set>
                                      <p:cBhvr>
                                        <p:cTn id="75" dur="1" fill="hold">
                                          <p:stCondLst>
                                            <p:cond delay="0"/>
                                          </p:stCondLst>
                                        </p:cTn>
                                        <p:tgtEl>
                                          <p:spTgt spid="28"/>
                                        </p:tgtEl>
                                        <p:attrNameLst>
                                          <p:attrName>style.visibility</p:attrName>
                                        </p:attrNameLst>
                                      </p:cBhvr>
                                      <p:to>
                                        <p:strVal val="visible"/>
                                      </p:to>
                                    </p:set>
                                    <p:animEffect transition="in" filter="fade">
                                      <p:cBhvr>
                                        <p:cTn id="76" dur="500"/>
                                        <p:tgtEl>
                                          <p:spTgt spid="28"/>
                                        </p:tgtEl>
                                      </p:cBhvr>
                                    </p:animEffect>
                                  </p:childTnLst>
                                </p:cTn>
                              </p:par>
                              <p:par>
                                <p:cTn id="77" presetID="10" presetClass="entr" presetSubtype="0" fill="hold" nodeType="with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fade">
                                      <p:cBhvr>
                                        <p:cTn id="79" dur="500"/>
                                        <p:tgtEl>
                                          <p:spTgt spid="29"/>
                                        </p:tgtEl>
                                      </p:cBhvr>
                                    </p:animEffect>
                                  </p:childTnLst>
                                </p:cTn>
                              </p:par>
                              <p:par>
                                <p:cTn id="80" presetID="10" presetClass="entr" presetSubtype="0" fill="hold" grpId="0" nodeType="withEffect" nodePh="1">
                                  <p:stCondLst>
                                    <p:cond delay="0"/>
                                  </p:stCondLst>
                                  <p:endCondLst>
                                    <p:cond evt="begin" delay="0">
                                      <p:tn val="80"/>
                                    </p:cond>
                                  </p:endCondLst>
                                  <p:childTnLst>
                                    <p:set>
                                      <p:cBhvr>
                                        <p:cTn id="81" dur="1" fill="hold">
                                          <p:stCondLst>
                                            <p:cond delay="0"/>
                                          </p:stCondLst>
                                        </p:cTn>
                                        <p:tgtEl>
                                          <p:spTgt spid="31"/>
                                        </p:tgtEl>
                                        <p:attrNameLst>
                                          <p:attrName>style.visibility</p:attrName>
                                        </p:attrNameLst>
                                      </p:cBhvr>
                                      <p:to>
                                        <p:strVal val="visible"/>
                                      </p:to>
                                    </p:set>
                                    <p:animEffect transition="in" filter="fade">
                                      <p:cBhvr>
                                        <p:cTn id="82" dur="500"/>
                                        <p:tgtEl>
                                          <p:spTgt spid="31"/>
                                        </p:tgtEl>
                                      </p:cBhvr>
                                    </p:animEffect>
                                  </p:childTnLst>
                                </p:cTn>
                              </p:par>
                              <p:par>
                                <p:cTn id="83" presetID="10" presetClass="entr" presetSubtype="0" fill="hold"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500"/>
                                        <p:tgtEl>
                                          <p:spTgt spid="33"/>
                                        </p:tgtEl>
                                      </p:cBhvr>
                                    </p:animEffect>
                                  </p:childTnLst>
                                </p:cTn>
                              </p:par>
                              <p:par>
                                <p:cTn id="86" presetID="10" presetClass="entr" presetSubtype="0" fill="hold" nodeType="withEffect">
                                  <p:stCondLst>
                                    <p:cond delay="0"/>
                                  </p:stCondLst>
                                  <p:childTnLst>
                                    <p:set>
                                      <p:cBhvr>
                                        <p:cTn id="87" dur="1" fill="hold">
                                          <p:stCondLst>
                                            <p:cond delay="0"/>
                                          </p:stCondLst>
                                        </p:cTn>
                                        <p:tgtEl>
                                          <p:spTgt spid="34"/>
                                        </p:tgtEl>
                                        <p:attrNameLst>
                                          <p:attrName>style.visibility</p:attrName>
                                        </p:attrNameLst>
                                      </p:cBhvr>
                                      <p:to>
                                        <p:strVal val="visible"/>
                                      </p:to>
                                    </p:set>
                                    <p:animEffect transition="in" filter="fade">
                                      <p:cBhvr>
                                        <p:cTn id="88" dur="500"/>
                                        <p:tgtEl>
                                          <p:spTgt spid="34"/>
                                        </p:tgtEl>
                                      </p:cBhvr>
                                    </p:animEffect>
                                  </p:childTnLst>
                                </p:cTn>
                              </p:par>
                              <p:par>
                                <p:cTn id="89" presetID="10" presetClass="entr" presetSubtype="0" fill="hold" nodeType="with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fade">
                                      <p:cBhvr>
                                        <p:cTn id="91" dur="500"/>
                                        <p:tgtEl>
                                          <p:spTgt spid="35"/>
                                        </p:tgtEl>
                                      </p:cBhvr>
                                    </p:animEffect>
                                  </p:childTnLst>
                                </p:cTn>
                              </p:par>
                              <p:par>
                                <p:cTn id="92" presetID="10" presetClass="entr" presetSubtype="0" fill="hold" nodeType="withEffect">
                                  <p:stCondLst>
                                    <p:cond delay="0"/>
                                  </p:stCondLst>
                                  <p:childTnLst>
                                    <p:set>
                                      <p:cBhvr>
                                        <p:cTn id="93" dur="1" fill="hold">
                                          <p:stCondLst>
                                            <p:cond delay="0"/>
                                          </p:stCondLst>
                                        </p:cTn>
                                        <p:tgtEl>
                                          <p:spTgt spid="36"/>
                                        </p:tgtEl>
                                        <p:attrNameLst>
                                          <p:attrName>style.visibility</p:attrName>
                                        </p:attrNameLst>
                                      </p:cBhvr>
                                      <p:to>
                                        <p:strVal val="visible"/>
                                      </p:to>
                                    </p:set>
                                    <p:animEffect transition="in" filter="fade">
                                      <p:cBhvr>
                                        <p:cTn id="94" dur="500"/>
                                        <p:tgtEl>
                                          <p:spTgt spid="36"/>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fade">
                                      <p:cBhvr>
                                        <p:cTn id="97" dur="500"/>
                                        <p:tgtEl>
                                          <p:spTgt spid="37"/>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fade">
                                      <p:cBhvr>
                                        <p:cTn id="100" dur="500"/>
                                        <p:tgtEl>
                                          <p:spTgt spid="44"/>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45"/>
                                        </p:tgtEl>
                                        <p:attrNameLst>
                                          <p:attrName>style.visibility</p:attrName>
                                        </p:attrNameLst>
                                      </p:cBhvr>
                                      <p:to>
                                        <p:strVal val="visible"/>
                                      </p:to>
                                    </p:set>
                                    <p:animEffect transition="in" filter="fade">
                                      <p:cBhvr>
                                        <p:cTn id="103" dur="500"/>
                                        <p:tgtEl>
                                          <p:spTgt spid="45"/>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46"/>
                                        </p:tgtEl>
                                        <p:attrNameLst>
                                          <p:attrName>style.visibility</p:attrName>
                                        </p:attrNameLst>
                                      </p:cBhvr>
                                      <p:to>
                                        <p:strVal val="visible"/>
                                      </p:to>
                                    </p:set>
                                    <p:animEffect transition="in" filter="fade">
                                      <p:cBhvr>
                                        <p:cTn id="106" dur="500"/>
                                        <p:tgtEl>
                                          <p:spTgt spid="46"/>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47"/>
                                        </p:tgtEl>
                                        <p:attrNameLst>
                                          <p:attrName>style.visibility</p:attrName>
                                        </p:attrNameLst>
                                      </p:cBhvr>
                                      <p:to>
                                        <p:strVal val="visible"/>
                                      </p:to>
                                    </p:set>
                                    <p:animEffect transition="in" filter="fade">
                                      <p:cBhvr>
                                        <p:cTn id="109" dur="500"/>
                                        <p:tgtEl>
                                          <p:spTgt spid="47"/>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30"/>
                                        </p:tgtEl>
                                        <p:attrNameLst>
                                          <p:attrName>style.visibility</p:attrName>
                                        </p:attrNameLst>
                                      </p:cBhvr>
                                      <p:to>
                                        <p:strVal val="visible"/>
                                      </p:to>
                                    </p:set>
                                    <p:animEffect transition="in" filter="fade">
                                      <p:cBhvr>
                                        <p:cTn id="112" dur="500"/>
                                        <p:tgtEl>
                                          <p:spTgt spid="30"/>
                                        </p:tgtEl>
                                      </p:cBhvr>
                                    </p:animEffect>
                                  </p:childTnLst>
                                </p:cTn>
                              </p:par>
                              <p:par>
                                <p:cTn id="113" presetID="10" presetClass="entr" presetSubtype="0" fill="hold" nodeType="withEffect">
                                  <p:stCondLst>
                                    <p:cond delay="0"/>
                                  </p:stCondLst>
                                  <p:childTnLst>
                                    <p:set>
                                      <p:cBhvr>
                                        <p:cTn id="114" dur="1" fill="hold">
                                          <p:stCondLst>
                                            <p:cond delay="0"/>
                                          </p:stCondLst>
                                        </p:cTn>
                                        <p:tgtEl>
                                          <p:spTgt spid="41"/>
                                        </p:tgtEl>
                                        <p:attrNameLst>
                                          <p:attrName>style.visibility</p:attrName>
                                        </p:attrNameLst>
                                      </p:cBhvr>
                                      <p:to>
                                        <p:strVal val="visible"/>
                                      </p:to>
                                    </p:set>
                                    <p:animEffect transition="in" filter="fade">
                                      <p:cBhvr>
                                        <p:cTn id="115" dur="500"/>
                                        <p:tgtEl>
                                          <p:spTgt spid="41"/>
                                        </p:tgtEl>
                                      </p:cBhvr>
                                    </p:animEffect>
                                  </p:childTnLst>
                                </p:cTn>
                              </p:par>
                              <p:par>
                                <p:cTn id="116" presetID="10" presetClass="entr" presetSubtype="0"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Effect transition="in" filter="fade">
                                      <p:cBhvr>
                                        <p:cTn id="118" dur="500"/>
                                        <p:tgtEl>
                                          <p:spTgt spid="48"/>
                                        </p:tgtEl>
                                      </p:cBhvr>
                                    </p:animEffect>
                                  </p:childTnLst>
                                </p:cTn>
                              </p:par>
                              <p:par>
                                <p:cTn id="119" presetID="10" presetClass="entr" presetSubtype="0" fill="hold" nodeType="with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1" grpId="0" animBg="1"/>
      <p:bldP spid="12" grpId="0" animBg="1"/>
      <p:bldP spid="13" grpId="0" animBg="1"/>
      <p:bldP spid="18" grpId="0" animBg="1"/>
      <p:bldP spid="19" grpId="0" animBg="1"/>
      <p:bldP spid="24" grpId="0"/>
      <p:bldP spid="25" grpId="0"/>
      <p:bldP spid="26" grpId="0"/>
      <p:bldP spid="27" grpId="0"/>
      <p:bldP spid="31" grpId="0"/>
      <p:bldP spid="37" grpId="0"/>
      <p:bldP spid="30" grpId="0"/>
      <p:bldP spid="44" grpId="0"/>
      <p:bldP spid="45" grpId="0"/>
      <p:bldP spid="46" grpId="0" animBg="1"/>
      <p:bldP spid="4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normAutofit/>
          </a:bodyPr>
          <a:lstStyle/>
          <a:p>
            <a:r>
              <a:rPr lang="en-US" dirty="0"/>
              <a:t>Introduction</a:t>
            </a:r>
          </a:p>
          <a:p>
            <a:r>
              <a:rPr lang="en-US" dirty="0"/>
              <a:t>Theory: modeling interdependent networks</a:t>
            </a:r>
          </a:p>
          <a:p>
            <a:pPr lvl="1"/>
            <a:r>
              <a:rPr lang="en-US" dirty="0"/>
              <a:t>Random geometric graph </a:t>
            </a:r>
          </a:p>
          <a:p>
            <a:pPr lvl="2"/>
            <a:r>
              <a:rPr lang="en-US" dirty="0"/>
              <a:t>Percolation analysis</a:t>
            </a:r>
          </a:p>
          <a:p>
            <a:pPr lvl="2"/>
            <a:r>
              <a:rPr lang="en-US" dirty="0"/>
              <a:t>Random and geographical failures</a:t>
            </a:r>
          </a:p>
          <a:p>
            <a:pPr lvl="1"/>
            <a:r>
              <a:rPr lang="en-US" dirty="0"/>
              <a:t>General layered graph </a:t>
            </a:r>
          </a:p>
          <a:p>
            <a:pPr lvl="2"/>
            <a:r>
              <a:rPr lang="en-US" dirty="0"/>
              <a:t>Network connectivity under failures</a:t>
            </a:r>
          </a:p>
          <a:p>
            <a:pPr lvl="2"/>
            <a:r>
              <a:rPr lang="en-US" dirty="0"/>
              <a:t>Robust routing under failures</a:t>
            </a:r>
          </a:p>
          <a:p>
            <a:r>
              <a:rPr lang="en-US" dirty="0"/>
              <a:t>Applications of interdependent networks</a:t>
            </a:r>
          </a:p>
          <a:p>
            <a:pPr lvl="1"/>
            <a:r>
              <a:rPr lang="en-US" dirty="0"/>
              <a:t>Interdependent power grid and communication network</a:t>
            </a:r>
          </a:p>
          <a:p>
            <a:pPr lvl="1"/>
            <a:r>
              <a:rPr lang="en-US" dirty="0"/>
              <a:t>Distributed </a:t>
            </a:r>
            <a:r>
              <a:rPr lang="en-US" altLang="zh-CN" dirty="0"/>
              <a:t>computing</a:t>
            </a:r>
            <a:r>
              <a:rPr lang="en-US" dirty="0"/>
              <a:t> networks</a:t>
            </a:r>
          </a:p>
          <a:p>
            <a:r>
              <a:rPr lang="en-US" dirty="0"/>
              <a:t>Future work</a:t>
            </a:r>
          </a:p>
          <a:p>
            <a:endParaRPr lang="en-US" dirty="0"/>
          </a:p>
          <a:p>
            <a:endParaRPr lang="en-US" dirty="0"/>
          </a:p>
        </p:txBody>
      </p:sp>
      <p:sp>
        <p:nvSpPr>
          <p:cNvPr id="4" name="Slide Number Placeholder 3"/>
          <p:cNvSpPr>
            <a:spLocks noGrp="1"/>
          </p:cNvSpPr>
          <p:nvPr>
            <p:ph type="sldNum" sz="quarter" idx="12"/>
          </p:nvPr>
        </p:nvSpPr>
        <p:spPr/>
        <p:txBody>
          <a:bodyPr/>
          <a:lstStyle/>
          <a:p>
            <a:fld id="{9C2C24DF-DAFD-4A20-870A-00384D50E7EA}" type="slidenum">
              <a:rPr lang="ko-KR" altLang="en-US" smtClean="0"/>
              <a:pPr/>
              <a:t>2</a:t>
            </a:fld>
            <a:endParaRPr lang="ko-KR" altLang="en-US" dirty="0"/>
          </a:p>
        </p:txBody>
      </p:sp>
    </p:spTree>
    <p:extLst>
      <p:ext uri="{BB962C8B-B14F-4D97-AF65-F5344CB8AC3E}">
        <p14:creationId xmlns:p14="http://schemas.microsoft.com/office/powerpoint/2010/main" val="27710131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 for interdependent networks</a:t>
            </a:r>
          </a:p>
        </p:txBody>
      </p:sp>
      <p:sp>
        <p:nvSpPr>
          <p:cNvPr id="3" name="Content Placeholder 2"/>
          <p:cNvSpPr>
            <a:spLocks noGrp="1"/>
          </p:cNvSpPr>
          <p:nvPr>
            <p:ph idx="1"/>
          </p:nvPr>
        </p:nvSpPr>
        <p:spPr/>
        <p:txBody>
          <a:bodyPr>
            <a:normAutofit/>
          </a:bodyPr>
          <a:lstStyle/>
          <a:p>
            <a:r>
              <a:rPr lang="en-US" dirty="0"/>
              <a:t>A demand node has one or more supply nodes, and it fails if all of its supply nodes fail.</a:t>
            </a:r>
          </a:p>
          <a:p>
            <a:endParaRPr lang="en-US" dirty="0"/>
          </a:p>
          <a:p>
            <a:endParaRPr lang="en-US" dirty="0">
              <a:solidFill>
                <a:srgbClr val="FF0000"/>
              </a:solidFill>
            </a:endParaRPr>
          </a:p>
          <a:p>
            <a:endParaRPr lang="en-US" dirty="0">
              <a:solidFill>
                <a:srgbClr val="FF0000"/>
              </a:solidFill>
            </a:endParaRPr>
          </a:p>
          <a:p>
            <a:endParaRPr lang="en-US" dirty="0">
              <a:solidFill>
                <a:srgbClr val="FF0000"/>
              </a:solidFill>
            </a:endParaRPr>
          </a:p>
          <a:p>
            <a:endParaRPr lang="en-US" dirty="0">
              <a:solidFill>
                <a:srgbClr val="FF0000"/>
              </a:solidFill>
            </a:endParaRPr>
          </a:p>
          <a:p>
            <a:endParaRPr lang="en-US" dirty="0">
              <a:solidFill>
                <a:srgbClr val="FF0000"/>
              </a:solidFill>
            </a:endParaRPr>
          </a:p>
          <a:p>
            <a:endParaRPr lang="en-US" dirty="0">
              <a:solidFill>
                <a:srgbClr val="FF0000"/>
              </a:solidFill>
            </a:endParaRPr>
          </a:p>
          <a:p>
            <a:endParaRPr lang="en-US" dirty="0">
              <a:solidFill>
                <a:srgbClr val="FF0000"/>
              </a:solidFill>
            </a:endParaRPr>
          </a:p>
          <a:p>
            <a:r>
              <a:rPr lang="en-US" dirty="0">
                <a:solidFill>
                  <a:srgbClr val="FF0000"/>
                </a:solidFill>
              </a:rPr>
              <a:t>Supply node connectivity </a:t>
            </a:r>
            <a:r>
              <a:rPr lang="en-US" dirty="0"/>
              <a:t>(of </a:t>
            </a:r>
            <a:r>
              <a:rPr lang="en-US" i="1" dirty="0"/>
              <a:t>G</a:t>
            </a:r>
            <a:r>
              <a:rPr lang="en-US" i="1" baseline="-25000" dirty="0"/>
              <a:t>1</a:t>
            </a:r>
            <a:r>
              <a:rPr lang="en-US" dirty="0"/>
              <a:t>): the minimum number of node removals in </a:t>
            </a:r>
            <a:r>
              <a:rPr lang="en-US" i="1" dirty="0"/>
              <a:t>G</a:t>
            </a:r>
            <a:r>
              <a:rPr lang="en-US" i="1" baseline="-25000" dirty="0"/>
              <a:t>2</a:t>
            </a:r>
            <a:r>
              <a:rPr lang="en-US" dirty="0"/>
              <a:t> to disconnect </a:t>
            </a:r>
            <a:r>
              <a:rPr lang="en-US" i="1" dirty="0"/>
              <a:t>G</a:t>
            </a:r>
            <a:r>
              <a:rPr lang="en-US" i="1" baseline="-25000" dirty="0"/>
              <a:t>1</a:t>
            </a:r>
            <a:r>
              <a:rPr lang="en-US" dirty="0"/>
              <a:t>.</a:t>
            </a:r>
          </a:p>
          <a:p>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2C24DF-DAFD-4A20-870A-00384D50E7EA}" type="slidenum">
              <a:rPr kumimoji="0" lang="ko-KR" altLang="en-US" sz="3200" b="0" i="0" u="none" strike="noStrike" kern="1200" cap="none" spc="0" normalizeH="0" baseline="0" noProof="0" smtClean="0">
                <a:ln>
                  <a:noFill/>
                </a:ln>
                <a:solidFill>
                  <a:prstClr val="white"/>
                </a:solidFill>
                <a:effectLst/>
                <a:uLnTx/>
                <a:uFillTx/>
                <a:latin typeface="Calibri"/>
                <a:ea typeface="맑은 고딕" panose="020B0503020000020004" pitchFamily="34" charset="-127"/>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ko-KR" altLang="en-US" sz="3200" b="0" i="0" u="none" strike="noStrike" kern="1200" cap="none" spc="0" normalizeH="0" baseline="0" noProof="0" dirty="0">
              <a:ln>
                <a:noFill/>
              </a:ln>
              <a:solidFill>
                <a:prstClr val="white"/>
              </a:solidFill>
              <a:effectLst/>
              <a:uLnTx/>
              <a:uFillTx/>
              <a:latin typeface="Calibri"/>
              <a:ea typeface="맑은 고딕" panose="020B0503020000020004" pitchFamily="34" charset="-127"/>
              <a:cs typeface="+mn-cs"/>
            </a:endParaRPr>
          </a:p>
        </p:txBody>
      </p:sp>
      <p:sp>
        <p:nvSpPr>
          <p:cNvPr id="9" name="TextBox 8"/>
          <p:cNvSpPr txBox="1"/>
          <p:nvPr/>
        </p:nvSpPr>
        <p:spPr>
          <a:xfrm>
            <a:off x="539552" y="1988840"/>
            <a:ext cx="1821880"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1" u="none" strike="noStrike" kern="1200" cap="none" spc="0" normalizeH="0" baseline="0" noProof="0" dirty="0">
                <a:ln>
                  <a:noFill/>
                </a:ln>
                <a:solidFill>
                  <a:prstClr val="black"/>
                </a:solidFill>
                <a:effectLst/>
                <a:uLnTx/>
                <a:uFillTx/>
                <a:latin typeface="Times"/>
                <a:ea typeface="ＭＳ Ｐゴシック" panose="020B0600070205080204" pitchFamily="34" charset="-128"/>
                <a:cs typeface="Times"/>
              </a:rPr>
              <a:t>G</a:t>
            </a:r>
            <a:r>
              <a:rPr kumimoji="1" lang="en-US" altLang="ja-JP" sz="1800" b="0" i="0" u="none" strike="noStrike" kern="1200" cap="none" spc="0" normalizeH="0" baseline="-25000" noProof="0" dirty="0">
                <a:ln>
                  <a:noFill/>
                </a:ln>
                <a:solidFill>
                  <a:prstClr val="black"/>
                </a:solidFill>
                <a:effectLst/>
                <a:uLnTx/>
                <a:uFillTx/>
                <a:latin typeface="Times"/>
                <a:ea typeface="ＭＳ Ｐゴシック" panose="020B0600070205080204" pitchFamily="34" charset="-128"/>
                <a:cs typeface="Times"/>
              </a:rPr>
              <a:t>1</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 </a:t>
            </a:r>
            <a:b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br>
            <a:endPar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demand network</a:t>
            </a:r>
          </a:p>
        </p:txBody>
      </p:sp>
      <p:sp>
        <p:nvSpPr>
          <p:cNvPr id="10" name="TextBox 9"/>
          <p:cNvSpPr txBox="1"/>
          <p:nvPr/>
        </p:nvSpPr>
        <p:spPr>
          <a:xfrm>
            <a:off x="600122" y="3418890"/>
            <a:ext cx="1659801"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1" u="none" strike="noStrike" kern="1200" cap="none" spc="0" normalizeH="0" baseline="0" noProof="0" dirty="0">
                <a:ln>
                  <a:noFill/>
                </a:ln>
                <a:solidFill>
                  <a:prstClr val="black"/>
                </a:solidFill>
                <a:effectLst/>
                <a:uLnTx/>
                <a:uFillTx/>
                <a:latin typeface="Times"/>
                <a:ea typeface="ＭＳ Ｐゴシック" panose="020B0600070205080204" pitchFamily="34" charset="-128"/>
                <a:cs typeface="Times"/>
              </a:rPr>
              <a:t>G</a:t>
            </a:r>
            <a:r>
              <a:rPr kumimoji="1" lang="en-US" altLang="ja-JP" sz="1800" b="0" i="0" u="none" strike="noStrike" kern="1200" cap="none" spc="0" normalizeH="0" baseline="-25000" noProof="0" dirty="0">
                <a:ln>
                  <a:noFill/>
                </a:ln>
                <a:solidFill>
                  <a:prstClr val="black"/>
                </a:solidFill>
                <a:effectLst/>
                <a:uLnTx/>
                <a:uFillTx/>
                <a:latin typeface="Times"/>
                <a:ea typeface="ＭＳ Ｐゴシック" panose="020B0600070205080204" pitchFamily="34" charset="-128"/>
                <a:cs typeface="Times"/>
              </a:rPr>
              <a:t>2</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 </a:t>
            </a:r>
            <a:b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br>
            <a:endPar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supply network</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11" name="Oval 10"/>
          <p:cNvSpPr/>
          <p:nvPr/>
        </p:nvSpPr>
        <p:spPr>
          <a:xfrm>
            <a:off x="539552" y="1988840"/>
            <a:ext cx="457200" cy="457200"/>
          </a:xfrm>
          <a:prstGeom prst="ellips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Isosceles Triangle 11"/>
          <p:cNvSpPr/>
          <p:nvPr/>
        </p:nvSpPr>
        <p:spPr>
          <a:xfrm>
            <a:off x="539552" y="3356992"/>
            <a:ext cx="533400" cy="441960"/>
          </a:xfrm>
          <a:prstGeom prst="triangl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Times"/>
              <a:ea typeface="+mn-ea"/>
              <a:cs typeface="Times"/>
            </a:endParaRPr>
          </a:p>
        </p:txBody>
      </p:sp>
      <p:sp>
        <p:nvSpPr>
          <p:cNvPr id="13" name="Oval 12"/>
          <p:cNvSpPr/>
          <p:nvPr/>
        </p:nvSpPr>
        <p:spPr>
          <a:xfrm>
            <a:off x="3097932" y="2508383"/>
            <a:ext cx="457200" cy="457200"/>
          </a:xfrm>
          <a:prstGeom prst="ellips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a:t>
            </a:r>
          </a:p>
        </p:txBody>
      </p:sp>
      <p:sp>
        <p:nvSpPr>
          <p:cNvPr id="14" name="Oval 13"/>
          <p:cNvSpPr/>
          <p:nvPr/>
        </p:nvSpPr>
        <p:spPr>
          <a:xfrm>
            <a:off x="4352468" y="1880806"/>
            <a:ext cx="457200" cy="457200"/>
          </a:xfrm>
          <a:prstGeom prst="ellips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b</a:t>
            </a:r>
          </a:p>
        </p:txBody>
      </p:sp>
      <p:cxnSp>
        <p:nvCxnSpPr>
          <p:cNvPr id="15" name="Straight Connector 14"/>
          <p:cNvCxnSpPr>
            <a:stCxn id="14" idx="2"/>
            <a:endCxn id="13" idx="7"/>
          </p:cNvCxnSpPr>
          <p:nvPr/>
        </p:nvCxnSpPr>
        <p:spPr>
          <a:xfrm flipH="1">
            <a:off x="3488177" y="2109406"/>
            <a:ext cx="864291" cy="4659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9" idx="1"/>
            <a:endCxn id="14" idx="6"/>
          </p:cNvCxnSpPr>
          <p:nvPr/>
        </p:nvCxnSpPr>
        <p:spPr>
          <a:xfrm flipH="1" flipV="1">
            <a:off x="4809669" y="2109406"/>
            <a:ext cx="832546" cy="465932"/>
          </a:xfrm>
          <a:prstGeom prst="line">
            <a:avLst/>
          </a:prstGeom>
        </p:spPr>
        <p:style>
          <a:lnRef idx="1">
            <a:schemeClr val="accent1"/>
          </a:lnRef>
          <a:fillRef idx="0">
            <a:schemeClr val="accent1"/>
          </a:fillRef>
          <a:effectRef idx="0">
            <a:schemeClr val="accent1"/>
          </a:effectRef>
          <a:fontRef idx="minor">
            <a:schemeClr val="tx1"/>
          </a:fontRef>
        </p:style>
      </p:cxnSp>
      <p:sp>
        <p:nvSpPr>
          <p:cNvPr id="17" name="Isosceles Triangle 16"/>
          <p:cNvSpPr/>
          <p:nvPr/>
        </p:nvSpPr>
        <p:spPr>
          <a:xfrm>
            <a:off x="4297478" y="3396952"/>
            <a:ext cx="533400" cy="441960"/>
          </a:xfrm>
          <a:prstGeom prst="triangle">
            <a:avLst/>
          </a:prstGeom>
          <a:solidFill>
            <a:srgbClr val="92D050"/>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cxnSp>
        <p:nvCxnSpPr>
          <p:cNvPr id="18" name="Straight Arrow Connector 17"/>
          <p:cNvCxnSpPr>
            <a:stCxn id="14" idx="4"/>
            <a:endCxn id="17" idx="0"/>
          </p:cNvCxnSpPr>
          <p:nvPr/>
        </p:nvCxnSpPr>
        <p:spPr>
          <a:xfrm flipH="1">
            <a:off x="4564178" y="2338006"/>
            <a:ext cx="16890" cy="1058946"/>
          </a:xfrm>
          <a:prstGeom prst="straightConnector1">
            <a:avLst/>
          </a:prstGeom>
          <a:ln>
            <a:solidFill>
              <a:srgbClr val="7030A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5575259" y="2508383"/>
            <a:ext cx="457200" cy="457200"/>
          </a:xfrm>
          <a:prstGeom prst="ellips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c</a:t>
            </a:r>
          </a:p>
        </p:txBody>
      </p:sp>
      <p:sp>
        <p:nvSpPr>
          <p:cNvPr id="20" name="Isosceles Triangle 19"/>
          <p:cNvSpPr/>
          <p:nvPr/>
        </p:nvSpPr>
        <p:spPr>
          <a:xfrm>
            <a:off x="5537159" y="3732408"/>
            <a:ext cx="533400" cy="441960"/>
          </a:xfrm>
          <a:prstGeom prst="triangle">
            <a:avLst/>
          </a:prstGeom>
          <a:solidFill>
            <a:schemeClr val="accent1">
              <a:lumMod val="40000"/>
              <a:lumOff val="6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Isosceles Triangle 20"/>
          <p:cNvSpPr/>
          <p:nvPr/>
        </p:nvSpPr>
        <p:spPr>
          <a:xfrm>
            <a:off x="3059832" y="3753854"/>
            <a:ext cx="533400" cy="441960"/>
          </a:xfrm>
          <a:prstGeom prst="triangle">
            <a:avLst/>
          </a:prstGeom>
          <a:solidFill>
            <a:srgbClr val="FFFF00"/>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cxnSp>
        <p:nvCxnSpPr>
          <p:cNvPr id="22" name="Straight Arrow Connector 21"/>
          <p:cNvCxnSpPr>
            <a:stCxn id="13" idx="5"/>
            <a:endCxn id="27" idx="0"/>
          </p:cNvCxnSpPr>
          <p:nvPr/>
        </p:nvCxnSpPr>
        <p:spPr>
          <a:xfrm>
            <a:off x="3488178" y="2898628"/>
            <a:ext cx="3537424" cy="833780"/>
          </a:xfrm>
          <a:prstGeom prst="straightConnector1">
            <a:avLst/>
          </a:prstGeom>
          <a:ln>
            <a:solidFill>
              <a:srgbClr val="7030A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3" idx="4"/>
            <a:endCxn id="21" idx="0"/>
          </p:cNvCxnSpPr>
          <p:nvPr/>
        </p:nvCxnSpPr>
        <p:spPr>
          <a:xfrm>
            <a:off x="3326532" y="2965589"/>
            <a:ext cx="0" cy="788271"/>
          </a:xfrm>
          <a:prstGeom prst="straightConnector1">
            <a:avLst/>
          </a:prstGeom>
          <a:ln>
            <a:solidFill>
              <a:srgbClr val="7030A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9" idx="4"/>
            <a:endCxn id="20" idx="0"/>
          </p:cNvCxnSpPr>
          <p:nvPr/>
        </p:nvCxnSpPr>
        <p:spPr>
          <a:xfrm>
            <a:off x="5803859" y="2965589"/>
            <a:ext cx="0" cy="766825"/>
          </a:xfrm>
          <a:prstGeom prst="straightConnector1">
            <a:avLst/>
          </a:prstGeom>
          <a:ln>
            <a:solidFill>
              <a:srgbClr val="7030A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4" idx="4"/>
            <a:endCxn id="21" idx="0"/>
          </p:cNvCxnSpPr>
          <p:nvPr/>
        </p:nvCxnSpPr>
        <p:spPr>
          <a:xfrm flipH="1">
            <a:off x="3326533" y="2338006"/>
            <a:ext cx="1254536" cy="1415848"/>
          </a:xfrm>
          <a:prstGeom prst="straightConnector1">
            <a:avLst/>
          </a:prstGeom>
          <a:ln>
            <a:solidFill>
              <a:srgbClr val="7030A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6797001" y="1871268"/>
            <a:ext cx="457200" cy="457200"/>
          </a:xfrm>
          <a:prstGeom prst="ellips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d</a:t>
            </a:r>
          </a:p>
        </p:txBody>
      </p:sp>
      <p:sp>
        <p:nvSpPr>
          <p:cNvPr id="27" name="Isosceles Triangle 26"/>
          <p:cNvSpPr/>
          <p:nvPr/>
        </p:nvSpPr>
        <p:spPr>
          <a:xfrm>
            <a:off x="6758901" y="3732408"/>
            <a:ext cx="533400" cy="441960"/>
          </a:xfrm>
          <a:prstGeom prst="triangle">
            <a:avLst/>
          </a:prstGeom>
          <a:solidFill>
            <a:schemeClr val="accent6">
              <a:lumMod val="40000"/>
              <a:lumOff val="6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cxnSp>
        <p:nvCxnSpPr>
          <p:cNvPr id="28" name="Straight Arrow Connector 27"/>
          <p:cNvCxnSpPr>
            <a:stCxn id="26" idx="4"/>
            <a:endCxn id="20" idx="0"/>
          </p:cNvCxnSpPr>
          <p:nvPr/>
        </p:nvCxnSpPr>
        <p:spPr>
          <a:xfrm flipH="1">
            <a:off x="5803859" y="2328468"/>
            <a:ext cx="1221742" cy="1403940"/>
          </a:xfrm>
          <a:prstGeom prst="straightConnector1">
            <a:avLst/>
          </a:prstGeom>
          <a:ln>
            <a:solidFill>
              <a:srgbClr val="7030A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6" idx="2"/>
            <a:endCxn id="14" idx="6"/>
          </p:cNvCxnSpPr>
          <p:nvPr/>
        </p:nvCxnSpPr>
        <p:spPr>
          <a:xfrm flipH="1">
            <a:off x="4809671" y="2099868"/>
            <a:ext cx="1987333" cy="9538"/>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9" idx="4"/>
            <a:endCxn id="17" idx="0"/>
          </p:cNvCxnSpPr>
          <p:nvPr/>
        </p:nvCxnSpPr>
        <p:spPr>
          <a:xfrm flipH="1">
            <a:off x="4564178" y="2965589"/>
            <a:ext cx="1239681" cy="431369"/>
          </a:xfrm>
          <a:prstGeom prst="straightConnector1">
            <a:avLst/>
          </a:prstGeom>
          <a:ln>
            <a:solidFill>
              <a:srgbClr val="7030A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6" idx="4"/>
            <a:endCxn id="27" idx="0"/>
          </p:cNvCxnSpPr>
          <p:nvPr/>
        </p:nvCxnSpPr>
        <p:spPr>
          <a:xfrm>
            <a:off x="7025601" y="2328468"/>
            <a:ext cx="0" cy="1403940"/>
          </a:xfrm>
          <a:prstGeom prst="straightConnector1">
            <a:avLst/>
          </a:prstGeom>
          <a:ln>
            <a:solidFill>
              <a:srgbClr val="7030A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3163794" y="3759429"/>
            <a:ext cx="32547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1</a:t>
            </a:r>
          </a:p>
        </p:txBody>
      </p:sp>
      <p:sp>
        <p:nvSpPr>
          <p:cNvPr id="33" name="TextBox 32"/>
          <p:cNvSpPr txBox="1"/>
          <p:nvPr/>
        </p:nvSpPr>
        <p:spPr>
          <a:xfrm>
            <a:off x="4381901" y="3423149"/>
            <a:ext cx="32547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2</a:t>
            </a:r>
          </a:p>
        </p:txBody>
      </p:sp>
      <p:sp>
        <p:nvSpPr>
          <p:cNvPr id="34" name="TextBox 33"/>
          <p:cNvSpPr txBox="1"/>
          <p:nvPr/>
        </p:nvSpPr>
        <p:spPr>
          <a:xfrm>
            <a:off x="5641121" y="3759429"/>
            <a:ext cx="32547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3</a:t>
            </a:r>
          </a:p>
        </p:txBody>
      </p:sp>
      <p:sp>
        <p:nvSpPr>
          <p:cNvPr id="35" name="TextBox 34"/>
          <p:cNvSpPr txBox="1"/>
          <p:nvPr/>
        </p:nvSpPr>
        <p:spPr>
          <a:xfrm>
            <a:off x="6862863" y="3753860"/>
            <a:ext cx="32547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4</a:t>
            </a:r>
          </a:p>
        </p:txBody>
      </p:sp>
      <p:cxnSp>
        <p:nvCxnSpPr>
          <p:cNvPr id="36" name="Straight Connector 35"/>
          <p:cNvCxnSpPr/>
          <p:nvPr/>
        </p:nvCxnSpPr>
        <p:spPr>
          <a:xfrm>
            <a:off x="4335578" y="3434397"/>
            <a:ext cx="457200" cy="45720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4335578" y="3434397"/>
            <a:ext cx="457200" cy="45720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3085728" y="3789040"/>
            <a:ext cx="457200" cy="45720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3085728" y="3789040"/>
            <a:ext cx="457200" cy="45720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4356719" y="1844824"/>
            <a:ext cx="457200" cy="45720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4356719" y="1844824"/>
            <a:ext cx="457200" cy="45720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3505200" y="3617450"/>
            <a:ext cx="892631" cy="33628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flipV="1">
            <a:off x="4713458" y="3581400"/>
            <a:ext cx="943593" cy="37233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5982527" y="3948161"/>
            <a:ext cx="896266" cy="556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5813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par>
                                <p:cTn id="8" presetID="10" presetClass="entr" presetSubtype="0"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par>
                                <p:cTn id="11" presetID="10" presetClass="entr" presetSubtype="0" fill="hold"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Computing the supply node connectivity</a:t>
            </a:r>
          </a:p>
        </p:txBody>
      </p:sp>
      <p:sp>
        <p:nvSpPr>
          <p:cNvPr id="3" name="Content Placeholder 2"/>
          <p:cNvSpPr>
            <a:spLocks noGrp="1"/>
          </p:cNvSpPr>
          <p:nvPr>
            <p:ph idx="1"/>
          </p:nvPr>
        </p:nvSpPr>
        <p:spPr>
          <a:xfrm>
            <a:off x="304800" y="785794"/>
            <a:ext cx="8515672" cy="5955574"/>
          </a:xfrm>
        </p:spPr>
        <p:txBody>
          <a:bodyPr>
            <a:normAutofit fontScale="85000" lnSpcReduction="20000"/>
          </a:bodyPr>
          <a:lstStyle/>
          <a:p>
            <a:r>
              <a:rPr lang="en-US" dirty="0"/>
              <a:t>Transformation to a </a:t>
            </a:r>
            <a:r>
              <a:rPr lang="en-US" dirty="0">
                <a:solidFill>
                  <a:srgbClr val="FF0000"/>
                </a:solidFill>
              </a:rPr>
              <a:t>colored graph </a:t>
            </a:r>
            <a:r>
              <a:rPr lang="en-US" dirty="0">
                <a:solidFill>
                  <a:srgbClr val="000000"/>
                </a:solidFill>
              </a:rPr>
              <a:t>(right)</a:t>
            </a: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The supply node connectivity equals the minimum color node cut in the transformed graph</a:t>
            </a:r>
          </a:p>
          <a:p>
            <a:pPr lvl="1"/>
            <a:r>
              <a:rPr lang="en-US" altLang="ja-JP" kern="1200" dirty="0"/>
              <a:t>A color node cut is a set of colors that disconnects the graph</a:t>
            </a:r>
            <a:endParaRPr lang="en-US" dirty="0"/>
          </a:p>
          <a:p>
            <a:r>
              <a:rPr lang="en-US" dirty="0"/>
              <a:t>Objective (Q1): </a:t>
            </a:r>
            <a:r>
              <a:rPr lang="en-US" dirty="0">
                <a:solidFill>
                  <a:srgbClr val="FF0000"/>
                </a:solidFill>
              </a:rPr>
              <a:t>Computing the supply node connectivity (NP-hard)</a:t>
            </a:r>
          </a:p>
          <a:p>
            <a:pPr lvl="1"/>
            <a:r>
              <a:rPr lang="en-US" dirty="0"/>
              <a:t>Formulate a mixed integer linear program (exact solution)</a:t>
            </a:r>
          </a:p>
          <a:p>
            <a:pPr lvl="1"/>
            <a:r>
              <a:rPr lang="en-US" dirty="0"/>
              <a:t>Developed a </a:t>
            </a:r>
            <a:r>
              <a:rPr lang="en-US" dirty="0">
                <a:solidFill>
                  <a:srgbClr val="FF0000"/>
                </a:solidFill>
              </a:rPr>
              <a:t>provable efficient polynomial time approximation</a:t>
            </a:r>
            <a:r>
              <a:rPr lang="en-US" dirty="0"/>
              <a:t> algorithm</a:t>
            </a:r>
          </a:p>
          <a:p>
            <a:pPr lvl="2"/>
            <a:r>
              <a:rPr lang="en-US" dirty="0"/>
              <a:t>Complexity: </a:t>
            </a:r>
            <a:r>
              <a:rPr lang="en-US" dirty="0">
                <a:solidFill>
                  <a:srgbClr val="FF0000"/>
                </a:solidFill>
              </a:rPr>
              <a:t>O(</a:t>
            </a:r>
            <a:r>
              <a:rPr lang="en-US" dirty="0">
                <a:solidFill>
                  <a:srgbClr val="FF0000"/>
                </a:solidFill>
                <a:latin typeface="Times"/>
                <a:cs typeface="Times"/>
              </a:rPr>
              <a:t>|</a:t>
            </a:r>
            <a:r>
              <a:rPr lang="en-US" i="1" dirty="0">
                <a:solidFill>
                  <a:srgbClr val="FF0000"/>
                </a:solidFill>
                <a:latin typeface="Times"/>
                <a:cs typeface="Times"/>
              </a:rPr>
              <a:t>V</a:t>
            </a:r>
            <a:r>
              <a:rPr lang="en-US" dirty="0">
                <a:solidFill>
                  <a:srgbClr val="FF0000"/>
                </a:solidFill>
                <a:latin typeface="Times"/>
                <a:cs typeface="Times"/>
              </a:rPr>
              <a:t>|</a:t>
            </a:r>
            <a:r>
              <a:rPr lang="en-US" baseline="30000" dirty="0">
                <a:solidFill>
                  <a:srgbClr val="FF0000"/>
                </a:solidFill>
                <a:latin typeface="Times"/>
                <a:cs typeface="Times"/>
              </a:rPr>
              <a:t>2.5</a:t>
            </a:r>
            <a:r>
              <a:rPr lang="en-US" dirty="0">
                <a:solidFill>
                  <a:srgbClr val="FF0000"/>
                </a:solidFill>
                <a:latin typeface="Times"/>
                <a:cs typeface="Times"/>
              </a:rPr>
              <a:t>|</a:t>
            </a:r>
            <a:r>
              <a:rPr lang="en-US" i="1" dirty="0">
                <a:solidFill>
                  <a:srgbClr val="FF0000"/>
                </a:solidFill>
                <a:latin typeface="Times"/>
                <a:cs typeface="Times"/>
              </a:rPr>
              <a:t>E</a:t>
            </a:r>
            <a:r>
              <a:rPr lang="en-US" dirty="0">
                <a:solidFill>
                  <a:srgbClr val="FF0000"/>
                </a:solidFill>
                <a:latin typeface="Times"/>
                <a:cs typeface="Times"/>
              </a:rPr>
              <a:t>|</a:t>
            </a:r>
            <a:r>
              <a:rPr lang="en-US" dirty="0">
                <a:solidFill>
                  <a:srgbClr val="FF0000"/>
                </a:solidFill>
              </a:rPr>
              <a:t>)</a:t>
            </a:r>
          </a:p>
          <a:p>
            <a:pPr lvl="2"/>
            <a:r>
              <a:rPr lang="en-US" dirty="0"/>
              <a:t>Approximation ratio: </a:t>
            </a:r>
            <a:r>
              <a:rPr lang="en-US" i="1" dirty="0">
                <a:solidFill>
                  <a:srgbClr val="FF0000"/>
                </a:solidFill>
                <a:latin typeface="Times"/>
                <a:cs typeface="Times"/>
              </a:rPr>
              <a:t>q</a:t>
            </a:r>
            <a:r>
              <a:rPr lang="en-US" dirty="0"/>
              <a:t> (maximum number of components in an induced graph from a single color)</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2C24DF-DAFD-4A20-870A-00384D50E7EA}" type="slidenum">
              <a:rPr kumimoji="0" lang="ko-KR" altLang="en-US" sz="3200" b="0" i="0" u="none" strike="noStrike" kern="1200" cap="none" spc="0" normalizeH="0" baseline="0" noProof="0" smtClean="0">
                <a:ln>
                  <a:noFill/>
                </a:ln>
                <a:solidFill>
                  <a:prstClr val="white"/>
                </a:solidFill>
                <a:effectLst/>
                <a:uLnTx/>
                <a:uFillTx/>
                <a:latin typeface="Calibri"/>
                <a:ea typeface="맑은 고딕" panose="020B0503020000020004" pitchFamily="34" charset="-127"/>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ko-KR" altLang="en-US" sz="3200" b="0" i="0" u="none" strike="noStrike" kern="1200" cap="none" spc="0" normalizeH="0" baseline="0" noProof="0" dirty="0">
              <a:ln>
                <a:noFill/>
              </a:ln>
              <a:solidFill>
                <a:prstClr val="white"/>
              </a:solidFill>
              <a:effectLst/>
              <a:uLnTx/>
              <a:uFillTx/>
              <a:latin typeface="Calibri"/>
              <a:ea typeface="맑은 고딕" panose="020B0503020000020004" pitchFamily="34" charset="-127"/>
              <a:cs typeface="+mn-cs"/>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1412782"/>
            <a:ext cx="4087366" cy="2181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6056" y="1268760"/>
            <a:ext cx="3765228" cy="2733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4048" y="1330744"/>
            <a:ext cx="3748362" cy="26568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399609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5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3" end="1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4" end="1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5" end="1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6" end="1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4053272" y="-3746911"/>
            <a:ext cx="533400" cy="8136904"/>
          </a:xfrm>
        </p:spPr>
        <p:txBody>
          <a:bodyPr/>
          <a:lstStyle/>
          <a:p>
            <a:r>
              <a:rPr lang="en-US" dirty="0"/>
              <a:t>Assignment to maximize supply node connectivity</a:t>
            </a:r>
          </a:p>
        </p:txBody>
      </p:sp>
      <p:sp>
        <p:nvSpPr>
          <p:cNvPr id="3" name="Content Placeholder 2"/>
          <p:cNvSpPr>
            <a:spLocks noGrp="1"/>
          </p:cNvSpPr>
          <p:nvPr>
            <p:ph idx="1"/>
          </p:nvPr>
        </p:nvSpPr>
        <p:spPr/>
        <p:txBody>
          <a:bodyPr/>
          <a:lstStyle/>
          <a:p>
            <a:r>
              <a:rPr lang="en-US" altLang="zh-CN" dirty="0"/>
              <a:t>Designing robust interdependent networks: </a:t>
            </a:r>
          </a:p>
          <a:p>
            <a:pPr lvl="1"/>
            <a:r>
              <a:rPr lang="en-US" altLang="zh-CN" dirty="0"/>
              <a:t>Given a demand network and a supply network, assign a fixed number of supply nodes to each demand node, to </a:t>
            </a:r>
            <a:r>
              <a:rPr lang="en-US" altLang="zh-CN" b="1" i="1" dirty="0">
                <a:solidFill>
                  <a:srgbClr val="FF0000"/>
                </a:solidFill>
              </a:rPr>
              <a:t>maximize the supply node connectivity</a:t>
            </a:r>
            <a:r>
              <a:rPr lang="en-US" altLang="zh-CN" dirty="0"/>
              <a:t> of the demand networks (or an SD pair)</a:t>
            </a:r>
          </a:p>
          <a:p>
            <a:r>
              <a:rPr lang="en-US" dirty="0"/>
              <a:t>Example:</a:t>
            </a:r>
          </a:p>
          <a:p>
            <a:pPr lvl="1"/>
            <a:r>
              <a:rPr lang="en-US" dirty="0"/>
              <a:t>The supply node connectivity of the SD pair is 1 in the left figure</a:t>
            </a:r>
          </a:p>
          <a:p>
            <a:pPr lvl="1"/>
            <a:r>
              <a:rPr lang="en-US" dirty="0"/>
              <a:t>The supply node connectivity of the SD pair is 2 in the right figure</a:t>
            </a:r>
          </a:p>
          <a:p>
            <a:endParaRPr lang="en-US" dirty="0"/>
          </a:p>
          <a:p>
            <a:endParaRPr lang="en-US" dirty="0"/>
          </a:p>
          <a:p>
            <a:endParaRPr lang="en-US" dirty="0"/>
          </a:p>
          <a:p>
            <a:endParaRPr lang="en-US" dirty="0"/>
          </a:p>
          <a:p>
            <a:endParaRPr lang="en-US" dirty="0"/>
          </a:p>
          <a:p>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2C24DF-DAFD-4A20-870A-00384D50E7EA}" type="slidenum">
              <a:rPr kumimoji="0" lang="ko-KR" altLang="en-US" sz="3200" b="0" i="0" u="none" strike="noStrike" kern="1200" cap="none" spc="0" normalizeH="0" baseline="0" noProof="0" smtClean="0">
                <a:ln>
                  <a:noFill/>
                </a:ln>
                <a:solidFill>
                  <a:prstClr val="white"/>
                </a:solidFill>
                <a:effectLst/>
                <a:uLnTx/>
                <a:uFillTx/>
                <a:latin typeface="Calibri"/>
                <a:ea typeface="맑은 고딕" panose="020B0503020000020004" pitchFamily="34" charset="-127"/>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ko-KR" altLang="en-US" sz="3200" b="0" i="0" u="none" strike="noStrike" kern="1200" cap="none" spc="0" normalizeH="0" baseline="0" noProof="0" dirty="0">
              <a:ln>
                <a:noFill/>
              </a:ln>
              <a:solidFill>
                <a:prstClr val="white"/>
              </a:solidFill>
              <a:effectLst/>
              <a:uLnTx/>
              <a:uFillTx/>
              <a:latin typeface="Calibri"/>
              <a:ea typeface="맑은 고딕" panose="020B0503020000020004" pitchFamily="34" charset="-127"/>
              <a:cs typeface="+mn-cs"/>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3573016"/>
            <a:ext cx="7132151"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4210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4053272" y="-3746911"/>
            <a:ext cx="533400" cy="8136904"/>
          </a:xfrm>
        </p:spPr>
        <p:txBody>
          <a:bodyPr/>
          <a:lstStyle/>
          <a:p>
            <a:r>
              <a:rPr lang="en-US" dirty="0"/>
              <a:t>Algorithms for Max. supply node connectivity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04801" y="785794"/>
                <a:ext cx="8659688" cy="6072206"/>
              </a:xfrm>
            </p:spPr>
            <p:txBody>
              <a:bodyPr>
                <a:normAutofit lnSpcReduction="10000"/>
              </a:bodyPr>
              <a:lstStyle/>
              <a:p>
                <a:r>
                  <a:rPr lang="en-US" dirty="0"/>
                  <a:t>Maximizing the supply node connectivity of an SD pair</a:t>
                </a:r>
              </a:p>
              <a:p>
                <a:pPr lvl="1"/>
                <a:r>
                  <a:rPr lang="en-US" i="1" dirty="0"/>
                  <a:t>Path-based interdependence assignment</a:t>
                </a:r>
              </a:p>
              <a:p>
                <a:pPr lvl="2"/>
                <a:r>
                  <a:rPr lang="en-US" dirty="0"/>
                  <a:t>Node disjoint paths do not share supply nodes</a:t>
                </a:r>
              </a:p>
              <a:p>
                <a:pPr lvl="2"/>
                <a:r>
                  <a:rPr lang="en-US" dirty="0"/>
                  <a:t>The assignment maximizes the supply node connectivity of a source-destination pair</a:t>
                </a:r>
              </a:p>
              <a:p>
                <a:r>
                  <a:rPr lang="en-US" dirty="0"/>
                  <a:t>Maximizing the supply node connectivity of a network</a:t>
                </a:r>
              </a:p>
              <a:p>
                <a:pPr lvl="1"/>
                <a:r>
                  <a:rPr lang="en-US" i="1" dirty="0">
                    <a:solidFill>
                      <a:srgbClr val="FF0000"/>
                    </a:solidFill>
                  </a:rPr>
                  <a:t>CDS-based interdependence assignment</a:t>
                </a:r>
              </a:p>
              <a:p>
                <a:pPr lvl="2"/>
                <a:r>
                  <a:rPr lang="en-US" dirty="0"/>
                  <a:t>A connected dominating set (CDS) supports network connectivity, in analogous to a path supporting SD connectivity.</a:t>
                </a:r>
                <a:br>
                  <a:rPr lang="en-US" dirty="0"/>
                </a:br>
                <a:r>
                  <a:rPr lang="en-US" dirty="0"/>
                  <a:t>Disjoint CDS do not share supply nodes</a:t>
                </a:r>
              </a:p>
              <a:p>
                <a:pPr lvl="2"/>
                <a14:m>
                  <m:oMath xmlns:m="http://schemas.openxmlformats.org/officeDocument/2006/math">
                    <m:r>
                      <m:rPr>
                        <m:sty m:val="p"/>
                      </m:rPr>
                      <a:rPr lang="en-US" b="0" i="0" dirty="0" smtClean="0">
                        <a:latin typeface="Cambria Math" panose="02040503050406030204" pitchFamily="18" charset="0"/>
                      </a:rPr>
                      <m:t>Ω</m:t>
                    </m:r>
                  </m:oMath>
                </a14:m>
                <a:r>
                  <a:rPr lang="en-US" i="1" dirty="0"/>
                  <a:t>(k / log</a:t>
                </a:r>
                <a:r>
                  <a:rPr lang="en-US" i="1" baseline="30000" dirty="0"/>
                  <a:t>2</a:t>
                </a:r>
                <a:r>
                  <a:rPr lang="en-US" i="1" dirty="0"/>
                  <a:t> n) </a:t>
                </a:r>
                <a:r>
                  <a:rPr lang="en-US" dirty="0"/>
                  <a:t>disjoint CDSs in an </a:t>
                </a:r>
                <a:r>
                  <a:rPr lang="en-US" i="1" dirty="0"/>
                  <a:t>n</a:t>
                </a:r>
                <a:r>
                  <a:rPr lang="en-US" dirty="0"/>
                  <a:t>-node </a:t>
                </a:r>
                <a:r>
                  <a:rPr lang="en-US" i="1" dirty="0"/>
                  <a:t>k</a:t>
                </a:r>
                <a:r>
                  <a:rPr lang="en-US" dirty="0"/>
                  <a:t>-connected graph [Censor-Hillel, et al. 2014]</a:t>
                </a:r>
              </a:p>
              <a:p>
                <a:pPr lvl="2"/>
                <a:r>
                  <a:rPr lang="en-US" dirty="0"/>
                  <a:t>The assignment approximates the optimal global supply node connectivity to within factor </a:t>
                </a:r>
                <a:r>
                  <a:rPr lang="en-US" i="1" dirty="0">
                    <a:solidFill>
                      <a:srgbClr val="FF0000"/>
                    </a:solidFill>
                  </a:rPr>
                  <a:t>O(log</a:t>
                </a:r>
                <a:r>
                  <a:rPr lang="en-US" i="1" baseline="30000" dirty="0">
                    <a:solidFill>
                      <a:srgbClr val="FF0000"/>
                    </a:solidFill>
                  </a:rPr>
                  <a:t>2</a:t>
                </a:r>
                <a:r>
                  <a:rPr lang="en-US" i="1" dirty="0">
                    <a:solidFill>
                      <a:srgbClr val="FF0000"/>
                    </a:solidFill>
                  </a:rPr>
                  <a:t> n)</a:t>
                </a:r>
                <a:endParaRPr lang="en-US" dirty="0">
                  <a:solidFill>
                    <a:srgbClr val="FF0000"/>
                  </a:solidFill>
                </a:endParaRPr>
              </a:p>
              <a:p>
                <a:pPr lvl="1"/>
                <a:r>
                  <a:rPr lang="en-US" i="1" dirty="0">
                    <a:solidFill>
                      <a:srgbClr val="0000FF"/>
                    </a:solidFill>
                  </a:rPr>
                  <a:t>Random assignment</a:t>
                </a:r>
              </a:p>
              <a:p>
                <a:pPr lvl="2"/>
                <a:r>
                  <a:rPr lang="en-US" dirty="0"/>
                  <a:t>Randomly assigning interdependence approximates the optimal global supply node connectivity to within a constant factor </a:t>
                </a:r>
                <a:r>
                  <a:rPr lang="en-US" i="1" dirty="0">
                    <a:solidFill>
                      <a:srgbClr val="0000FF"/>
                    </a:solidFill>
                  </a:rPr>
                  <a:t>O(1) </a:t>
                </a:r>
                <a:r>
                  <a:rPr lang="en-US" dirty="0"/>
                  <a:t>for most graphs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4801" y="785794"/>
                <a:ext cx="8659688" cy="6072206"/>
              </a:xfrm>
              <a:blipFill>
                <a:blip r:embed="rId3"/>
                <a:stretch>
                  <a:fillRect l="-915" t="-140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2C24DF-DAFD-4A20-870A-00384D50E7EA}" type="slidenum">
              <a:rPr kumimoji="0" lang="ko-KR" altLang="en-US" sz="3200" b="0" i="0" u="none" strike="noStrike" kern="1200" cap="none" spc="0" normalizeH="0" baseline="0" noProof="0" smtClean="0">
                <a:ln>
                  <a:noFill/>
                </a:ln>
                <a:solidFill>
                  <a:prstClr val="white"/>
                </a:solidFill>
                <a:effectLst/>
                <a:uLnTx/>
                <a:uFillTx/>
                <a:latin typeface="Calibri"/>
                <a:ea typeface="맑은 고딕" panose="020B0503020000020004" pitchFamily="34" charset="-127"/>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ko-KR" altLang="en-US" sz="3200" b="0" i="0" u="none" strike="noStrike" kern="1200" cap="none" spc="0" normalizeH="0" baseline="0" noProof="0" dirty="0">
              <a:ln>
                <a:noFill/>
              </a:ln>
              <a:solidFill>
                <a:prstClr val="white"/>
              </a:solidFill>
              <a:effectLst/>
              <a:uLnTx/>
              <a:uFillTx/>
              <a:latin typeface="Calibri"/>
              <a:ea typeface="맑은 고딕" panose="020B0503020000020004" pitchFamily="34" charset="-127"/>
              <a:cs typeface="+mn-cs"/>
            </a:endParaRPr>
          </a:p>
        </p:txBody>
      </p:sp>
    </p:spTree>
    <p:extLst>
      <p:ext uri="{BB962C8B-B14F-4D97-AF65-F5344CB8AC3E}">
        <p14:creationId xmlns:p14="http://schemas.microsoft.com/office/powerpoint/2010/main" val="42700115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Maximizing the supply node connectivity</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2C24DF-DAFD-4A20-870A-00384D50E7EA}" type="slidenum">
              <a:rPr kumimoji="0" lang="ko-KR" altLang="en-US" sz="3200" b="0" i="0" u="none" strike="noStrike" kern="1200" cap="none" spc="0" normalizeH="0" baseline="0" noProof="0" smtClean="0">
                <a:ln>
                  <a:noFill/>
                </a:ln>
                <a:solidFill>
                  <a:prstClr val="white"/>
                </a:solidFill>
                <a:effectLst/>
                <a:uLnTx/>
                <a:uFillTx/>
                <a:latin typeface="Calibri"/>
                <a:ea typeface="맑은 고딕" panose="020B0503020000020004" pitchFamily="34" charset="-127"/>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ko-KR" altLang="en-US" sz="3200" b="0" i="0" u="none" strike="noStrike" kern="1200" cap="none" spc="0" normalizeH="0" baseline="0" noProof="0" dirty="0">
              <a:ln>
                <a:noFill/>
              </a:ln>
              <a:solidFill>
                <a:prstClr val="white"/>
              </a:solidFill>
              <a:effectLst/>
              <a:uLnTx/>
              <a:uFillTx/>
              <a:latin typeface="Calibri"/>
              <a:ea typeface="맑은 고딕" panose="020B0503020000020004" pitchFamily="34" charset="-127"/>
              <a:cs typeface="+mn-cs"/>
            </a:endParaRPr>
          </a:p>
        </p:txBody>
      </p:sp>
      <p:sp>
        <p:nvSpPr>
          <p:cNvPr id="7" name="Content Placeholder 2"/>
          <p:cNvSpPr txBox="1">
            <a:spLocks/>
          </p:cNvSpPr>
          <p:nvPr/>
        </p:nvSpPr>
        <p:spPr>
          <a:xfrm>
            <a:off x="304801" y="764704"/>
            <a:ext cx="8659688" cy="5904656"/>
          </a:xfrm>
          <a:prstGeom prst="rect">
            <a:avLst/>
          </a:prstGeom>
        </p:spPr>
        <p:txBody>
          <a:bodyPr vert="horz">
            <a:normAutofit/>
          </a:bodyPr>
          <a:lstStyle>
            <a:lvl1pPr marL="342900" marR="0" indent="-342900" algn="l" rtl="0" eaLnBrk="1" latinLnBrk="0" hangingPunct="1">
              <a:spcBef>
                <a:spcPct val="20000"/>
              </a:spcBef>
              <a:buFont typeface="Arial" pitchFamily="34" charset="0"/>
              <a:buChar char="•"/>
              <a:defRPr kumimoji="0" sz="2400" b="1">
                <a:solidFill>
                  <a:schemeClr val="tx1"/>
                </a:solidFill>
                <a:latin typeface="+mn-lt"/>
                <a:ea typeface="+mn-ea"/>
                <a:cs typeface="+mn-cs"/>
              </a:defRPr>
            </a:lvl1pPr>
            <a:lvl2pPr marL="800100" indent="-342900" algn="l" rtl="0" eaLnBrk="1" latinLnBrk="0" hangingPunct="1">
              <a:spcBef>
                <a:spcPct val="20000"/>
              </a:spcBef>
              <a:buClr>
                <a:schemeClr val="accent6">
                  <a:lumMod val="75000"/>
                </a:schemeClr>
              </a:buClr>
              <a:buFont typeface="Calibri" pitchFamily="34" charset="0"/>
              <a:buChar char="–"/>
              <a:defRPr kumimoji="0" sz="2000">
                <a:solidFill>
                  <a:schemeClr val="tx1"/>
                </a:solidFill>
                <a:latin typeface="+mn-lt"/>
                <a:ea typeface="+mn-ea"/>
                <a:cs typeface="+mn-cs"/>
              </a:defRPr>
            </a:lvl2pPr>
            <a:lvl3pPr marL="1257300" indent="-342900" algn="l" rtl="0" eaLnBrk="1" latinLnBrk="0" hangingPunct="1">
              <a:spcBef>
                <a:spcPct val="20000"/>
              </a:spcBef>
              <a:buClr>
                <a:schemeClr val="tx2"/>
              </a:buClr>
              <a:buFont typeface="Wingdings" pitchFamily="2" charset="2"/>
              <a:buChar char="§"/>
              <a:defRPr kumimoji="0" sz="2000">
                <a:solidFill>
                  <a:schemeClr val="tx1"/>
                </a:solidFill>
                <a:latin typeface="+mn-lt"/>
                <a:ea typeface="+mn-ea"/>
                <a:cs typeface="+mn-cs"/>
              </a:defRPr>
            </a:lvl3pPr>
            <a:lvl4pPr marL="1600200" indent="-228600" algn="l" rtl="0" eaLnBrk="1" latinLnBrk="0" hangingPunct="1">
              <a:spcBef>
                <a:spcPct val="20000"/>
              </a:spcBef>
              <a:buFontTx/>
              <a:buNone/>
              <a:defRPr kumimoji="0" sz="2000">
                <a:solidFill>
                  <a:schemeClr val="tx1"/>
                </a:solidFill>
                <a:latin typeface="+mn-lt"/>
                <a:ea typeface="+mn-ea"/>
                <a:cs typeface="+mn-cs"/>
              </a:defRPr>
            </a:lvl4pPr>
            <a:lvl5pPr marL="2057400" indent="-228600" algn="l" rtl="0" eaLnBrk="1" latinLnBrk="0" hangingPunct="1">
              <a:spcBef>
                <a:spcPct val="20000"/>
              </a:spcBef>
              <a:buFontTx/>
              <a:buNone/>
              <a:defRPr kumimoji="0" sz="2000">
                <a:solidFill>
                  <a:schemeClr val="tx1"/>
                </a:solidFill>
                <a:latin typeface="+mn-lt"/>
                <a:ea typeface="+mn-ea"/>
                <a:cs typeface="+mn-cs"/>
              </a:defRPr>
            </a:lvl5pPr>
            <a:lvl6pPr marL="2514600" indent="-228600" algn="l" rtl="0" eaLnBrk="1" latinLnBrk="1" hangingPunct="1">
              <a:spcBef>
                <a:spcPct val="20000"/>
              </a:spcBef>
              <a:buChar char="•"/>
              <a:defRPr kumimoji="0" sz="2000">
                <a:solidFill>
                  <a:schemeClr val="tx1"/>
                </a:solidFill>
                <a:latin typeface="+mn-lt"/>
                <a:ea typeface="+mn-ea"/>
                <a:cs typeface="+mn-cs"/>
              </a:defRPr>
            </a:lvl6pPr>
            <a:lvl7pPr marL="2971800" indent="-228600" algn="l" rtl="0" eaLnBrk="1" latinLnBrk="1" hangingPunct="1">
              <a:spcBef>
                <a:spcPct val="20000"/>
              </a:spcBef>
              <a:buChar char="•"/>
              <a:defRPr kumimoji="0" sz="2000">
                <a:solidFill>
                  <a:schemeClr val="tx1"/>
                </a:solidFill>
                <a:latin typeface="+mn-lt"/>
                <a:ea typeface="+mn-ea"/>
                <a:cs typeface="+mn-cs"/>
              </a:defRPr>
            </a:lvl7pPr>
            <a:lvl8pPr marL="3429000" indent="-228600" algn="l" rtl="0" eaLnBrk="1" latinLnBrk="1" hangingPunct="1">
              <a:spcBef>
                <a:spcPct val="20000"/>
              </a:spcBef>
              <a:buChar char="•"/>
              <a:defRPr kumimoji="0" sz="2000">
                <a:solidFill>
                  <a:schemeClr val="tx1"/>
                </a:solidFill>
                <a:latin typeface="+mn-lt"/>
                <a:ea typeface="+mn-ea"/>
                <a:cs typeface="+mn-cs"/>
              </a:defRPr>
            </a:lvl8pPr>
            <a:lvl9pPr marL="3886200" indent="-228600" algn="l" rtl="0" eaLnBrk="1" latinLnBrk="1" hangingPunct="1">
              <a:spcBef>
                <a:spcPct val="20000"/>
              </a:spcBef>
              <a:buChar char="•"/>
              <a:defRPr kumimoji="0" sz="2000">
                <a:solidFill>
                  <a:schemeClr val="tx1"/>
                </a:solidFill>
                <a:latin typeface="+mn-lt"/>
                <a:ea typeface="+mn-ea"/>
                <a:cs typeface="+mn-cs"/>
              </a:defRPr>
            </a:lvl9pPr>
            <a:extLst/>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1" i="0" u="none" strike="noStrike" kern="0" cap="none" spc="0" normalizeH="0" baseline="0" noProof="0" dirty="0">
                <a:ln>
                  <a:noFill/>
                </a:ln>
                <a:solidFill>
                  <a:prstClr val="black"/>
                </a:solidFill>
                <a:effectLst/>
                <a:uLnTx/>
                <a:uFillTx/>
                <a:latin typeface="Calibri"/>
                <a:ea typeface="+mn-ea"/>
                <a:cs typeface="+mn-cs"/>
              </a:rPr>
              <a:t>Numerical results in </a:t>
            </a:r>
            <a:r>
              <a:rPr kumimoji="0" lang="en-US" sz="2400" b="1" i="0" u="none" strike="noStrike" kern="0" cap="none" spc="0" normalizeH="0" baseline="0" noProof="0" dirty="0" err="1">
                <a:ln>
                  <a:noFill/>
                </a:ln>
                <a:solidFill>
                  <a:prstClr val="black"/>
                </a:solidFill>
                <a:effectLst/>
                <a:uLnTx/>
                <a:uFillTx/>
                <a:latin typeface="Calibri"/>
                <a:ea typeface="+mn-ea"/>
                <a:cs typeface="+mn-cs"/>
              </a:rPr>
              <a:t>Erdos-Renyi</a:t>
            </a:r>
            <a:r>
              <a:rPr kumimoji="0" lang="en-US" sz="2400" b="1" i="0" u="none" strike="noStrike" kern="0" cap="none" spc="0" normalizeH="0" baseline="0" noProof="0" dirty="0">
                <a:ln>
                  <a:noFill/>
                </a:ln>
                <a:solidFill>
                  <a:prstClr val="black"/>
                </a:solidFill>
                <a:effectLst/>
                <a:uLnTx/>
                <a:uFillTx/>
                <a:latin typeface="Calibri"/>
                <a:ea typeface="+mn-ea"/>
                <a:cs typeface="+mn-cs"/>
              </a:rPr>
              <a:t> graphs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1" i="0" u="none" strike="noStrike" kern="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1" i="0" u="none" strike="noStrike" kern="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1" i="0" u="none" strike="noStrike" kern="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1" i="0" u="none" strike="noStrike" kern="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1" i="0" u="none" strike="noStrike" kern="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1" i="0" u="none" strike="noStrike" kern="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1" i="0" u="none" strike="noStrike" kern="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1" i="0" u="none" strike="noStrike" kern="0" cap="none" spc="0" normalizeH="0" baseline="0" noProof="0" dirty="0">
                <a:ln>
                  <a:noFill/>
                </a:ln>
                <a:solidFill>
                  <a:prstClr val="black"/>
                </a:solidFill>
                <a:effectLst/>
                <a:uLnTx/>
                <a:uFillTx/>
                <a:latin typeface="Calibri"/>
                <a:ea typeface="+mn-ea"/>
                <a:cs typeface="+mn-cs"/>
              </a:rPr>
              <a:t>The assignment algorithms achieve near-optimal supply node connectivity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1" i="0" u="none" strike="noStrike" kern="0" cap="none" spc="0" normalizeH="0" baseline="0" noProof="0" dirty="0">
                <a:ln>
                  <a:noFill/>
                </a:ln>
                <a:solidFill>
                  <a:prstClr val="black"/>
                </a:solidFill>
                <a:effectLst/>
                <a:uLnTx/>
                <a:uFillTx/>
                <a:latin typeface="Calibri"/>
                <a:ea typeface="+mn-ea"/>
                <a:cs typeface="+mn-cs"/>
              </a:rPr>
              <a:t>The assignment algorithms run fast (in near-linear time)</a:t>
            </a:r>
          </a:p>
          <a:p>
            <a:pPr marL="800100" marR="0" lvl="1" indent="-342900" algn="l" defTabSz="914400" rtl="0" eaLnBrk="1" fontAlgn="auto" latinLnBrk="0" hangingPunct="1">
              <a:lnSpc>
                <a:spcPct val="100000"/>
              </a:lnSpc>
              <a:spcBef>
                <a:spcPct val="20000"/>
              </a:spcBef>
              <a:spcAft>
                <a:spcPts val="0"/>
              </a:spcAft>
              <a:buClr>
                <a:srgbClr val="F79646">
                  <a:lumMod val="75000"/>
                </a:srgbClr>
              </a:buClr>
              <a:buSzTx/>
              <a:buFont typeface="Calibri" pitchFamily="34" charset="0"/>
              <a:buChar char="–"/>
              <a:tabLst/>
              <a:defRPr/>
            </a:pPr>
            <a:r>
              <a:rPr kumimoji="0" lang="en-US" sz="2000" b="0" i="0" u="none" strike="noStrike" kern="0" cap="none" spc="0" normalizeH="0" baseline="0" noProof="0" dirty="0">
                <a:ln>
                  <a:noFill/>
                </a:ln>
                <a:solidFill>
                  <a:prstClr val="black"/>
                </a:solidFill>
                <a:effectLst/>
                <a:uLnTx/>
                <a:uFillTx/>
                <a:latin typeface="Calibri"/>
                <a:ea typeface="+mn-ea"/>
                <a:cs typeface="+mn-cs"/>
              </a:rPr>
              <a:t>For CDS-based assignment: </a:t>
            </a:r>
            <a:r>
              <a:rPr kumimoji="0" lang="en-US" altLang="ja-JP" sz="2000" b="0" i="1" u="none" strike="noStrike" kern="1200" cap="none" spc="0" normalizeH="0" baseline="0" noProof="0" dirty="0">
                <a:ln>
                  <a:noFill/>
                </a:ln>
                <a:solidFill>
                  <a:prstClr val="black"/>
                </a:solidFill>
                <a:effectLst/>
                <a:uLnTx/>
                <a:uFillTx/>
                <a:latin typeface="Times"/>
                <a:ea typeface="ＭＳ Ｐゴシック" panose="020B0600070205080204" pitchFamily="34" charset="-128"/>
                <a:cs typeface="Times"/>
              </a:rPr>
              <a:t>O</a:t>
            </a:r>
            <a:r>
              <a:rPr kumimoji="0" lang="en-US" altLang="ja-JP" sz="2000" b="0" i="0" u="none" strike="noStrike" kern="1200" cap="none" spc="0" normalizeH="0" baseline="0" noProof="0" dirty="0">
                <a:ln>
                  <a:noFill/>
                </a:ln>
                <a:solidFill>
                  <a:prstClr val="black"/>
                </a:solidFill>
                <a:effectLst/>
                <a:uLnTx/>
                <a:uFillTx/>
                <a:latin typeface="Times"/>
                <a:ea typeface="ＭＳ Ｐゴシック" panose="020B0600070205080204" pitchFamily="34" charset="-128"/>
                <a:cs typeface="Times"/>
              </a:rPr>
              <a:t>(</a:t>
            </a:r>
            <a:r>
              <a:rPr kumimoji="0" lang="en-US" altLang="ja-JP" sz="2000" b="0" i="1" u="none" strike="noStrike" kern="1200" cap="none" spc="0" normalizeH="0" baseline="0" noProof="0" dirty="0">
                <a:ln>
                  <a:noFill/>
                </a:ln>
                <a:solidFill>
                  <a:prstClr val="black"/>
                </a:solidFill>
                <a:effectLst/>
                <a:uLnTx/>
                <a:uFillTx/>
                <a:latin typeface="Times"/>
                <a:ea typeface="ＭＳ Ｐゴシック" panose="020B0600070205080204" pitchFamily="34" charset="-128"/>
                <a:cs typeface="Times"/>
              </a:rPr>
              <a:t>m</a:t>
            </a:r>
            <a:r>
              <a:rPr kumimoji="0" lang="en-US" altLang="ja-JP" sz="2000" b="0" i="0" u="none" strike="noStrike" kern="1200" cap="none" spc="0" normalizeH="0" baseline="0" noProof="0" dirty="0">
                <a:ln>
                  <a:noFill/>
                </a:ln>
                <a:solidFill>
                  <a:prstClr val="black"/>
                </a:solidFill>
                <a:effectLst/>
                <a:uLnTx/>
                <a:uFillTx/>
                <a:latin typeface="Times"/>
                <a:ea typeface="ＭＳ Ｐゴシック" panose="020B0600070205080204" pitchFamily="34" charset="-128"/>
                <a:cs typeface="Times"/>
              </a:rPr>
              <a:t> × </a:t>
            </a:r>
            <a:r>
              <a:rPr kumimoji="0" lang="en-US" altLang="ja-JP" sz="2000" b="0" i="0" u="none" strike="noStrike" kern="1200" cap="none" spc="0" normalizeH="0" baseline="0" noProof="0" dirty="0" err="1">
                <a:ln>
                  <a:noFill/>
                </a:ln>
                <a:solidFill>
                  <a:prstClr val="black"/>
                </a:solidFill>
                <a:effectLst/>
                <a:uLnTx/>
                <a:uFillTx/>
                <a:latin typeface="Times"/>
                <a:ea typeface="ＭＳ Ｐゴシック" panose="020B0600070205080204" pitchFamily="34" charset="-128"/>
                <a:cs typeface="Times"/>
              </a:rPr>
              <a:t>polylog</a:t>
            </a:r>
            <a:r>
              <a:rPr kumimoji="0" lang="en-US" altLang="ja-JP" sz="2000" b="0" i="0" u="none" strike="noStrike" kern="1200" cap="none" spc="0" normalizeH="0" baseline="0" noProof="0" dirty="0">
                <a:ln>
                  <a:noFill/>
                </a:ln>
                <a:solidFill>
                  <a:prstClr val="black"/>
                </a:solidFill>
                <a:effectLst/>
                <a:uLnTx/>
                <a:uFillTx/>
                <a:latin typeface="Times"/>
                <a:ea typeface="ＭＳ Ｐゴシック" panose="020B0600070205080204" pitchFamily="34" charset="-128"/>
                <a:cs typeface="Times"/>
              </a:rPr>
              <a:t>(</a:t>
            </a:r>
            <a:r>
              <a:rPr kumimoji="0" lang="en-US" altLang="ja-JP" sz="2000" b="0" i="1" u="none" strike="noStrike" kern="1200" cap="none" spc="0" normalizeH="0" baseline="0" noProof="0" dirty="0">
                <a:ln>
                  <a:noFill/>
                </a:ln>
                <a:solidFill>
                  <a:prstClr val="black"/>
                </a:solidFill>
                <a:effectLst/>
                <a:uLnTx/>
                <a:uFillTx/>
                <a:latin typeface="Times"/>
                <a:ea typeface="ＭＳ Ｐゴシック" panose="020B0600070205080204" pitchFamily="34" charset="-128"/>
                <a:cs typeface="Times"/>
              </a:rPr>
              <a:t>m</a:t>
            </a:r>
            <a:r>
              <a:rPr kumimoji="0" lang="en-US" altLang="ja-JP" sz="2000" b="0" i="0" u="none" strike="noStrike" kern="1200" cap="none" spc="0" normalizeH="0" baseline="0" noProof="0" dirty="0">
                <a:ln>
                  <a:noFill/>
                </a:ln>
                <a:solidFill>
                  <a:prstClr val="black"/>
                </a:solidFill>
                <a:effectLst/>
                <a:uLnTx/>
                <a:uFillTx/>
                <a:latin typeface="Times"/>
                <a:ea typeface="ＭＳ Ｐゴシック" panose="020B0600070205080204" pitchFamily="34" charset="-128"/>
                <a:cs typeface="Times"/>
              </a:rPr>
              <a:t>))</a:t>
            </a:r>
            <a:r>
              <a:rPr kumimoji="0" lang="en-US" altLang="ja-JP"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 where </a:t>
            </a:r>
            <a:r>
              <a:rPr kumimoji="0" lang="en-US" altLang="ja-JP" sz="2000" b="0" i="1" u="none" strike="noStrike" kern="1200" cap="none" spc="0" normalizeH="0" baseline="0" noProof="0" dirty="0">
                <a:ln>
                  <a:noFill/>
                </a:ln>
                <a:solidFill>
                  <a:prstClr val="black"/>
                </a:solidFill>
                <a:effectLst/>
                <a:uLnTx/>
                <a:uFillTx/>
                <a:latin typeface="Times"/>
                <a:ea typeface="ＭＳ Ｐゴシック" panose="020B0600070205080204" pitchFamily="34" charset="-128"/>
                <a:cs typeface="Times"/>
              </a:rPr>
              <a:t>m</a:t>
            </a:r>
            <a:r>
              <a:rPr kumimoji="0" lang="en-US" altLang="ja-JP"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 is the # of edges</a:t>
            </a:r>
          </a:p>
          <a:p>
            <a:pPr marL="800100" marR="0" lvl="1" indent="-342900" algn="l" defTabSz="914400" rtl="0" eaLnBrk="1" fontAlgn="auto" latinLnBrk="0" hangingPunct="1">
              <a:lnSpc>
                <a:spcPct val="100000"/>
              </a:lnSpc>
              <a:spcBef>
                <a:spcPct val="20000"/>
              </a:spcBef>
              <a:spcAft>
                <a:spcPts val="0"/>
              </a:spcAft>
              <a:buClr>
                <a:srgbClr val="F79646">
                  <a:lumMod val="75000"/>
                </a:srgbClr>
              </a:buClr>
              <a:buSzTx/>
              <a:buFont typeface="Calibri" pitchFamily="34" charset="0"/>
              <a:buChar char="–"/>
              <a:tabLst/>
              <a:defRPr/>
            </a:pPr>
            <a:r>
              <a:rPr kumimoji="0" lang="en-US" altLang="ja-JP" sz="2000" b="0" i="0" u="none" strike="noStrike" kern="0" cap="none" spc="0" normalizeH="0" baseline="0" noProof="0" dirty="0">
                <a:ln>
                  <a:noFill/>
                </a:ln>
                <a:solidFill>
                  <a:prstClr val="black"/>
                </a:solidFill>
                <a:effectLst/>
                <a:uLnTx/>
                <a:uFillTx/>
                <a:latin typeface="Calibri"/>
                <a:ea typeface="ＭＳ Ｐゴシック" panose="020B0600070205080204" pitchFamily="34" charset="-128"/>
                <a:cs typeface="+mn-cs"/>
              </a:rPr>
              <a:t>For random assignment: </a:t>
            </a:r>
            <a:r>
              <a:rPr kumimoji="0" lang="en-US" altLang="ja-JP" sz="2000" b="0" i="1" u="none" strike="noStrike" kern="1200" cap="none" spc="0" normalizeH="0" baseline="0" noProof="0" dirty="0">
                <a:ln>
                  <a:noFill/>
                </a:ln>
                <a:solidFill>
                  <a:prstClr val="black"/>
                </a:solidFill>
                <a:effectLst/>
                <a:uLnTx/>
                <a:uFillTx/>
                <a:latin typeface="Times"/>
                <a:ea typeface="ＭＳ Ｐゴシック" panose="020B0600070205080204" pitchFamily="34" charset="-128"/>
                <a:cs typeface="Times"/>
              </a:rPr>
              <a:t>O</a:t>
            </a:r>
            <a:r>
              <a:rPr kumimoji="0" lang="en-US" altLang="ja-JP" sz="2000" b="0" i="0" u="none" strike="noStrike" kern="1200" cap="none" spc="0" normalizeH="0" baseline="0" noProof="0" dirty="0">
                <a:ln>
                  <a:noFill/>
                </a:ln>
                <a:solidFill>
                  <a:prstClr val="black"/>
                </a:solidFill>
                <a:effectLst/>
                <a:uLnTx/>
                <a:uFillTx/>
                <a:latin typeface="Times"/>
                <a:ea typeface="ＭＳ Ｐゴシック" panose="020B0600070205080204" pitchFamily="34" charset="-128"/>
                <a:cs typeface="Times"/>
              </a:rPr>
              <a:t>(</a:t>
            </a:r>
            <a:r>
              <a:rPr kumimoji="0" lang="en-US" altLang="ja-JP" sz="2000" b="0" i="1" u="none" strike="noStrike" kern="1200" cap="none" spc="0" normalizeH="0" baseline="0" noProof="0" dirty="0">
                <a:ln>
                  <a:noFill/>
                </a:ln>
                <a:solidFill>
                  <a:prstClr val="black"/>
                </a:solidFill>
                <a:effectLst/>
                <a:uLnTx/>
                <a:uFillTx/>
                <a:latin typeface="Times"/>
                <a:ea typeface="ＭＳ Ｐゴシック" panose="020B0600070205080204" pitchFamily="34" charset="-128"/>
                <a:cs typeface="Times"/>
              </a:rPr>
              <a:t>n</a:t>
            </a:r>
            <a:r>
              <a:rPr kumimoji="0" lang="en-US" altLang="ja-JP" sz="2000" b="0" i="0" u="none" strike="noStrike" kern="1200" cap="none" spc="0" normalizeH="0" baseline="0" noProof="0" dirty="0">
                <a:ln>
                  <a:noFill/>
                </a:ln>
                <a:solidFill>
                  <a:prstClr val="black"/>
                </a:solidFill>
                <a:effectLst/>
                <a:uLnTx/>
                <a:uFillTx/>
                <a:latin typeface="Times"/>
                <a:ea typeface="ＭＳ Ｐゴシック" panose="020B0600070205080204" pitchFamily="34" charset="-128"/>
                <a:cs typeface="Times"/>
              </a:rPr>
              <a:t>), </a:t>
            </a:r>
            <a:r>
              <a:rPr lang="en-US" altLang="ja-JP" dirty="0">
                <a:solidFill>
                  <a:prstClr val="black"/>
                </a:solidFill>
                <a:latin typeface="Calibri"/>
                <a:ea typeface="ＭＳ Ｐゴシック" panose="020B0600070205080204" pitchFamily="34" charset="-128"/>
              </a:rPr>
              <a:t>where</a:t>
            </a:r>
            <a:r>
              <a:rPr kumimoji="0" lang="en-US" altLang="ja-JP" sz="2000" b="0" i="0" u="none" strike="noStrike" kern="1200" cap="none" spc="0" normalizeH="0" baseline="0" noProof="0" dirty="0">
                <a:ln>
                  <a:noFill/>
                </a:ln>
                <a:solidFill>
                  <a:prstClr val="black"/>
                </a:solidFill>
                <a:effectLst/>
                <a:uLnTx/>
                <a:uFillTx/>
                <a:latin typeface="Times"/>
                <a:ea typeface="ＭＳ Ｐゴシック" panose="020B0600070205080204" pitchFamily="34" charset="-128"/>
                <a:cs typeface="Times"/>
              </a:rPr>
              <a:t> </a:t>
            </a:r>
            <a:r>
              <a:rPr kumimoji="0" lang="en-US" altLang="ja-JP" sz="2000" b="0" i="1" u="none" strike="noStrike" kern="1200" cap="none" spc="0" normalizeH="0" baseline="0" noProof="0" dirty="0">
                <a:ln>
                  <a:noFill/>
                </a:ln>
                <a:solidFill>
                  <a:prstClr val="black"/>
                </a:solidFill>
                <a:effectLst/>
                <a:uLnTx/>
                <a:uFillTx/>
                <a:latin typeface="Times"/>
                <a:ea typeface="ＭＳ Ｐゴシック" panose="020B0600070205080204" pitchFamily="34" charset="-128"/>
                <a:cs typeface="Times"/>
              </a:rPr>
              <a:t>n</a:t>
            </a:r>
            <a:r>
              <a:rPr kumimoji="0" lang="en-US" altLang="ja-JP" sz="2000" b="0" i="0" u="none" strike="noStrike" kern="1200" cap="none" spc="0" normalizeH="0" baseline="0" noProof="0" dirty="0">
                <a:ln>
                  <a:noFill/>
                </a:ln>
                <a:solidFill>
                  <a:prstClr val="black"/>
                </a:solidFill>
                <a:effectLst/>
                <a:uLnTx/>
                <a:uFillTx/>
                <a:latin typeface="Times"/>
                <a:ea typeface="ＭＳ Ｐゴシック" panose="020B0600070205080204" pitchFamily="34" charset="-128"/>
                <a:cs typeface="Times"/>
              </a:rPr>
              <a:t> </a:t>
            </a:r>
            <a:r>
              <a:rPr lang="en-US" altLang="ja-JP" dirty="0">
                <a:solidFill>
                  <a:prstClr val="black"/>
                </a:solidFill>
                <a:latin typeface="Calibri"/>
                <a:ea typeface="ＭＳ Ｐゴシック" panose="020B0600070205080204" pitchFamily="34" charset="-128"/>
              </a:rPr>
              <a:t>is the # of nodes</a:t>
            </a:r>
            <a:endParaRPr lang="en-US" dirty="0">
              <a:solidFill>
                <a:prstClr val="black"/>
              </a:solidFill>
              <a:latin typeface="Calibri"/>
              <a:ea typeface="ＭＳ Ｐゴシック" panose="020B0600070205080204" pitchFamily="34" charset="-128"/>
            </a:endParaRPr>
          </a:p>
        </p:txBody>
      </p:sp>
      <p:graphicFrame>
        <p:nvGraphicFramePr>
          <p:cNvPr id="6" name="Content Placeholder 5"/>
          <p:cNvGraphicFramePr>
            <a:graphicFrameLocks noGrp="1"/>
          </p:cNvGraphicFramePr>
          <p:nvPr>
            <p:ph idx="1"/>
          </p:nvPr>
        </p:nvGraphicFramePr>
        <p:xfrm>
          <a:off x="304800" y="1578651"/>
          <a:ext cx="8515350" cy="2354411"/>
        </p:xfrm>
        <a:graphic>
          <a:graphicData uri="http://schemas.openxmlformats.org/drawingml/2006/table">
            <a:tbl>
              <a:tblPr firstRow="1" bandRow="1">
                <a:tableStyleId>{B301B821-A1FF-4177-AEE7-76D212191A09}</a:tableStyleId>
              </a:tblPr>
              <a:tblGrid>
                <a:gridCol w="1419225">
                  <a:extLst>
                    <a:ext uri="{9D8B030D-6E8A-4147-A177-3AD203B41FA5}">
                      <a16:colId xmlns:a16="http://schemas.microsoft.com/office/drawing/2014/main" val="20000"/>
                    </a:ext>
                  </a:extLst>
                </a:gridCol>
                <a:gridCol w="1419225">
                  <a:extLst>
                    <a:ext uri="{9D8B030D-6E8A-4147-A177-3AD203B41FA5}">
                      <a16:colId xmlns:a16="http://schemas.microsoft.com/office/drawing/2014/main" val="20001"/>
                    </a:ext>
                  </a:extLst>
                </a:gridCol>
                <a:gridCol w="1428750">
                  <a:extLst>
                    <a:ext uri="{9D8B030D-6E8A-4147-A177-3AD203B41FA5}">
                      <a16:colId xmlns:a16="http://schemas.microsoft.com/office/drawing/2014/main" val="20002"/>
                    </a:ext>
                  </a:extLst>
                </a:gridCol>
                <a:gridCol w="1409700">
                  <a:extLst>
                    <a:ext uri="{9D8B030D-6E8A-4147-A177-3AD203B41FA5}">
                      <a16:colId xmlns:a16="http://schemas.microsoft.com/office/drawing/2014/main" val="20003"/>
                    </a:ext>
                  </a:extLst>
                </a:gridCol>
                <a:gridCol w="1419225">
                  <a:extLst>
                    <a:ext uri="{9D8B030D-6E8A-4147-A177-3AD203B41FA5}">
                      <a16:colId xmlns:a16="http://schemas.microsoft.com/office/drawing/2014/main" val="20004"/>
                    </a:ext>
                  </a:extLst>
                </a:gridCol>
                <a:gridCol w="1419225">
                  <a:extLst>
                    <a:ext uri="{9D8B030D-6E8A-4147-A177-3AD203B41FA5}">
                      <a16:colId xmlns:a16="http://schemas.microsoft.com/office/drawing/2014/main" val="20005"/>
                    </a:ext>
                  </a:extLst>
                </a:gridCol>
              </a:tblGrid>
              <a:tr h="869426">
                <a:tc>
                  <a:txBody>
                    <a:bodyPr/>
                    <a:lstStyle/>
                    <a:p>
                      <a:pPr algn="ctr" fontAlgn="b" latinLnBrk="0"/>
                      <a:r>
                        <a:rPr lang="en-US" sz="1800" b="0" i="0" u="none" strike="noStrike" dirty="0">
                          <a:solidFill>
                            <a:srgbClr val="000000"/>
                          </a:solidFill>
                          <a:effectLst/>
                          <a:latin typeface="Calibri"/>
                        </a:rPr>
                        <a:t>Number of </a:t>
                      </a:r>
                    </a:p>
                    <a:p>
                      <a:pPr algn="ctr" fontAlgn="b" latinLnBrk="0"/>
                      <a:r>
                        <a:rPr lang="en-US" sz="1800" b="0" i="0" u="none" strike="noStrike" dirty="0">
                          <a:solidFill>
                            <a:srgbClr val="000000"/>
                          </a:solidFill>
                          <a:effectLst/>
                          <a:latin typeface="Calibri"/>
                        </a:rPr>
                        <a:t>Nodes</a:t>
                      </a:r>
                    </a:p>
                    <a:p>
                      <a:pPr algn="ctr" fontAlgn="b" latinLnBrk="0"/>
                      <a:r>
                        <a:rPr lang="en-US" sz="1800" b="0" i="0" u="none" strike="noStrike" dirty="0">
                          <a:solidFill>
                            <a:srgbClr val="000000"/>
                          </a:solidFill>
                          <a:effectLst/>
                          <a:latin typeface="Calibri"/>
                        </a:rPr>
                        <a:t>(|</a:t>
                      </a:r>
                      <a:r>
                        <a:rPr lang="en-US" sz="1800" b="0" i="1" u="none" strike="noStrike" dirty="0">
                          <a:solidFill>
                            <a:srgbClr val="000000"/>
                          </a:solidFill>
                          <a:effectLst/>
                          <a:latin typeface="Times"/>
                          <a:cs typeface="Times"/>
                        </a:rPr>
                        <a:t>V</a:t>
                      </a:r>
                      <a:r>
                        <a:rPr lang="en-US" sz="1800" b="0" i="0" u="none" strike="noStrike" dirty="0">
                          <a:solidFill>
                            <a:srgbClr val="000000"/>
                          </a:solidFill>
                          <a:effectLst/>
                          <a:latin typeface="Calibri"/>
                        </a:rPr>
                        <a:t>|)</a:t>
                      </a:r>
                    </a:p>
                  </a:txBody>
                  <a:tcPr marL="6350" marR="6350" marT="6350" marB="0" anchor="ctr">
                    <a:solidFill>
                      <a:schemeClr val="accent5">
                        <a:lumMod val="20000"/>
                        <a:lumOff val="80000"/>
                      </a:schemeClr>
                    </a:solidFill>
                  </a:tcPr>
                </a:tc>
                <a:tc>
                  <a:txBody>
                    <a:bodyPr/>
                    <a:lstStyle/>
                    <a:p>
                      <a:pPr algn="ctr" fontAlgn="b" latinLnBrk="0"/>
                      <a:r>
                        <a:rPr lang="en-US" sz="1800" b="0" i="0" u="none" strike="noStrike" dirty="0">
                          <a:solidFill>
                            <a:srgbClr val="000000"/>
                          </a:solidFill>
                          <a:effectLst/>
                          <a:latin typeface="Calibri"/>
                        </a:rPr>
                        <a:t>Average </a:t>
                      </a:r>
                    </a:p>
                    <a:p>
                      <a:pPr algn="ctr" fontAlgn="b" latinLnBrk="0"/>
                      <a:r>
                        <a:rPr lang="en-US" sz="1800" b="0" i="0" u="none" strike="noStrike" dirty="0">
                          <a:solidFill>
                            <a:srgbClr val="000000"/>
                          </a:solidFill>
                          <a:effectLst/>
                          <a:latin typeface="Calibri"/>
                        </a:rPr>
                        <a:t>Degree</a:t>
                      </a:r>
                    </a:p>
                    <a:p>
                      <a:pPr algn="ctr" fontAlgn="b" latinLnBrk="0"/>
                      <a:r>
                        <a:rPr lang="en-US" sz="1800" b="0" i="0" u="none" strike="noStrike" dirty="0">
                          <a:solidFill>
                            <a:srgbClr val="000000"/>
                          </a:solidFill>
                          <a:effectLst/>
                          <a:latin typeface="Calibri"/>
                        </a:rPr>
                        <a:t>(2|</a:t>
                      </a:r>
                      <a:r>
                        <a:rPr lang="en-US" sz="1800" b="0" i="1" u="none" strike="noStrike" dirty="0">
                          <a:solidFill>
                            <a:srgbClr val="000000"/>
                          </a:solidFill>
                          <a:effectLst/>
                          <a:latin typeface="Times"/>
                          <a:cs typeface="Times"/>
                        </a:rPr>
                        <a:t>E</a:t>
                      </a:r>
                      <a:r>
                        <a:rPr lang="en-US" sz="1800" b="0" i="0" u="none" strike="noStrike" dirty="0">
                          <a:solidFill>
                            <a:srgbClr val="000000"/>
                          </a:solidFill>
                          <a:effectLst/>
                          <a:latin typeface="Calibri"/>
                        </a:rPr>
                        <a:t>|/|</a:t>
                      </a:r>
                      <a:r>
                        <a:rPr lang="en-US" altLang="ja-JP" sz="1800" b="0" i="1" u="none" strike="noStrike" dirty="0">
                          <a:solidFill>
                            <a:srgbClr val="000000"/>
                          </a:solidFill>
                          <a:effectLst/>
                          <a:latin typeface="Times"/>
                          <a:cs typeface="Times"/>
                        </a:rPr>
                        <a:t>V</a:t>
                      </a:r>
                      <a:r>
                        <a:rPr lang="en-US" sz="1800" b="0" i="0" u="none" strike="noStrike" dirty="0">
                          <a:solidFill>
                            <a:srgbClr val="000000"/>
                          </a:solidFill>
                          <a:effectLst/>
                          <a:latin typeface="Calibri"/>
                        </a:rPr>
                        <a:t>|)</a:t>
                      </a:r>
                    </a:p>
                  </a:txBody>
                  <a:tcPr marL="6350" marR="6350" marT="6350" marB="0" anchor="ctr">
                    <a:solidFill>
                      <a:schemeClr val="accent5">
                        <a:lumMod val="20000"/>
                        <a:lumOff val="80000"/>
                      </a:schemeClr>
                    </a:solidFill>
                  </a:tcPr>
                </a:tc>
                <a:tc>
                  <a:txBody>
                    <a:bodyPr/>
                    <a:lstStyle/>
                    <a:p>
                      <a:pPr algn="ctr" fontAlgn="b" latinLnBrk="0"/>
                      <a:r>
                        <a:rPr lang="en-US" sz="1800" b="0" i="0" u="none" strike="noStrike" dirty="0">
                          <a:solidFill>
                            <a:srgbClr val="000000"/>
                          </a:solidFill>
                          <a:effectLst/>
                          <a:latin typeface="Calibri"/>
                        </a:rPr>
                        <a:t>Number of </a:t>
                      </a:r>
                    </a:p>
                    <a:p>
                      <a:pPr algn="ctr" fontAlgn="b" latinLnBrk="0"/>
                      <a:r>
                        <a:rPr lang="en-US" sz="1800" b="0" i="0" u="none" strike="noStrike" dirty="0">
                          <a:solidFill>
                            <a:srgbClr val="000000"/>
                          </a:solidFill>
                          <a:effectLst/>
                          <a:latin typeface="Calibri"/>
                        </a:rPr>
                        <a:t>supply nodes </a:t>
                      </a:r>
                      <a:br>
                        <a:rPr lang="en-US" sz="1800" b="0" i="0" u="none" strike="noStrike" dirty="0">
                          <a:solidFill>
                            <a:srgbClr val="000000"/>
                          </a:solidFill>
                          <a:effectLst/>
                          <a:latin typeface="Calibri"/>
                        </a:rPr>
                      </a:br>
                      <a:r>
                        <a:rPr lang="en-US" sz="1800" b="0" i="0" u="none" strike="noStrike" dirty="0">
                          <a:solidFill>
                            <a:srgbClr val="000000"/>
                          </a:solidFill>
                          <a:effectLst/>
                          <a:latin typeface="Calibri"/>
                        </a:rPr>
                        <a:t>per demand </a:t>
                      </a:r>
                      <a:br>
                        <a:rPr lang="en-US" sz="1800" b="0" i="0" u="none" strike="noStrike" dirty="0">
                          <a:solidFill>
                            <a:srgbClr val="000000"/>
                          </a:solidFill>
                          <a:effectLst/>
                          <a:latin typeface="Calibri"/>
                        </a:rPr>
                      </a:br>
                      <a:r>
                        <a:rPr lang="en-US" sz="1800" b="0" i="0" u="none" strike="noStrike" dirty="0">
                          <a:solidFill>
                            <a:srgbClr val="000000"/>
                          </a:solidFill>
                          <a:effectLst/>
                          <a:latin typeface="Calibri"/>
                        </a:rPr>
                        <a:t>node</a:t>
                      </a:r>
                    </a:p>
                  </a:txBody>
                  <a:tcPr marL="6350" marR="6350" marT="6350" marB="0" anchor="ctr">
                    <a:solidFill>
                      <a:schemeClr val="accent5">
                        <a:lumMod val="20000"/>
                        <a:lumOff val="80000"/>
                      </a:schemeClr>
                    </a:solidFill>
                  </a:tcPr>
                </a:tc>
                <a:tc>
                  <a:txBody>
                    <a:bodyPr/>
                    <a:lstStyle/>
                    <a:p>
                      <a:pPr algn="ctr" fontAlgn="b" latinLnBrk="0"/>
                      <a:r>
                        <a:rPr lang="en-US" sz="1800" b="0" i="0" u="none" strike="noStrike" dirty="0">
                          <a:solidFill>
                            <a:srgbClr val="000000"/>
                          </a:solidFill>
                          <a:effectLst/>
                          <a:latin typeface="Calibri"/>
                        </a:rPr>
                        <a:t>Optimal </a:t>
                      </a:r>
                    </a:p>
                    <a:p>
                      <a:pPr algn="ctr" fontAlgn="b" latinLnBrk="0"/>
                      <a:r>
                        <a:rPr lang="en-US" sz="1800" b="0" i="0" u="none" strike="noStrike" dirty="0">
                          <a:solidFill>
                            <a:srgbClr val="000000"/>
                          </a:solidFill>
                          <a:effectLst/>
                          <a:latin typeface="Calibri"/>
                        </a:rPr>
                        <a:t>supply node </a:t>
                      </a:r>
                      <a:br>
                        <a:rPr lang="en-US" sz="1800" b="0" i="0" u="none" strike="noStrike" dirty="0">
                          <a:solidFill>
                            <a:srgbClr val="000000"/>
                          </a:solidFill>
                          <a:effectLst/>
                          <a:latin typeface="Calibri"/>
                        </a:rPr>
                      </a:br>
                      <a:r>
                        <a:rPr lang="en-US" sz="1800" b="0" i="0" u="none" strike="noStrike" dirty="0">
                          <a:solidFill>
                            <a:srgbClr val="000000"/>
                          </a:solidFill>
                          <a:effectLst/>
                          <a:latin typeface="Calibri"/>
                        </a:rPr>
                        <a:t>connectivity</a:t>
                      </a:r>
                    </a:p>
                  </a:txBody>
                  <a:tcPr marL="6350" marR="6350" marT="6350" marB="0" anchor="ctr">
                    <a:solidFill>
                      <a:schemeClr val="accent5">
                        <a:lumMod val="20000"/>
                        <a:lumOff val="80000"/>
                      </a:schemeClr>
                    </a:solidFill>
                  </a:tcPr>
                </a:tc>
                <a:tc>
                  <a:txBody>
                    <a:bodyPr/>
                    <a:lstStyle/>
                    <a:p>
                      <a:pPr algn="ctr" fontAlgn="b" latinLnBrk="0"/>
                      <a:r>
                        <a:rPr lang="en-US" sz="1800" b="0" i="0" u="none" strike="noStrike" dirty="0">
                          <a:solidFill>
                            <a:srgbClr val="000000"/>
                          </a:solidFill>
                          <a:effectLst/>
                          <a:latin typeface="Calibri"/>
                        </a:rPr>
                        <a:t>Connectivity </a:t>
                      </a:r>
                      <a:br>
                        <a:rPr lang="en-US" sz="1800" b="0" i="0" u="none" strike="noStrike" dirty="0">
                          <a:solidFill>
                            <a:srgbClr val="000000"/>
                          </a:solidFill>
                          <a:effectLst/>
                          <a:latin typeface="Calibri"/>
                        </a:rPr>
                      </a:br>
                      <a:r>
                        <a:rPr lang="en-US" sz="1800" b="0" i="0" u="none" strike="noStrike" dirty="0">
                          <a:solidFill>
                            <a:srgbClr val="000000"/>
                          </a:solidFill>
                          <a:effectLst/>
                          <a:latin typeface="Calibri"/>
                        </a:rPr>
                        <a:t>achieved by </a:t>
                      </a:r>
                      <a:br>
                        <a:rPr lang="en-US" sz="1800" b="0" i="0" u="none" strike="noStrike" dirty="0">
                          <a:solidFill>
                            <a:srgbClr val="000000"/>
                          </a:solidFill>
                          <a:effectLst/>
                          <a:latin typeface="Calibri"/>
                        </a:rPr>
                      </a:br>
                      <a:r>
                        <a:rPr lang="en-US" sz="1800" b="0" i="0" u="none" strike="noStrike" dirty="0">
                          <a:solidFill>
                            <a:srgbClr val="FF0000"/>
                          </a:solidFill>
                          <a:effectLst/>
                          <a:latin typeface="Calibri"/>
                        </a:rPr>
                        <a:t>CDS-based </a:t>
                      </a:r>
                    </a:p>
                    <a:p>
                      <a:pPr algn="ctr" fontAlgn="b" latinLnBrk="0"/>
                      <a:r>
                        <a:rPr lang="en-US" sz="1800" b="0" i="0" u="none" strike="noStrike" dirty="0">
                          <a:solidFill>
                            <a:srgbClr val="FF0000"/>
                          </a:solidFill>
                          <a:effectLst/>
                          <a:latin typeface="Calibri"/>
                        </a:rPr>
                        <a:t>assignment</a:t>
                      </a:r>
                    </a:p>
                  </a:txBody>
                  <a:tcPr marL="6350" marR="6350" marT="6350" marB="0" anchor="ctr">
                    <a:solidFill>
                      <a:schemeClr val="accent5">
                        <a:lumMod val="20000"/>
                        <a:lumOff val="80000"/>
                      </a:schemeClr>
                    </a:solidFill>
                  </a:tcPr>
                </a:tc>
                <a:tc>
                  <a:txBody>
                    <a:bodyPr/>
                    <a:lstStyle/>
                    <a:p>
                      <a:pPr algn="ctr" fontAlgn="b" latinLnBrk="0"/>
                      <a:r>
                        <a:rPr lang="en-US" sz="1800" b="0" i="0" u="none" strike="noStrike" dirty="0">
                          <a:solidFill>
                            <a:srgbClr val="000000"/>
                          </a:solidFill>
                          <a:effectLst/>
                          <a:latin typeface="Calibri"/>
                        </a:rPr>
                        <a:t>Connectivity </a:t>
                      </a:r>
                      <a:br>
                        <a:rPr lang="en-US" sz="1800" b="0" i="0" u="none" strike="noStrike" dirty="0">
                          <a:solidFill>
                            <a:srgbClr val="000000"/>
                          </a:solidFill>
                          <a:effectLst/>
                          <a:latin typeface="Calibri"/>
                        </a:rPr>
                      </a:br>
                      <a:r>
                        <a:rPr lang="en-US" sz="1800" b="0" i="0" u="none" strike="noStrike" dirty="0">
                          <a:solidFill>
                            <a:srgbClr val="000000"/>
                          </a:solidFill>
                          <a:effectLst/>
                          <a:latin typeface="Calibri"/>
                        </a:rPr>
                        <a:t>achieved by </a:t>
                      </a:r>
                      <a:br>
                        <a:rPr lang="en-US" sz="1800" b="0" i="0" u="none" strike="noStrike" dirty="0">
                          <a:solidFill>
                            <a:srgbClr val="000000"/>
                          </a:solidFill>
                          <a:effectLst/>
                          <a:latin typeface="Calibri"/>
                        </a:rPr>
                      </a:br>
                      <a:r>
                        <a:rPr lang="en-US" sz="1800" b="0" i="0" u="none" strike="noStrike" dirty="0">
                          <a:solidFill>
                            <a:srgbClr val="0000FF"/>
                          </a:solidFill>
                          <a:effectLst/>
                          <a:latin typeface="Calibri"/>
                        </a:rPr>
                        <a:t>Random </a:t>
                      </a:r>
                    </a:p>
                    <a:p>
                      <a:pPr algn="ctr" fontAlgn="b" latinLnBrk="0"/>
                      <a:r>
                        <a:rPr lang="en-US" sz="1800" b="0" i="0" u="none" strike="noStrike" dirty="0">
                          <a:solidFill>
                            <a:srgbClr val="0000FF"/>
                          </a:solidFill>
                          <a:effectLst/>
                          <a:latin typeface="Calibri"/>
                        </a:rPr>
                        <a:t>assignment</a:t>
                      </a:r>
                    </a:p>
                  </a:txBody>
                  <a:tcPr marL="6350" marR="6350" marT="6350" marB="0" anchor="ctr">
                    <a:solidFill>
                      <a:schemeClr val="accent5">
                        <a:lumMod val="20000"/>
                        <a:lumOff val="80000"/>
                      </a:schemeClr>
                    </a:solidFill>
                  </a:tcPr>
                </a:tc>
                <a:extLst>
                  <a:ext uri="{0D108BD9-81ED-4DB2-BD59-A6C34878D82A}">
                    <a16:rowId xmlns:a16="http://schemas.microsoft.com/office/drawing/2014/main" val="10000"/>
                  </a:ext>
                </a:extLst>
              </a:tr>
              <a:tr h="416927">
                <a:tc>
                  <a:txBody>
                    <a:bodyPr/>
                    <a:lstStyle/>
                    <a:p>
                      <a:pPr algn="ctr" fontAlgn="b" latinLnBrk="0"/>
                      <a:r>
                        <a:rPr lang="en-US" sz="2000" b="0" i="0" u="none" strike="noStrike" dirty="0">
                          <a:solidFill>
                            <a:srgbClr val="000000"/>
                          </a:solidFill>
                          <a:effectLst/>
                          <a:latin typeface="Calibri"/>
                        </a:rPr>
                        <a:t>25</a:t>
                      </a:r>
                    </a:p>
                  </a:txBody>
                  <a:tcPr marL="6350" marR="6350" marT="6350" marB="0" anchor="ctr"/>
                </a:tc>
                <a:tc>
                  <a:txBody>
                    <a:bodyPr/>
                    <a:lstStyle/>
                    <a:p>
                      <a:pPr algn="ctr" fontAlgn="b" latinLnBrk="0"/>
                      <a:r>
                        <a:rPr lang="en-US" sz="2000" b="0" i="0" u="none" strike="noStrike" dirty="0">
                          <a:solidFill>
                            <a:srgbClr val="000000"/>
                          </a:solidFill>
                          <a:effectLst/>
                          <a:latin typeface="Calibri"/>
                        </a:rPr>
                        <a:t>5</a:t>
                      </a:r>
                    </a:p>
                  </a:txBody>
                  <a:tcPr marL="6350" marR="6350" marT="6350" marB="0" anchor="ctr"/>
                </a:tc>
                <a:tc>
                  <a:txBody>
                    <a:bodyPr/>
                    <a:lstStyle/>
                    <a:p>
                      <a:pPr algn="ctr" fontAlgn="b" latinLnBrk="0"/>
                      <a:r>
                        <a:rPr lang="en-US" sz="2000" b="0" i="0" u="none" strike="noStrike" dirty="0">
                          <a:solidFill>
                            <a:srgbClr val="000000"/>
                          </a:solidFill>
                          <a:effectLst/>
                          <a:latin typeface="Calibri"/>
                        </a:rPr>
                        <a:t>4</a:t>
                      </a:r>
                    </a:p>
                  </a:txBody>
                  <a:tcPr marL="6350" marR="6350" marT="6350" marB="0" anchor="ctr"/>
                </a:tc>
                <a:tc>
                  <a:txBody>
                    <a:bodyPr/>
                    <a:lstStyle/>
                    <a:p>
                      <a:pPr algn="ctr" fontAlgn="b" latinLnBrk="0"/>
                      <a:r>
                        <a:rPr lang="en-US" sz="2000" b="0" i="0" u="none" strike="noStrike" dirty="0">
                          <a:solidFill>
                            <a:srgbClr val="000000"/>
                          </a:solidFill>
                          <a:effectLst/>
                          <a:latin typeface="Calibri"/>
                        </a:rPr>
                        <a:t>6.8</a:t>
                      </a:r>
                    </a:p>
                  </a:txBody>
                  <a:tcPr marL="6350" marR="6350" marT="6350" marB="0" anchor="ctr"/>
                </a:tc>
                <a:tc>
                  <a:txBody>
                    <a:bodyPr/>
                    <a:lstStyle/>
                    <a:p>
                      <a:pPr algn="ctr" fontAlgn="b" latinLnBrk="0"/>
                      <a:r>
                        <a:rPr lang="en-US" sz="2000" b="0" i="0" u="none" strike="noStrike" dirty="0">
                          <a:solidFill>
                            <a:srgbClr val="FF0000"/>
                          </a:solidFill>
                          <a:effectLst/>
                          <a:latin typeface="Calibri"/>
                        </a:rPr>
                        <a:t>6.6</a:t>
                      </a:r>
                    </a:p>
                  </a:txBody>
                  <a:tcPr marL="6350" marR="6350" marT="6350" marB="0" anchor="ctr"/>
                </a:tc>
                <a:tc>
                  <a:txBody>
                    <a:bodyPr/>
                    <a:lstStyle/>
                    <a:p>
                      <a:pPr algn="ctr" fontAlgn="b" latinLnBrk="0"/>
                      <a:r>
                        <a:rPr lang="en-US" sz="2000" b="0" i="0" u="none" strike="noStrike" dirty="0">
                          <a:solidFill>
                            <a:srgbClr val="0000FF"/>
                          </a:solidFill>
                          <a:effectLst/>
                          <a:latin typeface="Calibri"/>
                        </a:rPr>
                        <a:t>6.5</a:t>
                      </a:r>
                    </a:p>
                  </a:txBody>
                  <a:tcPr marL="6350" marR="6350" marT="6350" marB="0" anchor="ctr"/>
                </a:tc>
                <a:extLst>
                  <a:ext uri="{0D108BD9-81ED-4DB2-BD59-A6C34878D82A}">
                    <a16:rowId xmlns:a16="http://schemas.microsoft.com/office/drawing/2014/main" val="10001"/>
                  </a:ext>
                </a:extLst>
              </a:tr>
              <a:tr h="416927">
                <a:tc>
                  <a:txBody>
                    <a:bodyPr/>
                    <a:lstStyle/>
                    <a:p>
                      <a:pPr algn="ctr" fontAlgn="b" latinLnBrk="0"/>
                      <a:r>
                        <a:rPr lang="en-US" sz="2000" b="0" i="0" u="none" strike="noStrike">
                          <a:solidFill>
                            <a:srgbClr val="000000"/>
                          </a:solidFill>
                          <a:effectLst/>
                          <a:latin typeface="Calibri"/>
                        </a:rPr>
                        <a:t>25</a:t>
                      </a:r>
                    </a:p>
                  </a:txBody>
                  <a:tcPr marL="6350" marR="6350" marT="6350" marB="0" anchor="ctr"/>
                </a:tc>
                <a:tc>
                  <a:txBody>
                    <a:bodyPr/>
                    <a:lstStyle/>
                    <a:p>
                      <a:pPr algn="ctr" fontAlgn="b" latinLnBrk="0"/>
                      <a:r>
                        <a:rPr lang="en-US" sz="2000" b="0" i="0" u="none" strike="noStrike" dirty="0">
                          <a:solidFill>
                            <a:srgbClr val="000000"/>
                          </a:solidFill>
                          <a:effectLst/>
                          <a:latin typeface="Calibri"/>
                        </a:rPr>
                        <a:t>10</a:t>
                      </a:r>
                    </a:p>
                  </a:txBody>
                  <a:tcPr marL="6350" marR="6350" marT="6350" marB="0" anchor="ctr"/>
                </a:tc>
                <a:tc>
                  <a:txBody>
                    <a:bodyPr/>
                    <a:lstStyle/>
                    <a:p>
                      <a:pPr algn="ctr" fontAlgn="b" latinLnBrk="0"/>
                      <a:r>
                        <a:rPr lang="en-US" sz="2000" b="0" i="0" u="none" strike="noStrike" dirty="0">
                          <a:solidFill>
                            <a:srgbClr val="000000"/>
                          </a:solidFill>
                          <a:effectLst/>
                          <a:latin typeface="Calibri"/>
                        </a:rPr>
                        <a:t>4</a:t>
                      </a:r>
                    </a:p>
                  </a:txBody>
                  <a:tcPr marL="6350" marR="6350" marT="6350" marB="0" anchor="ctr"/>
                </a:tc>
                <a:tc>
                  <a:txBody>
                    <a:bodyPr/>
                    <a:lstStyle/>
                    <a:p>
                      <a:pPr algn="ctr" fontAlgn="b" latinLnBrk="0"/>
                      <a:r>
                        <a:rPr lang="en-US" sz="2000" b="0" i="0" u="none" strike="noStrike" dirty="0">
                          <a:solidFill>
                            <a:srgbClr val="000000"/>
                          </a:solidFill>
                          <a:effectLst/>
                          <a:latin typeface="Calibri"/>
                        </a:rPr>
                        <a:t>20</a:t>
                      </a:r>
                    </a:p>
                  </a:txBody>
                  <a:tcPr marL="6350" marR="6350" marT="6350" marB="0" anchor="ctr"/>
                </a:tc>
                <a:tc>
                  <a:txBody>
                    <a:bodyPr/>
                    <a:lstStyle/>
                    <a:p>
                      <a:pPr algn="ctr" fontAlgn="b" latinLnBrk="0"/>
                      <a:r>
                        <a:rPr lang="en-US" sz="2000" b="0" i="0" u="none" strike="noStrike" dirty="0">
                          <a:solidFill>
                            <a:srgbClr val="FF0000"/>
                          </a:solidFill>
                          <a:effectLst/>
                          <a:latin typeface="Calibri"/>
                        </a:rPr>
                        <a:t>18.6</a:t>
                      </a:r>
                    </a:p>
                  </a:txBody>
                  <a:tcPr marL="6350" marR="6350" marT="6350" marB="0" anchor="ctr"/>
                </a:tc>
                <a:tc>
                  <a:txBody>
                    <a:bodyPr/>
                    <a:lstStyle/>
                    <a:p>
                      <a:pPr algn="ctr" fontAlgn="b" latinLnBrk="0"/>
                      <a:r>
                        <a:rPr lang="en-US" sz="2000" b="0" i="0" u="none" strike="noStrike" dirty="0">
                          <a:solidFill>
                            <a:srgbClr val="0000FF"/>
                          </a:solidFill>
                          <a:effectLst/>
                          <a:latin typeface="Calibri"/>
                        </a:rPr>
                        <a:t>17.8</a:t>
                      </a:r>
                    </a:p>
                  </a:txBody>
                  <a:tcPr marL="6350" marR="6350" marT="6350" marB="0" anchor="ctr"/>
                </a:tc>
                <a:extLst>
                  <a:ext uri="{0D108BD9-81ED-4DB2-BD59-A6C34878D82A}">
                    <a16:rowId xmlns:a16="http://schemas.microsoft.com/office/drawing/2014/main" val="10002"/>
                  </a:ext>
                </a:extLst>
              </a:tr>
              <a:tr h="416927">
                <a:tc>
                  <a:txBody>
                    <a:bodyPr/>
                    <a:lstStyle/>
                    <a:p>
                      <a:pPr algn="ctr" fontAlgn="b" latinLnBrk="0"/>
                      <a:r>
                        <a:rPr lang="en-US" sz="2000" b="0" i="0" u="none" strike="noStrike">
                          <a:solidFill>
                            <a:srgbClr val="000000"/>
                          </a:solidFill>
                          <a:effectLst/>
                          <a:latin typeface="Calibri"/>
                        </a:rPr>
                        <a:t>50</a:t>
                      </a:r>
                    </a:p>
                  </a:txBody>
                  <a:tcPr marL="6350" marR="6350" marT="6350" marB="0" anchor="ctr"/>
                </a:tc>
                <a:tc>
                  <a:txBody>
                    <a:bodyPr/>
                    <a:lstStyle/>
                    <a:p>
                      <a:pPr algn="ctr" fontAlgn="b" latinLnBrk="0"/>
                      <a:r>
                        <a:rPr lang="en-US" sz="2000" b="0" i="0" u="none" strike="noStrike">
                          <a:solidFill>
                            <a:srgbClr val="000000"/>
                          </a:solidFill>
                          <a:effectLst/>
                          <a:latin typeface="Calibri"/>
                        </a:rPr>
                        <a:t>10</a:t>
                      </a:r>
                    </a:p>
                  </a:txBody>
                  <a:tcPr marL="6350" marR="6350" marT="6350" marB="0" anchor="ctr"/>
                </a:tc>
                <a:tc>
                  <a:txBody>
                    <a:bodyPr/>
                    <a:lstStyle/>
                    <a:p>
                      <a:pPr algn="ctr" fontAlgn="b" latinLnBrk="0"/>
                      <a:r>
                        <a:rPr lang="en-US" sz="2000" b="0" i="0" u="none" strike="noStrike">
                          <a:solidFill>
                            <a:srgbClr val="000000"/>
                          </a:solidFill>
                          <a:effectLst/>
                          <a:latin typeface="Calibri"/>
                        </a:rPr>
                        <a:t>2</a:t>
                      </a:r>
                    </a:p>
                  </a:txBody>
                  <a:tcPr marL="6350" marR="6350" marT="6350" marB="0" anchor="ctr"/>
                </a:tc>
                <a:tc>
                  <a:txBody>
                    <a:bodyPr/>
                    <a:lstStyle/>
                    <a:p>
                      <a:pPr algn="ctr" fontAlgn="b" latinLnBrk="0"/>
                      <a:r>
                        <a:rPr lang="en-US" sz="2000" b="0" i="0" u="none" strike="noStrike" dirty="0">
                          <a:solidFill>
                            <a:srgbClr val="000000"/>
                          </a:solidFill>
                          <a:effectLst/>
                          <a:latin typeface="Calibri"/>
                        </a:rPr>
                        <a:t>7</a:t>
                      </a:r>
                    </a:p>
                  </a:txBody>
                  <a:tcPr marL="6350" marR="6350" marT="6350" marB="0" anchor="ctr"/>
                </a:tc>
                <a:tc>
                  <a:txBody>
                    <a:bodyPr/>
                    <a:lstStyle/>
                    <a:p>
                      <a:pPr algn="ctr" fontAlgn="b" latinLnBrk="0"/>
                      <a:r>
                        <a:rPr lang="en-US" sz="2000" b="0" i="0" u="none" strike="noStrike" dirty="0">
                          <a:solidFill>
                            <a:srgbClr val="FF0000"/>
                          </a:solidFill>
                          <a:effectLst/>
                          <a:latin typeface="Calibri"/>
                        </a:rPr>
                        <a:t>6.8</a:t>
                      </a:r>
                    </a:p>
                  </a:txBody>
                  <a:tcPr marL="6350" marR="6350" marT="6350" marB="0" anchor="ctr"/>
                </a:tc>
                <a:tc>
                  <a:txBody>
                    <a:bodyPr/>
                    <a:lstStyle/>
                    <a:p>
                      <a:pPr algn="ctr" fontAlgn="b" latinLnBrk="0"/>
                      <a:r>
                        <a:rPr lang="en-US" sz="2000" b="0" i="0" u="none" strike="noStrike" dirty="0">
                          <a:solidFill>
                            <a:srgbClr val="0000FF"/>
                          </a:solidFill>
                          <a:effectLst/>
                          <a:latin typeface="Calibri"/>
                        </a:rPr>
                        <a:t>6.2</a:t>
                      </a:r>
                    </a:p>
                  </a:txBody>
                  <a:tcPr marL="6350" marR="6350" marT="6350" marB="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0244400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zh-CN" dirty="0"/>
              <a:t>Robust routing in interdependent networks</a:t>
            </a:r>
            <a:endParaRPr kumimoji="1" lang="ja-JP" altLang="en-US" dirty="0"/>
          </a:p>
        </p:txBody>
      </p:sp>
      <p:sp>
        <p:nvSpPr>
          <p:cNvPr id="3" name="Content Placeholder 2"/>
          <p:cNvSpPr>
            <a:spLocks noGrp="1"/>
          </p:cNvSpPr>
          <p:nvPr>
            <p:ph idx="1"/>
          </p:nvPr>
        </p:nvSpPr>
        <p:spPr>
          <a:xfrm>
            <a:off x="304800" y="785794"/>
            <a:ext cx="8515672" cy="5739550"/>
          </a:xfrm>
        </p:spPr>
        <p:txBody>
          <a:bodyPr>
            <a:normAutofit/>
          </a:bodyPr>
          <a:lstStyle/>
          <a:p>
            <a:pPr marL="0" indent="0">
              <a:buNone/>
            </a:pPr>
            <a:r>
              <a:rPr lang="en-US" dirty="0"/>
              <a:t>1:  </a:t>
            </a:r>
            <a:r>
              <a:rPr lang="en-US" dirty="0">
                <a:solidFill>
                  <a:srgbClr val="FF0000"/>
                </a:solidFill>
              </a:rPr>
              <a:t>E</a:t>
            </a:r>
            <a:r>
              <a:rPr lang="en-US" altLang="zh-CN" dirty="0">
                <a:solidFill>
                  <a:srgbClr val="FF0000"/>
                </a:solidFill>
              </a:rPr>
              <a:t>valuate the path reliability </a:t>
            </a:r>
            <a:r>
              <a:rPr lang="en-US" altLang="zh-CN" dirty="0"/>
              <a:t>in the demand network</a:t>
            </a:r>
            <a:br>
              <a:rPr lang="en-US" altLang="zh-CN" dirty="0"/>
            </a:br>
            <a:endParaRPr lang="en-US" altLang="zh-CN" dirty="0"/>
          </a:p>
          <a:p>
            <a:pPr marL="0" indent="0">
              <a:buNone/>
            </a:pPr>
            <a:r>
              <a:rPr lang="en-US" dirty="0"/>
              <a:t>2:  </a:t>
            </a:r>
            <a:r>
              <a:rPr lang="en-US" dirty="0">
                <a:solidFill>
                  <a:srgbClr val="FF0000"/>
                </a:solidFill>
              </a:rPr>
              <a:t>Find the most reliable path </a:t>
            </a:r>
            <a:r>
              <a:rPr lang="en-US" dirty="0"/>
              <a:t>between a pair of nodes</a:t>
            </a:r>
            <a:endParaRPr lang="en-US" i="1" baseline="-25000" dirty="0"/>
          </a:p>
          <a:p>
            <a:endParaRPr lang="en-US" i="1" baseline="-25000" dirty="0"/>
          </a:p>
          <a:p>
            <a:endParaRPr lang="en-US" i="1" baseline="-25000" dirty="0"/>
          </a:p>
          <a:p>
            <a:endParaRPr lang="en-US" i="1" baseline="-25000" dirty="0"/>
          </a:p>
          <a:p>
            <a:endParaRPr lang="en-US" i="1" baseline="-25000" dirty="0"/>
          </a:p>
          <a:p>
            <a:endParaRPr lang="en-US" i="1" baseline="-25000"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2C24DF-DAFD-4A20-870A-00384D50E7EA}" type="slidenum">
              <a:rPr kumimoji="0" lang="ko-KR" altLang="en-US" sz="3200" b="0" i="0" u="none" strike="noStrike" kern="1200" cap="none" spc="0" normalizeH="0" baseline="0" noProof="0" smtClean="0">
                <a:ln>
                  <a:noFill/>
                </a:ln>
                <a:solidFill>
                  <a:prstClr val="white"/>
                </a:solidFill>
                <a:effectLst/>
                <a:uLnTx/>
                <a:uFillTx/>
                <a:latin typeface="Calibri"/>
                <a:ea typeface="맑은 고딕" panose="020B0503020000020004" pitchFamily="34" charset="-127"/>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ko-KR" altLang="en-US" sz="3200" b="0" i="0" u="none" strike="noStrike" kern="1200" cap="none" spc="0" normalizeH="0" baseline="0" noProof="0" dirty="0">
              <a:ln>
                <a:noFill/>
              </a:ln>
              <a:solidFill>
                <a:prstClr val="white"/>
              </a:solidFill>
              <a:effectLst/>
              <a:uLnTx/>
              <a:uFillTx/>
              <a:latin typeface="Calibri"/>
              <a:ea typeface="맑은 고딕" panose="020B0503020000020004" pitchFamily="34" charset="-127"/>
              <a:cs typeface="+mn-cs"/>
            </a:endParaRPr>
          </a:p>
        </p:txBody>
      </p:sp>
      <p:sp>
        <p:nvSpPr>
          <p:cNvPr id="31" name="TextBox 30"/>
          <p:cNvSpPr txBox="1"/>
          <p:nvPr/>
        </p:nvSpPr>
        <p:spPr>
          <a:xfrm>
            <a:off x="467544" y="3140968"/>
            <a:ext cx="7620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black"/>
                </a:solidFill>
                <a:effectLst/>
                <a:uLnTx/>
                <a:uFillTx/>
                <a:latin typeface="Times"/>
                <a:ea typeface="+mn-ea"/>
                <a:cs typeface="Times"/>
              </a:rPr>
              <a:t>G</a:t>
            </a:r>
            <a:r>
              <a:rPr kumimoji="0" lang="en-US" sz="2000" b="0" i="1" u="none" strike="noStrike" kern="1200" cap="none" spc="0" normalizeH="0" baseline="-25000" noProof="0" dirty="0">
                <a:ln>
                  <a:noFill/>
                </a:ln>
                <a:solidFill>
                  <a:prstClr val="black"/>
                </a:solidFill>
                <a:effectLst/>
                <a:uLnTx/>
                <a:uFillTx/>
                <a:latin typeface="Times"/>
                <a:ea typeface="+mn-ea"/>
                <a:cs typeface="Times"/>
              </a:rPr>
              <a:t>1</a:t>
            </a:r>
          </a:p>
        </p:txBody>
      </p:sp>
      <p:sp>
        <p:nvSpPr>
          <p:cNvPr id="32" name="TextBox 31"/>
          <p:cNvSpPr txBox="1"/>
          <p:nvPr/>
        </p:nvSpPr>
        <p:spPr>
          <a:xfrm>
            <a:off x="467544" y="5391090"/>
            <a:ext cx="7620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black"/>
                </a:solidFill>
                <a:effectLst/>
                <a:uLnTx/>
                <a:uFillTx/>
                <a:latin typeface="Times"/>
                <a:ea typeface="+mn-ea"/>
                <a:cs typeface="Times"/>
              </a:rPr>
              <a:t>G</a:t>
            </a:r>
            <a:r>
              <a:rPr kumimoji="0" lang="en-US" sz="2000" b="0" i="1" u="none" strike="noStrike" kern="1200" cap="none" spc="0" normalizeH="0" baseline="-25000" noProof="0" dirty="0">
                <a:ln>
                  <a:noFill/>
                </a:ln>
                <a:solidFill>
                  <a:prstClr val="black"/>
                </a:solidFill>
                <a:effectLst/>
                <a:uLnTx/>
                <a:uFillTx/>
                <a:latin typeface="Times"/>
                <a:ea typeface="+mn-ea"/>
                <a:cs typeface="Times"/>
              </a:rPr>
              <a:t>2</a:t>
            </a:r>
          </a:p>
        </p:txBody>
      </p:sp>
      <p:sp>
        <p:nvSpPr>
          <p:cNvPr id="38" name="Oval 37"/>
          <p:cNvSpPr/>
          <p:nvPr/>
        </p:nvSpPr>
        <p:spPr>
          <a:xfrm>
            <a:off x="467544" y="3140968"/>
            <a:ext cx="457200" cy="457200"/>
          </a:xfrm>
          <a:prstGeom prst="ellips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Times"/>
              <a:ea typeface="+mn-ea"/>
              <a:cs typeface="Times"/>
            </a:endParaRPr>
          </a:p>
        </p:txBody>
      </p:sp>
      <p:sp>
        <p:nvSpPr>
          <p:cNvPr id="39" name="Isosceles Triangle 38"/>
          <p:cNvSpPr/>
          <p:nvPr/>
        </p:nvSpPr>
        <p:spPr>
          <a:xfrm>
            <a:off x="415318" y="5347710"/>
            <a:ext cx="533400" cy="441960"/>
          </a:xfrm>
          <a:prstGeom prst="triangl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Times"/>
              <a:ea typeface="+mn-ea"/>
              <a:cs typeface="Times"/>
            </a:endParaRPr>
          </a:p>
        </p:txBody>
      </p:sp>
      <p:sp>
        <p:nvSpPr>
          <p:cNvPr id="40" name="Oval 39"/>
          <p:cNvSpPr/>
          <p:nvPr/>
        </p:nvSpPr>
        <p:spPr>
          <a:xfrm>
            <a:off x="1707740" y="3422686"/>
            <a:ext cx="457200" cy="457200"/>
          </a:xfrm>
          <a:prstGeom prst="ellips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Oval 40"/>
          <p:cNvSpPr/>
          <p:nvPr/>
        </p:nvSpPr>
        <p:spPr>
          <a:xfrm>
            <a:off x="2896057" y="2590800"/>
            <a:ext cx="457200" cy="457200"/>
          </a:xfrm>
          <a:prstGeom prst="ellips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dirty="0"/>
              <a:t>A</a:t>
            </a:r>
          </a:p>
        </p:txBody>
      </p:sp>
      <p:sp>
        <p:nvSpPr>
          <p:cNvPr id="42" name="Oval 41"/>
          <p:cNvSpPr/>
          <p:nvPr/>
        </p:nvSpPr>
        <p:spPr>
          <a:xfrm>
            <a:off x="2896057" y="4059065"/>
            <a:ext cx="457200" cy="457200"/>
          </a:xfrm>
          <a:prstGeom prst="ellips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dirty="0"/>
              <a:t>D</a:t>
            </a:r>
          </a:p>
        </p:txBody>
      </p:sp>
      <p:sp>
        <p:nvSpPr>
          <p:cNvPr id="43" name="Oval 42"/>
          <p:cNvSpPr/>
          <p:nvPr/>
        </p:nvSpPr>
        <p:spPr>
          <a:xfrm>
            <a:off x="4084375" y="3431539"/>
            <a:ext cx="457200" cy="457200"/>
          </a:xfrm>
          <a:prstGeom prst="ellips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dirty="0"/>
              <a:t>C</a:t>
            </a:r>
          </a:p>
        </p:txBody>
      </p:sp>
      <p:cxnSp>
        <p:nvCxnSpPr>
          <p:cNvPr id="44" name="Straight Connector 43"/>
          <p:cNvCxnSpPr>
            <a:stCxn id="40" idx="5"/>
            <a:endCxn id="42" idx="2"/>
          </p:cNvCxnSpPr>
          <p:nvPr/>
        </p:nvCxnSpPr>
        <p:spPr>
          <a:xfrm>
            <a:off x="2097985" y="3812931"/>
            <a:ext cx="798072" cy="474734"/>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40" idx="6"/>
            <a:endCxn id="43" idx="2"/>
          </p:cNvCxnSpPr>
          <p:nvPr/>
        </p:nvCxnSpPr>
        <p:spPr>
          <a:xfrm>
            <a:off x="2164940" y="3651286"/>
            <a:ext cx="1919435" cy="8853"/>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41" idx="5"/>
            <a:endCxn id="43" idx="1"/>
          </p:cNvCxnSpPr>
          <p:nvPr/>
        </p:nvCxnSpPr>
        <p:spPr>
          <a:xfrm>
            <a:off x="3286302" y="2981045"/>
            <a:ext cx="865028" cy="517449"/>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43" idx="3"/>
            <a:endCxn id="42" idx="6"/>
          </p:cNvCxnSpPr>
          <p:nvPr/>
        </p:nvCxnSpPr>
        <p:spPr>
          <a:xfrm flipH="1">
            <a:off x="3353257" y="3821784"/>
            <a:ext cx="798073" cy="465881"/>
          </a:xfrm>
          <a:prstGeom prst="line">
            <a:avLst/>
          </a:prstGeom>
        </p:spPr>
        <p:style>
          <a:lnRef idx="1">
            <a:schemeClr val="accent1"/>
          </a:lnRef>
          <a:fillRef idx="0">
            <a:schemeClr val="accent1"/>
          </a:fillRef>
          <a:effectRef idx="0">
            <a:schemeClr val="accent1"/>
          </a:effectRef>
          <a:fontRef idx="minor">
            <a:schemeClr val="tx1"/>
          </a:fontRef>
        </p:style>
      </p:cxnSp>
      <p:sp>
        <p:nvSpPr>
          <p:cNvPr id="48" name="Isosceles Triangle 47"/>
          <p:cNvSpPr/>
          <p:nvPr/>
        </p:nvSpPr>
        <p:spPr>
          <a:xfrm>
            <a:off x="1669640" y="5400955"/>
            <a:ext cx="533400" cy="441960"/>
          </a:xfrm>
          <a:prstGeom prst="triangl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Isosceles Triangle 48"/>
          <p:cNvSpPr/>
          <p:nvPr/>
        </p:nvSpPr>
        <p:spPr>
          <a:xfrm>
            <a:off x="2667000" y="5400955"/>
            <a:ext cx="533400" cy="441960"/>
          </a:xfrm>
          <a:prstGeom prst="triangl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Isosceles Triangle 49"/>
          <p:cNvSpPr/>
          <p:nvPr/>
        </p:nvSpPr>
        <p:spPr>
          <a:xfrm>
            <a:off x="3657600" y="5389643"/>
            <a:ext cx="533400" cy="441960"/>
          </a:xfrm>
          <a:prstGeom prst="triangl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Isosceles Triangle 50"/>
          <p:cNvSpPr/>
          <p:nvPr/>
        </p:nvSpPr>
        <p:spPr>
          <a:xfrm>
            <a:off x="4648200" y="5398235"/>
            <a:ext cx="533400" cy="441960"/>
          </a:xfrm>
          <a:prstGeom prst="triangl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2" name="Straight Arrow Connector 51"/>
          <p:cNvCxnSpPr>
            <a:stCxn id="49" idx="0"/>
            <a:endCxn id="42" idx="4"/>
          </p:cNvCxnSpPr>
          <p:nvPr/>
        </p:nvCxnSpPr>
        <p:spPr>
          <a:xfrm flipV="1">
            <a:off x="2933700" y="4516265"/>
            <a:ext cx="190957" cy="884690"/>
          </a:xfrm>
          <a:prstGeom prst="straightConnector1">
            <a:avLst/>
          </a:prstGeom>
          <a:ln>
            <a:solidFill>
              <a:srgbClr val="7030A0"/>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50" idx="0"/>
            <a:endCxn id="41" idx="4"/>
          </p:cNvCxnSpPr>
          <p:nvPr/>
        </p:nvCxnSpPr>
        <p:spPr>
          <a:xfrm flipH="1" flipV="1">
            <a:off x="3124657" y="3048000"/>
            <a:ext cx="799643" cy="2341643"/>
          </a:xfrm>
          <a:prstGeom prst="straightConnector1">
            <a:avLst/>
          </a:prstGeom>
          <a:ln>
            <a:solidFill>
              <a:srgbClr val="7030A0"/>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51" idx="0"/>
            <a:endCxn id="43" idx="4"/>
          </p:cNvCxnSpPr>
          <p:nvPr/>
        </p:nvCxnSpPr>
        <p:spPr>
          <a:xfrm flipH="1" flipV="1">
            <a:off x="4312975" y="3888739"/>
            <a:ext cx="601925" cy="1509496"/>
          </a:xfrm>
          <a:prstGeom prst="straightConnector1">
            <a:avLst/>
          </a:prstGeom>
          <a:ln>
            <a:solidFill>
              <a:srgbClr val="7030A0"/>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40" idx="4"/>
            <a:endCxn id="48" idx="0"/>
          </p:cNvCxnSpPr>
          <p:nvPr/>
        </p:nvCxnSpPr>
        <p:spPr>
          <a:xfrm>
            <a:off x="1936340" y="3879886"/>
            <a:ext cx="0" cy="1521069"/>
          </a:xfrm>
          <a:prstGeom prst="straightConnector1">
            <a:avLst/>
          </a:prstGeom>
          <a:ln>
            <a:solidFill>
              <a:srgbClr val="7030A0"/>
            </a:solidFill>
            <a:headEnd type="triangle" w="med" len="med"/>
            <a:tailEnd type="non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42" idx="4"/>
            <a:endCxn id="48" idx="0"/>
          </p:cNvCxnSpPr>
          <p:nvPr/>
        </p:nvCxnSpPr>
        <p:spPr>
          <a:xfrm flipH="1">
            <a:off x="1936340" y="4516265"/>
            <a:ext cx="1188317" cy="884690"/>
          </a:xfrm>
          <a:prstGeom prst="straightConnector1">
            <a:avLst/>
          </a:prstGeom>
          <a:ln>
            <a:solidFill>
              <a:srgbClr val="7030A0"/>
            </a:solidFill>
            <a:headEnd type="triangle" w="med" len="med"/>
            <a:tailEnd type="non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49" idx="0"/>
            <a:endCxn id="40" idx="4"/>
          </p:cNvCxnSpPr>
          <p:nvPr/>
        </p:nvCxnSpPr>
        <p:spPr>
          <a:xfrm flipH="1" flipV="1">
            <a:off x="1936340" y="3879886"/>
            <a:ext cx="997360" cy="1521069"/>
          </a:xfrm>
          <a:prstGeom prst="straightConnector1">
            <a:avLst/>
          </a:prstGeom>
          <a:ln>
            <a:solidFill>
              <a:srgbClr val="7030A0"/>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50" idx="0"/>
            <a:endCxn id="43" idx="4"/>
          </p:cNvCxnSpPr>
          <p:nvPr/>
        </p:nvCxnSpPr>
        <p:spPr>
          <a:xfrm flipV="1">
            <a:off x="3924300" y="3888739"/>
            <a:ext cx="388675" cy="1500904"/>
          </a:xfrm>
          <a:prstGeom prst="straightConnector1">
            <a:avLst/>
          </a:prstGeom>
          <a:ln>
            <a:solidFill>
              <a:srgbClr val="7030A0"/>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51" idx="0"/>
            <a:endCxn id="41" idx="4"/>
          </p:cNvCxnSpPr>
          <p:nvPr/>
        </p:nvCxnSpPr>
        <p:spPr>
          <a:xfrm flipH="1" flipV="1">
            <a:off x="3124657" y="3048000"/>
            <a:ext cx="1790243" cy="2350235"/>
          </a:xfrm>
          <a:prstGeom prst="straightConnector1">
            <a:avLst/>
          </a:prstGeom>
          <a:ln>
            <a:solidFill>
              <a:srgbClr val="7030A0"/>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60" name="Oval 59"/>
          <p:cNvSpPr/>
          <p:nvPr/>
        </p:nvSpPr>
        <p:spPr>
          <a:xfrm>
            <a:off x="5562600" y="2590800"/>
            <a:ext cx="457200" cy="457200"/>
          </a:xfrm>
          <a:prstGeom prst="ellips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dirty="0"/>
              <a:t>B</a:t>
            </a:r>
          </a:p>
        </p:txBody>
      </p:sp>
      <p:sp>
        <p:nvSpPr>
          <p:cNvPr id="61" name="Oval 60"/>
          <p:cNvSpPr/>
          <p:nvPr/>
        </p:nvSpPr>
        <p:spPr>
          <a:xfrm>
            <a:off x="6311791" y="3431539"/>
            <a:ext cx="457200" cy="457200"/>
          </a:xfrm>
          <a:prstGeom prst="ellips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p:cNvCxnSpPr>
            <a:stCxn id="41" idx="6"/>
            <a:endCxn id="60" idx="2"/>
          </p:cNvCxnSpPr>
          <p:nvPr/>
        </p:nvCxnSpPr>
        <p:spPr>
          <a:xfrm>
            <a:off x="3353257" y="2819400"/>
            <a:ext cx="220934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43" idx="6"/>
            <a:endCxn id="61" idx="2"/>
          </p:cNvCxnSpPr>
          <p:nvPr/>
        </p:nvCxnSpPr>
        <p:spPr>
          <a:xfrm>
            <a:off x="4541575" y="3660139"/>
            <a:ext cx="1770216" cy="0"/>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60" idx="5"/>
            <a:endCxn id="61" idx="1"/>
          </p:cNvCxnSpPr>
          <p:nvPr/>
        </p:nvCxnSpPr>
        <p:spPr>
          <a:xfrm>
            <a:off x="5952845" y="2981045"/>
            <a:ext cx="425901" cy="517449"/>
          </a:xfrm>
          <a:prstGeom prst="line">
            <a:avLst/>
          </a:prstGeom>
        </p:spPr>
        <p:style>
          <a:lnRef idx="1">
            <a:schemeClr val="accent1"/>
          </a:lnRef>
          <a:fillRef idx="0">
            <a:schemeClr val="accent1"/>
          </a:fillRef>
          <a:effectRef idx="0">
            <a:schemeClr val="accent1"/>
          </a:effectRef>
          <a:fontRef idx="minor">
            <a:schemeClr val="tx1"/>
          </a:fontRef>
        </p:style>
      </p:cxnSp>
      <p:sp>
        <p:nvSpPr>
          <p:cNvPr id="65" name="Isosceles Triangle 64"/>
          <p:cNvSpPr/>
          <p:nvPr/>
        </p:nvSpPr>
        <p:spPr>
          <a:xfrm>
            <a:off x="6553200" y="5389643"/>
            <a:ext cx="533400" cy="441960"/>
          </a:xfrm>
          <a:prstGeom prst="triangl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Isosceles Triangle 65"/>
          <p:cNvSpPr/>
          <p:nvPr/>
        </p:nvSpPr>
        <p:spPr>
          <a:xfrm>
            <a:off x="5638800" y="5389643"/>
            <a:ext cx="533400" cy="441960"/>
          </a:xfrm>
          <a:prstGeom prst="triangl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7" name="Straight Arrow Connector 66"/>
          <p:cNvCxnSpPr>
            <a:stCxn id="65" idx="0"/>
            <a:endCxn id="61" idx="4"/>
          </p:cNvCxnSpPr>
          <p:nvPr/>
        </p:nvCxnSpPr>
        <p:spPr>
          <a:xfrm flipH="1" flipV="1">
            <a:off x="6540391" y="3888739"/>
            <a:ext cx="279509" cy="1500904"/>
          </a:xfrm>
          <a:prstGeom prst="straightConnector1">
            <a:avLst/>
          </a:prstGeom>
          <a:ln>
            <a:solidFill>
              <a:srgbClr val="7030A0"/>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66" idx="0"/>
            <a:endCxn id="61" idx="4"/>
          </p:cNvCxnSpPr>
          <p:nvPr/>
        </p:nvCxnSpPr>
        <p:spPr>
          <a:xfrm flipV="1">
            <a:off x="5905500" y="3888739"/>
            <a:ext cx="634891" cy="1500904"/>
          </a:xfrm>
          <a:prstGeom prst="straightConnector1">
            <a:avLst/>
          </a:prstGeom>
          <a:ln>
            <a:solidFill>
              <a:srgbClr val="7030A0"/>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66" idx="0"/>
            <a:endCxn id="60" idx="4"/>
          </p:cNvCxnSpPr>
          <p:nvPr/>
        </p:nvCxnSpPr>
        <p:spPr>
          <a:xfrm flipH="1" flipV="1">
            <a:off x="5791200" y="3048000"/>
            <a:ext cx="114300" cy="2341643"/>
          </a:xfrm>
          <a:prstGeom prst="straightConnector1">
            <a:avLst/>
          </a:prstGeom>
          <a:ln>
            <a:solidFill>
              <a:srgbClr val="7030A0"/>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65" idx="0"/>
            <a:endCxn id="60" idx="4"/>
          </p:cNvCxnSpPr>
          <p:nvPr/>
        </p:nvCxnSpPr>
        <p:spPr>
          <a:xfrm flipH="1" flipV="1">
            <a:off x="5791200" y="3048000"/>
            <a:ext cx="1028700" cy="2341643"/>
          </a:xfrm>
          <a:prstGeom prst="straightConnector1">
            <a:avLst/>
          </a:prstGeom>
          <a:ln>
            <a:solidFill>
              <a:srgbClr val="7030A0"/>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a:stCxn id="41" idx="3"/>
            <a:endCxn id="40" idx="7"/>
          </p:cNvCxnSpPr>
          <p:nvPr/>
        </p:nvCxnSpPr>
        <p:spPr>
          <a:xfrm flipH="1">
            <a:off x="2097985" y="2981045"/>
            <a:ext cx="865027" cy="508596"/>
          </a:xfrm>
          <a:prstGeom prst="line">
            <a:avLst/>
          </a:prstGeom>
        </p:spPr>
        <p:style>
          <a:lnRef idx="1">
            <a:schemeClr val="accent1"/>
          </a:lnRef>
          <a:fillRef idx="0">
            <a:schemeClr val="accent1"/>
          </a:fillRef>
          <a:effectRef idx="0">
            <a:schemeClr val="accent1"/>
          </a:effectRef>
          <a:fontRef idx="minor">
            <a:schemeClr val="tx1"/>
          </a:fontRef>
        </p:style>
      </p:cxnSp>
      <p:sp>
        <p:nvSpPr>
          <p:cNvPr id="72" name="Rounded Rectangle 71"/>
          <p:cNvSpPr/>
          <p:nvPr/>
        </p:nvSpPr>
        <p:spPr>
          <a:xfrm>
            <a:off x="1524000" y="5257800"/>
            <a:ext cx="5715000" cy="685800"/>
          </a:xfrm>
          <a:prstGeom prst="roundRec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3" name="TextBox 72"/>
              <p:cNvSpPr txBox="1"/>
              <p:nvPr/>
            </p:nvSpPr>
            <p:spPr>
              <a:xfrm>
                <a:off x="1787726" y="3406411"/>
                <a:ext cx="16164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i="1" dirty="0" smtClean="0">
                          <a:latin typeface="Cambria Math"/>
                        </a:rPr>
                        <m:t>𝑠</m:t>
                      </m:r>
                    </m:oMath>
                  </m:oMathPara>
                </a14:m>
                <a:endParaRPr lang="en-US" sz="2400" dirty="0"/>
              </a:p>
            </p:txBody>
          </p:sp>
        </mc:Choice>
        <mc:Fallback xmlns="">
          <p:sp>
            <p:nvSpPr>
              <p:cNvPr id="73" name="TextBox 72"/>
              <p:cNvSpPr txBox="1">
                <a:spLocks noRot="1" noChangeAspect="1" noMove="1" noResize="1" noEditPoints="1" noAdjustHandles="1" noChangeArrowheads="1" noChangeShapeType="1" noTextEdit="1"/>
              </p:cNvSpPr>
              <p:nvPr/>
            </p:nvSpPr>
            <p:spPr>
              <a:xfrm>
                <a:off x="1787726" y="3406411"/>
                <a:ext cx="161645" cy="461665"/>
              </a:xfrm>
              <a:prstGeom prst="rect">
                <a:avLst/>
              </a:prstGeom>
              <a:blipFill>
                <a:blip r:embed="rId3"/>
                <a:stretch>
                  <a:fillRect r="-814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TextBox 73"/>
              <p:cNvSpPr txBox="1"/>
              <p:nvPr/>
            </p:nvSpPr>
            <p:spPr>
              <a:xfrm>
                <a:off x="6412223" y="3431853"/>
                <a:ext cx="16164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dirty="0" smtClean="0">
                          <a:latin typeface="Cambria Math"/>
                        </a:rPr>
                        <m:t>𝑡</m:t>
                      </m:r>
                    </m:oMath>
                  </m:oMathPara>
                </a14:m>
                <a:endParaRPr lang="en-US" sz="2400" dirty="0"/>
              </a:p>
            </p:txBody>
          </p:sp>
        </mc:Choice>
        <mc:Fallback xmlns="">
          <p:sp>
            <p:nvSpPr>
              <p:cNvPr id="74" name="TextBox 73"/>
              <p:cNvSpPr txBox="1">
                <a:spLocks noRot="1" noChangeAspect="1" noMove="1" noResize="1" noEditPoints="1" noAdjustHandles="1" noChangeArrowheads="1" noChangeShapeType="1" noTextEdit="1"/>
              </p:cNvSpPr>
              <p:nvPr/>
            </p:nvSpPr>
            <p:spPr>
              <a:xfrm>
                <a:off x="6412223" y="3431853"/>
                <a:ext cx="161645" cy="461665"/>
              </a:xfrm>
              <a:prstGeom prst="rect">
                <a:avLst/>
              </a:prstGeom>
              <a:blipFill>
                <a:blip r:embed="rId4"/>
                <a:stretch>
                  <a:fillRect l="-7692" r="-884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TextBox 74"/>
              <p:cNvSpPr txBox="1"/>
              <p:nvPr/>
            </p:nvSpPr>
            <p:spPr>
              <a:xfrm>
                <a:off x="2733721" y="5388382"/>
                <a:ext cx="16164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𝑝</m:t>
                          </m:r>
                        </m:e>
                        <m:sub>
                          <m:r>
                            <a:rPr lang="en-US" sz="2400" b="0" i="1" dirty="0" smtClean="0">
                              <a:latin typeface="Cambria Math" panose="02040503050406030204" pitchFamily="18" charset="0"/>
                            </a:rPr>
                            <m:t>2</m:t>
                          </m:r>
                        </m:sub>
                      </m:sSub>
                    </m:oMath>
                  </m:oMathPara>
                </a14:m>
                <a:endParaRPr lang="en-US" sz="2400" dirty="0"/>
              </a:p>
            </p:txBody>
          </p:sp>
        </mc:Choice>
        <mc:Fallback xmlns="">
          <p:sp>
            <p:nvSpPr>
              <p:cNvPr id="75" name="TextBox 74"/>
              <p:cNvSpPr txBox="1">
                <a:spLocks noRot="1" noChangeAspect="1" noMove="1" noResize="1" noEditPoints="1" noAdjustHandles="1" noChangeArrowheads="1" noChangeShapeType="1" noTextEdit="1"/>
              </p:cNvSpPr>
              <p:nvPr/>
            </p:nvSpPr>
            <p:spPr>
              <a:xfrm>
                <a:off x="2733721" y="5388382"/>
                <a:ext cx="161645" cy="461665"/>
              </a:xfrm>
              <a:prstGeom prst="rect">
                <a:avLst/>
              </a:prstGeom>
              <a:blipFill>
                <a:blip r:embed="rId5"/>
                <a:stretch>
                  <a:fillRect l="-14815" r="-170370" b="-92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 name="TextBox 75"/>
              <p:cNvSpPr txBox="1"/>
              <p:nvPr/>
            </p:nvSpPr>
            <p:spPr>
              <a:xfrm>
                <a:off x="1752600" y="5398235"/>
                <a:ext cx="16164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𝑝</m:t>
                          </m:r>
                        </m:e>
                        <m:sub>
                          <m:r>
                            <a:rPr lang="en-US" sz="2400" b="0" i="1" dirty="0" smtClean="0">
                              <a:latin typeface="Cambria Math" panose="02040503050406030204" pitchFamily="18" charset="0"/>
                            </a:rPr>
                            <m:t>1</m:t>
                          </m:r>
                        </m:sub>
                      </m:sSub>
                    </m:oMath>
                  </m:oMathPara>
                </a14:m>
                <a:endParaRPr lang="en-US" sz="2400" dirty="0"/>
              </a:p>
            </p:txBody>
          </p:sp>
        </mc:Choice>
        <mc:Fallback xmlns="">
          <p:sp>
            <p:nvSpPr>
              <p:cNvPr id="76" name="TextBox 75"/>
              <p:cNvSpPr txBox="1">
                <a:spLocks noRot="1" noChangeAspect="1" noMove="1" noResize="1" noEditPoints="1" noAdjustHandles="1" noChangeArrowheads="1" noChangeShapeType="1" noTextEdit="1"/>
              </p:cNvSpPr>
              <p:nvPr/>
            </p:nvSpPr>
            <p:spPr>
              <a:xfrm>
                <a:off x="1752600" y="5398235"/>
                <a:ext cx="161645" cy="461665"/>
              </a:xfrm>
              <a:prstGeom prst="rect">
                <a:avLst/>
              </a:prstGeom>
              <a:blipFill>
                <a:blip r:embed="rId6"/>
                <a:stretch>
                  <a:fillRect l="-19231" r="-173077" b="-10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7" name="TextBox 76"/>
              <p:cNvSpPr txBox="1"/>
              <p:nvPr/>
            </p:nvSpPr>
            <p:spPr>
              <a:xfrm>
                <a:off x="4710632" y="5366896"/>
                <a:ext cx="16164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𝑝</m:t>
                          </m:r>
                        </m:e>
                        <m:sub>
                          <m:r>
                            <a:rPr lang="en-US" sz="2400" b="0" i="1" dirty="0" smtClean="0">
                              <a:latin typeface="Cambria Math" panose="02040503050406030204" pitchFamily="18" charset="0"/>
                            </a:rPr>
                            <m:t>4</m:t>
                          </m:r>
                        </m:sub>
                      </m:sSub>
                    </m:oMath>
                  </m:oMathPara>
                </a14:m>
                <a:endParaRPr lang="en-US" sz="2400" dirty="0"/>
              </a:p>
            </p:txBody>
          </p:sp>
        </mc:Choice>
        <mc:Fallback xmlns="">
          <p:sp>
            <p:nvSpPr>
              <p:cNvPr id="77" name="TextBox 76"/>
              <p:cNvSpPr txBox="1">
                <a:spLocks noRot="1" noChangeAspect="1" noMove="1" noResize="1" noEditPoints="1" noAdjustHandles="1" noChangeArrowheads="1" noChangeShapeType="1" noTextEdit="1"/>
              </p:cNvSpPr>
              <p:nvPr/>
            </p:nvSpPr>
            <p:spPr>
              <a:xfrm>
                <a:off x="4710632" y="5366896"/>
                <a:ext cx="161645" cy="461665"/>
              </a:xfrm>
              <a:prstGeom prst="rect">
                <a:avLst/>
              </a:prstGeom>
              <a:blipFill>
                <a:blip r:embed="rId7"/>
                <a:stretch>
                  <a:fillRect l="-19231" r="-176923" b="-105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TextBox 77"/>
              <p:cNvSpPr txBox="1"/>
              <p:nvPr/>
            </p:nvSpPr>
            <p:spPr>
              <a:xfrm>
                <a:off x="3729511" y="5376749"/>
                <a:ext cx="16164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𝑝</m:t>
                          </m:r>
                        </m:e>
                        <m:sub>
                          <m:r>
                            <a:rPr lang="en-US" sz="2400" b="0" i="1" dirty="0" smtClean="0">
                              <a:latin typeface="Cambria Math" panose="02040503050406030204" pitchFamily="18" charset="0"/>
                            </a:rPr>
                            <m:t>3</m:t>
                          </m:r>
                        </m:sub>
                      </m:sSub>
                    </m:oMath>
                  </m:oMathPara>
                </a14:m>
                <a:endParaRPr lang="en-US" sz="2400" dirty="0"/>
              </a:p>
            </p:txBody>
          </p:sp>
        </mc:Choice>
        <mc:Fallback xmlns="">
          <p:sp>
            <p:nvSpPr>
              <p:cNvPr id="78" name="TextBox 77"/>
              <p:cNvSpPr txBox="1">
                <a:spLocks noRot="1" noChangeAspect="1" noMove="1" noResize="1" noEditPoints="1" noAdjustHandles="1" noChangeArrowheads="1" noChangeShapeType="1" noTextEdit="1"/>
              </p:cNvSpPr>
              <p:nvPr/>
            </p:nvSpPr>
            <p:spPr>
              <a:xfrm>
                <a:off x="3729511" y="5376749"/>
                <a:ext cx="161645" cy="461665"/>
              </a:xfrm>
              <a:prstGeom prst="rect">
                <a:avLst/>
              </a:prstGeom>
              <a:blipFill>
                <a:blip r:embed="rId8"/>
                <a:stretch>
                  <a:fillRect l="-19231" r="-176923" b="-105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TextBox 78"/>
              <p:cNvSpPr txBox="1"/>
              <p:nvPr/>
            </p:nvSpPr>
            <p:spPr>
              <a:xfrm>
                <a:off x="6627139" y="5366896"/>
                <a:ext cx="16164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𝑝</m:t>
                          </m:r>
                        </m:e>
                        <m:sub>
                          <m:r>
                            <a:rPr lang="en-US" sz="2400" b="0" i="1" dirty="0" smtClean="0">
                              <a:latin typeface="Cambria Math" panose="02040503050406030204" pitchFamily="18" charset="0"/>
                            </a:rPr>
                            <m:t>6</m:t>
                          </m:r>
                        </m:sub>
                      </m:sSub>
                    </m:oMath>
                  </m:oMathPara>
                </a14:m>
                <a:endParaRPr lang="en-US" sz="2400" dirty="0"/>
              </a:p>
            </p:txBody>
          </p:sp>
        </mc:Choice>
        <mc:Fallback xmlns="">
          <p:sp>
            <p:nvSpPr>
              <p:cNvPr id="79" name="TextBox 78"/>
              <p:cNvSpPr txBox="1">
                <a:spLocks noRot="1" noChangeAspect="1" noMove="1" noResize="1" noEditPoints="1" noAdjustHandles="1" noChangeArrowheads="1" noChangeShapeType="1" noTextEdit="1"/>
              </p:cNvSpPr>
              <p:nvPr/>
            </p:nvSpPr>
            <p:spPr>
              <a:xfrm>
                <a:off x="6627139" y="5366896"/>
                <a:ext cx="161645" cy="461665"/>
              </a:xfrm>
              <a:prstGeom prst="rect">
                <a:avLst/>
              </a:prstGeom>
              <a:blipFill>
                <a:blip r:embed="rId9"/>
                <a:stretch>
                  <a:fillRect l="-18519" r="-166667" b="-105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0" name="TextBox 79"/>
              <p:cNvSpPr txBox="1"/>
              <p:nvPr/>
            </p:nvSpPr>
            <p:spPr>
              <a:xfrm>
                <a:off x="5694152" y="5374128"/>
                <a:ext cx="16164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𝑝</m:t>
                          </m:r>
                        </m:e>
                        <m:sub>
                          <m:r>
                            <a:rPr lang="en-US" sz="2400" b="0" i="1" dirty="0" smtClean="0">
                              <a:latin typeface="Cambria Math" panose="02040503050406030204" pitchFamily="18" charset="0"/>
                            </a:rPr>
                            <m:t>5</m:t>
                          </m:r>
                        </m:sub>
                      </m:sSub>
                    </m:oMath>
                  </m:oMathPara>
                </a14:m>
                <a:endParaRPr lang="en-US" sz="2400" dirty="0"/>
              </a:p>
            </p:txBody>
          </p:sp>
        </mc:Choice>
        <mc:Fallback xmlns="">
          <p:sp>
            <p:nvSpPr>
              <p:cNvPr id="80" name="TextBox 79"/>
              <p:cNvSpPr txBox="1">
                <a:spLocks noRot="1" noChangeAspect="1" noMove="1" noResize="1" noEditPoints="1" noAdjustHandles="1" noChangeArrowheads="1" noChangeShapeType="1" noTextEdit="1"/>
              </p:cNvSpPr>
              <p:nvPr/>
            </p:nvSpPr>
            <p:spPr>
              <a:xfrm>
                <a:off x="5694152" y="5374128"/>
                <a:ext cx="161645" cy="461665"/>
              </a:xfrm>
              <a:prstGeom prst="rect">
                <a:avLst/>
              </a:prstGeom>
              <a:blipFill>
                <a:blip r:embed="rId10"/>
                <a:stretch>
                  <a:fillRect l="-18519" r="-170370" b="-10667"/>
                </a:stretch>
              </a:blipFill>
            </p:spPr>
            <p:txBody>
              <a:bodyPr/>
              <a:lstStyle/>
              <a:p>
                <a:r>
                  <a:rPr lang="en-US">
                    <a:noFill/>
                  </a:rPr>
                  <a:t> </a:t>
                </a:r>
              </a:p>
            </p:txBody>
          </p:sp>
        </mc:Fallback>
      </mc:AlternateContent>
      <p:sp>
        <p:nvSpPr>
          <p:cNvPr id="81" name="TextBox 80"/>
          <p:cNvSpPr txBox="1"/>
          <p:nvPr/>
        </p:nvSpPr>
        <p:spPr>
          <a:xfrm>
            <a:off x="0" y="3598168"/>
            <a:ext cx="179555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demand network</a:t>
            </a:r>
          </a:p>
        </p:txBody>
      </p:sp>
      <p:sp>
        <p:nvSpPr>
          <p:cNvPr id="82" name="TextBox 81"/>
          <p:cNvSpPr txBox="1"/>
          <p:nvPr/>
        </p:nvSpPr>
        <p:spPr>
          <a:xfrm>
            <a:off x="47860" y="5902089"/>
            <a:ext cx="163205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supply network</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Tree>
    <p:extLst>
      <p:ext uri="{BB962C8B-B14F-4D97-AF65-F5344CB8AC3E}">
        <p14:creationId xmlns:p14="http://schemas.microsoft.com/office/powerpoint/2010/main" val="27457966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Evaluation of path failure probability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84856" y="705274"/>
                <a:ext cx="8554343" cy="6000326"/>
              </a:xfrm>
            </p:spPr>
            <p:txBody>
              <a:bodyPr>
                <a:noAutofit/>
              </a:bodyPr>
              <a:lstStyle/>
              <a:p>
                <a:r>
                  <a:rPr lang="en-US" sz="2000" dirty="0"/>
                  <a:t>Computing the path failure probability is </a:t>
                </a:r>
                <a:r>
                  <a:rPr lang="en-US" sz="2000" i="1" dirty="0"/>
                  <a:t>#P-hard.</a:t>
                </a:r>
              </a:p>
              <a:p>
                <a:pPr lvl="1"/>
                <a:r>
                  <a:rPr lang="en-US" sz="1800" dirty="0"/>
                  <a:t>Reduction from DNF (Disjunctive Normal Form) counting</a:t>
                </a:r>
              </a:p>
              <a:p>
                <a:pPr lvl="1"/>
                <a:r>
                  <a:rPr lang="en-US" sz="1800" dirty="0"/>
                  <a:t>Union of clauses; where each clause is an intersection of literals</a:t>
                </a:r>
              </a:p>
              <a:p>
                <a:pPr marL="914400" lvl="2" indent="0">
                  <a:buNone/>
                </a:pPr>
                <a:r>
                  <a:rPr lang="en-US" sz="1600" dirty="0">
                    <a:solidFill>
                      <a:srgbClr val="FF0000"/>
                    </a:solidFill>
                  </a:rPr>
                  <a:t>Clause </a:t>
                </a:r>
                <a14:m>
                  <m:oMath xmlns:m="http://schemas.openxmlformats.org/officeDocument/2006/math">
                    <m:sSub>
                      <m:sSubPr>
                        <m:ctrlPr>
                          <a:rPr lang="en-US" sz="1600" b="0" i="1" smtClean="0">
                            <a:solidFill>
                              <a:srgbClr val="FF0000"/>
                            </a:solidFill>
                            <a:latin typeface="Cambria Math" panose="02040503050406030204" pitchFamily="18" charset="0"/>
                          </a:rPr>
                        </m:ctrlPr>
                      </m:sSubPr>
                      <m:e>
                        <m:r>
                          <a:rPr lang="en-US" sz="1600" b="0" i="1" smtClean="0">
                            <a:solidFill>
                              <a:srgbClr val="FF0000"/>
                            </a:solidFill>
                            <a:latin typeface="Cambria Math" panose="02040503050406030204" pitchFamily="18" charset="0"/>
                          </a:rPr>
                          <m:t>𝐶</m:t>
                        </m:r>
                      </m:e>
                      <m:sub>
                        <m:r>
                          <a:rPr lang="en-US" sz="1600" b="0" i="1" smtClean="0">
                            <a:solidFill>
                              <a:srgbClr val="FF0000"/>
                            </a:solidFill>
                            <a:latin typeface="Cambria Math" panose="02040503050406030204" pitchFamily="18" charset="0"/>
                          </a:rPr>
                          <m:t>𝑖</m:t>
                        </m:r>
                      </m:sub>
                    </m:sSub>
                  </m:oMath>
                </a14:m>
                <a:r>
                  <a:rPr lang="en-US" sz="1600" dirty="0"/>
                  <a:t>: demand node </a:t>
                </a:r>
                <a14:m>
                  <m:oMath xmlns:m="http://schemas.openxmlformats.org/officeDocument/2006/math">
                    <m:r>
                      <a:rPr lang="en-US" sz="1600" i="1">
                        <a:latin typeface="Cambria Math" panose="02040503050406030204" pitchFamily="18" charset="0"/>
                      </a:rPr>
                      <m:t>𝑖</m:t>
                    </m:r>
                  </m:oMath>
                </a14:m>
                <a:r>
                  <a:rPr lang="en-US" sz="1600" dirty="0"/>
                  <a:t> in the path</a:t>
                </a:r>
              </a:p>
              <a:p>
                <a:pPr marL="914400" lvl="2" indent="0">
                  <a:buNone/>
                </a:pPr>
                <a:r>
                  <a:rPr lang="en-US" sz="1600" dirty="0">
                    <a:solidFill>
                      <a:srgbClr val="FF0000"/>
                    </a:solidFill>
                  </a:rPr>
                  <a:t>Literals in </a:t>
                </a:r>
                <a14:m>
                  <m:oMath xmlns:m="http://schemas.openxmlformats.org/officeDocument/2006/math">
                    <m:sSub>
                      <m:sSubPr>
                        <m:ctrlPr>
                          <a:rPr lang="en-US" sz="1600" b="0" i="1" smtClean="0">
                            <a:solidFill>
                              <a:srgbClr val="FF0000"/>
                            </a:solidFill>
                            <a:latin typeface="Cambria Math" panose="02040503050406030204" pitchFamily="18" charset="0"/>
                          </a:rPr>
                        </m:ctrlPr>
                      </m:sSubPr>
                      <m:e>
                        <m:r>
                          <a:rPr lang="en-US" sz="1600" b="0" i="1" smtClean="0">
                            <a:solidFill>
                              <a:srgbClr val="FF0000"/>
                            </a:solidFill>
                            <a:latin typeface="Cambria Math" panose="02040503050406030204" pitchFamily="18" charset="0"/>
                          </a:rPr>
                          <m:t>𝐶</m:t>
                        </m:r>
                      </m:e>
                      <m:sub>
                        <m:r>
                          <a:rPr lang="en-US" sz="1600" b="0" i="1" smtClean="0">
                            <a:solidFill>
                              <a:srgbClr val="FF0000"/>
                            </a:solidFill>
                            <a:latin typeface="Cambria Math" panose="02040503050406030204" pitchFamily="18" charset="0"/>
                          </a:rPr>
                          <m:t>𝑖</m:t>
                        </m:r>
                      </m:sub>
                    </m:sSub>
                    <m:r>
                      <a:rPr lang="en-US" sz="1600" b="0" i="1" smtClean="0">
                        <a:latin typeface="Cambria Math" panose="02040503050406030204" pitchFamily="18" charset="0"/>
                      </a:rPr>
                      <m:t>:</m:t>
                    </m:r>
                  </m:oMath>
                </a14:m>
                <a:r>
                  <a:rPr lang="en-US" sz="1600" dirty="0"/>
                  <a:t> supply nodes for </a:t>
                </a:r>
                <a14:m>
                  <m:oMath xmlns:m="http://schemas.openxmlformats.org/officeDocument/2006/math">
                    <m:r>
                      <a:rPr lang="en-US" sz="1600" b="0" i="1" smtClean="0">
                        <a:latin typeface="Cambria Math" panose="02040503050406030204" pitchFamily="18" charset="0"/>
                      </a:rPr>
                      <m:t>𝑖</m:t>
                    </m:r>
                  </m:oMath>
                </a14:m>
                <a:endParaRPr lang="en-US" sz="1600" dirty="0"/>
              </a:p>
              <a:p>
                <a:pPr marL="914400" lvl="2" indent="0">
                  <a:buNone/>
                </a:pPr>
                <a:endParaRPr lang="en-US" sz="1600" dirty="0"/>
              </a:p>
              <a:p>
                <a:pPr marL="914400" lvl="2" indent="0">
                  <a:buNone/>
                </a:pPr>
                <a:endParaRPr lang="en-US" sz="1800" dirty="0"/>
              </a:p>
              <a:p>
                <a:pPr lvl="1"/>
                <a:endParaRPr lang="en-US" sz="1800" dirty="0"/>
              </a:p>
              <a:p>
                <a:pPr lvl="1"/>
                <a:endParaRPr lang="en-US" sz="1800" dirty="0"/>
              </a:p>
              <a:p>
                <a:pPr lvl="1"/>
                <a:endParaRPr lang="en-US" sz="1800" dirty="0"/>
              </a:p>
              <a:p>
                <a:pPr lvl="1"/>
                <a:endParaRPr lang="en-US" sz="1800" dirty="0"/>
              </a:p>
              <a:p>
                <a:pPr lvl="1"/>
                <a:endParaRPr lang="en-US" sz="1800" dirty="0"/>
              </a:p>
              <a:p>
                <a:pPr lvl="1"/>
                <a:endParaRPr lang="en-US" sz="1800" dirty="0"/>
              </a:p>
              <a:p>
                <a:r>
                  <a:rPr lang="en-US" sz="2000" dirty="0"/>
                  <a:t>Polynomial time randomized approximation scheme</a:t>
                </a:r>
              </a:p>
              <a:p>
                <a:pPr marL="457200" lvl="1" indent="0">
                  <a:buNone/>
                </a:pPr>
                <a:r>
                  <a:rPr lang="en-US" dirty="0"/>
                  <a:t>Estimate failure probability to within a factor </a:t>
                </a:r>
                <a14:m>
                  <m:oMath xmlns:m="http://schemas.openxmlformats.org/officeDocument/2006/math">
                    <m:r>
                      <a:rPr lang="en-US" b="0" i="1" smtClean="0">
                        <a:latin typeface="Cambria Math" panose="02040503050406030204" pitchFamily="18" charset="0"/>
                      </a:rPr>
                      <m:t>1±</m:t>
                    </m:r>
                    <m:r>
                      <a:rPr lang="en-US" b="0" i="1" smtClean="0">
                        <a:latin typeface="Cambria Math" panose="02040503050406030204" pitchFamily="18" charset="0"/>
                      </a:rPr>
                      <m:t>𝜖</m:t>
                    </m:r>
                  </m:oMath>
                </a14:m>
                <a:r>
                  <a:rPr lang="en-US" dirty="0"/>
                  <a:t> with probability </a:t>
                </a:r>
                <a14:m>
                  <m:oMath xmlns:m="http://schemas.openxmlformats.org/officeDocument/2006/math">
                    <m:r>
                      <a:rPr lang="en-US" b="0" i="1" smtClean="0">
                        <a:latin typeface="Cambria Math" panose="02040503050406030204" pitchFamily="18" charset="0"/>
                      </a:rPr>
                      <m:t>1−</m:t>
                    </m:r>
                    <m:r>
                      <a:rPr lang="en-US" b="0" i="1" smtClean="0">
                        <a:latin typeface="Cambria Math" panose="02040503050406030204" pitchFamily="18" charset="0"/>
                      </a:rPr>
                      <m:t>𝛿</m:t>
                    </m:r>
                  </m:oMath>
                </a14:m>
                <a:r>
                  <a:rPr lang="en-US" dirty="0"/>
                  <a:t> </a:t>
                </a:r>
              </a:p>
              <a:p>
                <a:pPr marL="457200" lvl="1" indent="0">
                  <a:buNone/>
                </a:pPr>
                <a:r>
                  <a:rPr lang="en-US" dirty="0"/>
                  <a:t>Time complexity: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𝑚</m:t>
                        </m:r>
                      </m:e>
                      <m:sub>
                        <m:r>
                          <a:rPr lang="en-US" b="0" i="1" smtClean="0">
                            <a:latin typeface="Cambria Math" panose="02040503050406030204" pitchFamily="18" charset="0"/>
                          </a:rPr>
                          <m:t>0</m:t>
                        </m:r>
                      </m:sub>
                      <m:sup>
                        <m:r>
                          <a:rPr lang="en-US" b="0" i="1" smtClean="0">
                            <a:latin typeface="Cambria Math" panose="02040503050406030204" pitchFamily="18" charset="0"/>
                          </a:rPr>
                          <m:t>2</m:t>
                        </m:r>
                      </m:sup>
                    </m:sSubSup>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𝑠</m:t>
                        </m:r>
                      </m:sub>
                    </m:sSub>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ln</m:t>
                        </m:r>
                      </m:fName>
                      <m:e>
                        <m:r>
                          <a:rPr lang="en-US" b="0" i="1" smtClean="0">
                            <a:latin typeface="Cambria Math" panose="02040503050406030204" pitchFamily="18" charset="0"/>
                          </a:rPr>
                          <m:t>(1/</m:t>
                        </m:r>
                        <m:r>
                          <a:rPr lang="en-US" b="0" i="1" smtClean="0">
                            <a:latin typeface="Cambria Math" panose="02040503050406030204" pitchFamily="18" charset="0"/>
                          </a:rPr>
                          <m:t>𝛿</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𝜖</m:t>
                            </m:r>
                          </m:e>
                          <m:sup>
                            <m:r>
                              <a:rPr lang="en-US" b="0" i="1" smtClean="0">
                                <a:latin typeface="Cambria Math" panose="02040503050406030204" pitchFamily="18" charset="0"/>
                              </a:rPr>
                              <m:t>2</m:t>
                            </m:r>
                          </m:sup>
                        </m:sSup>
                      </m:e>
                    </m:func>
                    <m:r>
                      <a:rPr lang="en-US" b="0" i="1" smtClean="0">
                        <a:latin typeface="Cambria Math" panose="02040503050406030204" pitchFamily="18" charset="0"/>
                      </a:rPr>
                      <m:t>)</m:t>
                    </m:r>
                  </m:oMath>
                </a14:m>
                <a:endParaRPr lang="en-US" dirty="0"/>
              </a:p>
              <a:p>
                <a:pPr marL="457200" lvl="1" indent="0">
                  <a:buNone/>
                </a:pPr>
                <a:r>
                  <a:rPr lang="en-US"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0</m:t>
                        </m:r>
                      </m:sub>
                    </m:sSub>
                  </m:oMath>
                </a14:m>
                <a:r>
                  <a:rPr lang="en-US" dirty="0"/>
                  <a:t> is the path length</a:t>
                </a:r>
                <a:br>
                  <a:rPr lang="en-US" dirty="0"/>
                </a:br>
                <a:r>
                  <a:rPr lang="en-US"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𝑠</m:t>
                        </m:r>
                      </m:sub>
                    </m:sSub>
                  </m:oMath>
                </a14:m>
                <a:r>
                  <a:rPr lang="en-US" dirty="0"/>
                  <a:t> is the number of supply nodes per demand node</a:t>
                </a:r>
              </a:p>
              <a:p>
                <a:endParaRPr lang="en-US" sz="2000" dirty="0"/>
              </a:p>
              <a:p>
                <a:endParaRPr lang="en-US" sz="2000" dirty="0"/>
              </a:p>
              <a:p>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84856" y="705274"/>
                <a:ext cx="8554343" cy="6000326"/>
              </a:xfrm>
              <a:blipFill>
                <a:blip r:embed="rId2"/>
                <a:stretch>
                  <a:fillRect l="-641" t="-610" b="-203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9C2C24DF-DAFD-4A20-870A-00384D50E7EA}" type="slidenum">
              <a:rPr lang="ko-KR" altLang="en-US" smtClean="0">
                <a:solidFill>
                  <a:prstClr val="white"/>
                </a:solidFill>
              </a:rPr>
              <a:pPr>
                <a:defRPr/>
              </a:pPr>
              <a:t>26</a:t>
            </a:fld>
            <a:endParaRPr lang="ko-KR" altLang="en-US" dirty="0">
              <a:solidFill>
                <a:prstClr val="white"/>
              </a:solidFill>
            </a:endParaRPr>
          </a:p>
        </p:txBody>
      </p:sp>
      <p:pic>
        <p:nvPicPr>
          <p:cNvPr id="5" name="Picture 4"/>
          <p:cNvPicPr>
            <a:picLocks noChangeAspect="1"/>
          </p:cNvPicPr>
          <p:nvPr/>
        </p:nvPicPr>
        <p:blipFill>
          <a:blip r:embed="rId3"/>
          <a:stretch>
            <a:fillRect/>
          </a:stretch>
        </p:blipFill>
        <p:spPr>
          <a:xfrm>
            <a:off x="1752600" y="2908439"/>
            <a:ext cx="5110162" cy="1864933"/>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987774" y="2391297"/>
                <a:ext cx="7319886" cy="400110"/>
              </a:xfrm>
              <a:prstGeom prst="rect">
                <a:avLst/>
              </a:prstGeom>
              <a:noFill/>
            </p:spPr>
            <p:txBody>
              <a:bodyPr wrap="square" rtlCol="0">
                <a:spAutoFit/>
              </a:bodyPr>
              <a:lstStyle/>
              <a:p>
                <a:r>
                  <a:rPr lang="en-US" sz="2000" dirty="0">
                    <a:solidFill>
                      <a:prstClr val="black"/>
                    </a:solidFill>
                  </a:rPr>
                  <a:t>Failure event = </a:t>
                </a:r>
                <a14:m>
                  <m:oMath xmlns:m="http://schemas.openxmlformats.org/officeDocument/2006/math">
                    <m:sSub>
                      <m:sSubPr>
                        <m:ctrlPr>
                          <a:rPr lang="en-US" sz="2000" i="1" smtClean="0">
                            <a:solidFill>
                              <a:prstClr val="black"/>
                            </a:solidFill>
                            <a:latin typeface="Cambria Math" panose="02040503050406030204" pitchFamily="18" charset="0"/>
                          </a:rPr>
                        </m:ctrlPr>
                      </m:sSubPr>
                      <m:e>
                        <m:r>
                          <a:rPr lang="en-US" sz="2000" i="1" smtClean="0">
                            <a:solidFill>
                              <a:prstClr val="black"/>
                            </a:solidFill>
                            <a:latin typeface="Cambria Math" panose="02040503050406030204" pitchFamily="18" charset="0"/>
                          </a:rPr>
                          <m:t>(</m:t>
                        </m:r>
                        <m:r>
                          <a:rPr lang="en-US" sz="2000" i="1" smtClean="0">
                            <a:solidFill>
                              <a:prstClr val="black"/>
                            </a:solidFill>
                            <a:latin typeface="Cambria Math" panose="02040503050406030204" pitchFamily="18" charset="0"/>
                          </a:rPr>
                          <m:t>𝑥</m:t>
                        </m:r>
                      </m:e>
                      <m:sub>
                        <m:r>
                          <a:rPr lang="en-US" sz="2000" i="1" smtClean="0">
                            <a:solidFill>
                              <a:prstClr val="black"/>
                            </a:solidFill>
                            <a:latin typeface="Cambria Math" panose="02040503050406030204" pitchFamily="18" charset="0"/>
                          </a:rPr>
                          <m:t>1</m:t>
                        </m:r>
                      </m:sub>
                    </m:sSub>
                    <m:r>
                      <a:rPr lang="en-US" sz="2000" i="1" smtClean="0">
                        <a:solidFill>
                          <a:prstClr val="black"/>
                        </a:solidFill>
                        <a:latin typeface="Cambria Math" panose="02040503050406030204" pitchFamily="18" charset="0"/>
                      </a:rPr>
                      <m:t>∩</m:t>
                    </m:r>
                    <m:sSub>
                      <m:sSubPr>
                        <m:ctrlPr>
                          <a:rPr lang="en-US" sz="2000" i="1" smtClean="0">
                            <a:solidFill>
                              <a:prstClr val="black"/>
                            </a:solidFill>
                            <a:latin typeface="Cambria Math" panose="02040503050406030204" pitchFamily="18" charset="0"/>
                          </a:rPr>
                        </m:ctrlPr>
                      </m:sSubPr>
                      <m:e>
                        <m:r>
                          <a:rPr lang="en-US" sz="2000" i="1" smtClean="0">
                            <a:solidFill>
                              <a:prstClr val="black"/>
                            </a:solidFill>
                            <a:latin typeface="Cambria Math" panose="02040503050406030204" pitchFamily="18" charset="0"/>
                          </a:rPr>
                          <m:t>𝑥</m:t>
                        </m:r>
                      </m:e>
                      <m:sub>
                        <m:r>
                          <a:rPr lang="en-US" sz="2000" i="1" smtClean="0">
                            <a:solidFill>
                              <a:prstClr val="black"/>
                            </a:solidFill>
                            <a:latin typeface="Cambria Math" panose="02040503050406030204" pitchFamily="18" charset="0"/>
                          </a:rPr>
                          <m:t>2</m:t>
                        </m:r>
                      </m:sub>
                    </m:sSub>
                    <m:r>
                      <a:rPr lang="en-US" sz="2000" i="1" smtClean="0">
                        <a:solidFill>
                          <a:prstClr val="black"/>
                        </a:solidFill>
                        <a:latin typeface="Cambria Math" panose="02040503050406030204" pitchFamily="18" charset="0"/>
                      </a:rPr>
                      <m:t>)∪</m:t>
                    </m:r>
                    <m:d>
                      <m:dPr>
                        <m:ctrlPr>
                          <a:rPr lang="en-US" sz="2000" i="1" smtClean="0">
                            <a:solidFill>
                              <a:prstClr val="black"/>
                            </a:solidFill>
                            <a:latin typeface="Cambria Math" panose="02040503050406030204" pitchFamily="18" charset="0"/>
                          </a:rPr>
                        </m:ctrlPr>
                      </m:dPr>
                      <m:e>
                        <m:sSub>
                          <m:sSubPr>
                            <m:ctrlPr>
                              <a:rPr lang="en-US" sz="2000" i="1" smtClean="0">
                                <a:solidFill>
                                  <a:prstClr val="black"/>
                                </a:solidFill>
                                <a:latin typeface="Cambria Math" panose="02040503050406030204" pitchFamily="18" charset="0"/>
                              </a:rPr>
                            </m:ctrlPr>
                          </m:sSubPr>
                          <m:e>
                            <m:r>
                              <a:rPr lang="en-US" sz="2000" i="1" smtClean="0">
                                <a:solidFill>
                                  <a:prstClr val="black"/>
                                </a:solidFill>
                                <a:latin typeface="Cambria Math" panose="02040503050406030204" pitchFamily="18" charset="0"/>
                              </a:rPr>
                              <m:t>𝑥</m:t>
                            </m:r>
                          </m:e>
                          <m:sub>
                            <m:r>
                              <a:rPr lang="en-US" sz="2000" i="1" smtClean="0">
                                <a:solidFill>
                                  <a:prstClr val="black"/>
                                </a:solidFill>
                                <a:latin typeface="Cambria Math" panose="02040503050406030204" pitchFamily="18" charset="0"/>
                              </a:rPr>
                              <m:t>2</m:t>
                            </m:r>
                          </m:sub>
                        </m:sSub>
                        <m:r>
                          <a:rPr lang="en-US" sz="2000" i="1" smtClean="0">
                            <a:solidFill>
                              <a:prstClr val="black"/>
                            </a:solidFill>
                            <a:latin typeface="Cambria Math" panose="02040503050406030204" pitchFamily="18" charset="0"/>
                          </a:rPr>
                          <m:t>∩</m:t>
                        </m:r>
                        <m:sSub>
                          <m:sSubPr>
                            <m:ctrlPr>
                              <a:rPr lang="en-US" sz="2000" i="1" smtClean="0">
                                <a:solidFill>
                                  <a:prstClr val="black"/>
                                </a:solidFill>
                                <a:latin typeface="Cambria Math" panose="02040503050406030204" pitchFamily="18" charset="0"/>
                              </a:rPr>
                            </m:ctrlPr>
                          </m:sSubPr>
                          <m:e>
                            <m:r>
                              <a:rPr lang="en-US" sz="2000" i="1" smtClean="0">
                                <a:solidFill>
                                  <a:prstClr val="black"/>
                                </a:solidFill>
                                <a:latin typeface="Cambria Math" panose="02040503050406030204" pitchFamily="18" charset="0"/>
                              </a:rPr>
                              <m:t>𝑥</m:t>
                            </m:r>
                          </m:e>
                          <m:sub>
                            <m:r>
                              <a:rPr lang="en-US" sz="2000" i="1" smtClean="0">
                                <a:solidFill>
                                  <a:prstClr val="black"/>
                                </a:solidFill>
                                <a:latin typeface="Cambria Math" panose="02040503050406030204" pitchFamily="18" charset="0"/>
                              </a:rPr>
                              <m:t>3</m:t>
                            </m:r>
                          </m:sub>
                        </m:sSub>
                      </m:e>
                    </m:d>
                    <m:r>
                      <a:rPr lang="en-US" sz="2000" i="1" smtClean="0">
                        <a:solidFill>
                          <a:prstClr val="black"/>
                        </a:solidFill>
                        <a:latin typeface="Cambria Math" panose="02040503050406030204" pitchFamily="18" charset="0"/>
                      </a:rPr>
                      <m:t>∪</m:t>
                    </m:r>
                    <m:d>
                      <m:dPr>
                        <m:ctrlPr>
                          <a:rPr lang="en-US" sz="2000" i="1" smtClean="0">
                            <a:solidFill>
                              <a:prstClr val="black"/>
                            </a:solidFill>
                            <a:latin typeface="Cambria Math" panose="02040503050406030204" pitchFamily="18" charset="0"/>
                          </a:rPr>
                        </m:ctrlPr>
                      </m:dPr>
                      <m:e>
                        <m:sSub>
                          <m:sSubPr>
                            <m:ctrlPr>
                              <a:rPr lang="en-US" sz="2000" i="1" smtClean="0">
                                <a:solidFill>
                                  <a:prstClr val="black"/>
                                </a:solidFill>
                                <a:latin typeface="Cambria Math" panose="02040503050406030204" pitchFamily="18" charset="0"/>
                              </a:rPr>
                            </m:ctrlPr>
                          </m:sSubPr>
                          <m:e>
                            <m:r>
                              <a:rPr lang="en-US" sz="2000" i="1" smtClean="0">
                                <a:solidFill>
                                  <a:prstClr val="black"/>
                                </a:solidFill>
                                <a:latin typeface="Cambria Math" panose="02040503050406030204" pitchFamily="18" charset="0"/>
                              </a:rPr>
                              <m:t>𝑥</m:t>
                            </m:r>
                          </m:e>
                          <m:sub>
                            <m:r>
                              <a:rPr lang="en-US" sz="2000" i="1" smtClean="0">
                                <a:solidFill>
                                  <a:prstClr val="black"/>
                                </a:solidFill>
                                <a:latin typeface="Cambria Math" panose="02040503050406030204" pitchFamily="18" charset="0"/>
                              </a:rPr>
                              <m:t>1</m:t>
                            </m:r>
                          </m:sub>
                        </m:sSub>
                        <m:r>
                          <a:rPr lang="en-US" sz="2000" i="1" smtClean="0">
                            <a:solidFill>
                              <a:prstClr val="black"/>
                            </a:solidFill>
                            <a:latin typeface="Cambria Math" panose="02040503050406030204" pitchFamily="18" charset="0"/>
                          </a:rPr>
                          <m:t>∩</m:t>
                        </m:r>
                        <m:sSub>
                          <m:sSubPr>
                            <m:ctrlPr>
                              <a:rPr lang="en-US" sz="2000" i="1" smtClean="0">
                                <a:solidFill>
                                  <a:prstClr val="black"/>
                                </a:solidFill>
                                <a:latin typeface="Cambria Math" panose="02040503050406030204" pitchFamily="18" charset="0"/>
                              </a:rPr>
                            </m:ctrlPr>
                          </m:sSubPr>
                          <m:e>
                            <m:r>
                              <a:rPr lang="en-US" sz="2000" i="1" smtClean="0">
                                <a:solidFill>
                                  <a:prstClr val="black"/>
                                </a:solidFill>
                                <a:latin typeface="Cambria Math" panose="02040503050406030204" pitchFamily="18" charset="0"/>
                              </a:rPr>
                              <m:t>𝑥</m:t>
                            </m:r>
                          </m:e>
                          <m:sub>
                            <m:r>
                              <a:rPr lang="en-US" sz="2000" i="1" smtClean="0">
                                <a:solidFill>
                                  <a:prstClr val="black"/>
                                </a:solidFill>
                                <a:latin typeface="Cambria Math" panose="02040503050406030204" pitchFamily="18" charset="0"/>
                              </a:rPr>
                              <m:t>3</m:t>
                            </m:r>
                          </m:sub>
                        </m:sSub>
                      </m:e>
                    </m:d>
                    <m:r>
                      <a:rPr lang="en-US" sz="2000" i="1" smtClean="0">
                        <a:solidFill>
                          <a:prstClr val="black"/>
                        </a:solidFill>
                        <a:latin typeface="Cambria Math" panose="02040503050406030204" pitchFamily="18" charset="0"/>
                      </a:rPr>
                      <m:t>∪</m:t>
                    </m:r>
                    <m:d>
                      <m:dPr>
                        <m:ctrlPr>
                          <a:rPr lang="en-US" sz="2000" i="1" smtClean="0">
                            <a:solidFill>
                              <a:prstClr val="black"/>
                            </a:solidFill>
                            <a:latin typeface="Cambria Math" panose="02040503050406030204" pitchFamily="18" charset="0"/>
                          </a:rPr>
                        </m:ctrlPr>
                      </m:dPr>
                      <m:e>
                        <m:sSub>
                          <m:sSubPr>
                            <m:ctrlPr>
                              <a:rPr lang="en-US" sz="2000" i="1" smtClean="0">
                                <a:solidFill>
                                  <a:prstClr val="black"/>
                                </a:solidFill>
                                <a:latin typeface="Cambria Math" panose="02040503050406030204" pitchFamily="18" charset="0"/>
                              </a:rPr>
                            </m:ctrlPr>
                          </m:sSubPr>
                          <m:e>
                            <m:r>
                              <a:rPr lang="en-US" sz="2000" i="1" smtClean="0">
                                <a:solidFill>
                                  <a:prstClr val="black"/>
                                </a:solidFill>
                                <a:latin typeface="Cambria Math" panose="02040503050406030204" pitchFamily="18" charset="0"/>
                              </a:rPr>
                              <m:t>𝑥</m:t>
                            </m:r>
                          </m:e>
                          <m:sub>
                            <m:r>
                              <a:rPr lang="en-US" sz="2000" i="1" smtClean="0">
                                <a:solidFill>
                                  <a:prstClr val="black"/>
                                </a:solidFill>
                                <a:latin typeface="Cambria Math" panose="02040503050406030204" pitchFamily="18" charset="0"/>
                              </a:rPr>
                              <m:t>1</m:t>
                            </m:r>
                          </m:sub>
                        </m:sSub>
                        <m:r>
                          <a:rPr lang="en-US" sz="2000" i="1" smtClean="0">
                            <a:solidFill>
                              <a:prstClr val="black"/>
                            </a:solidFill>
                            <a:latin typeface="Cambria Math" panose="02040503050406030204" pitchFamily="18" charset="0"/>
                          </a:rPr>
                          <m:t>∩</m:t>
                        </m:r>
                        <m:sSub>
                          <m:sSubPr>
                            <m:ctrlPr>
                              <a:rPr lang="en-US" sz="2000" i="1" smtClean="0">
                                <a:solidFill>
                                  <a:prstClr val="black"/>
                                </a:solidFill>
                                <a:latin typeface="Cambria Math" panose="02040503050406030204" pitchFamily="18" charset="0"/>
                              </a:rPr>
                            </m:ctrlPr>
                          </m:sSubPr>
                          <m:e>
                            <m:r>
                              <a:rPr lang="en-US" sz="2000" i="1" smtClean="0">
                                <a:solidFill>
                                  <a:prstClr val="black"/>
                                </a:solidFill>
                                <a:latin typeface="Cambria Math" panose="02040503050406030204" pitchFamily="18" charset="0"/>
                              </a:rPr>
                              <m:t>𝑥</m:t>
                            </m:r>
                          </m:e>
                          <m:sub>
                            <m:r>
                              <a:rPr lang="en-US" sz="2000" i="1" smtClean="0">
                                <a:solidFill>
                                  <a:prstClr val="black"/>
                                </a:solidFill>
                                <a:latin typeface="Cambria Math" panose="02040503050406030204" pitchFamily="18" charset="0"/>
                              </a:rPr>
                              <m:t>4</m:t>
                            </m:r>
                          </m:sub>
                        </m:sSub>
                      </m:e>
                    </m:d>
                  </m:oMath>
                </a14:m>
                <a:endParaRPr lang="en-US" sz="2000" dirty="0">
                  <a:solidFill>
                    <a:prstClr val="black"/>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987774" y="2391297"/>
                <a:ext cx="7319886" cy="400110"/>
              </a:xfrm>
              <a:prstGeom prst="rect">
                <a:avLst/>
              </a:prstGeom>
              <a:blipFill rotWithShape="0">
                <a:blip r:embed="rId4"/>
                <a:stretch>
                  <a:fillRect l="-833" t="-7576" b="-25758"/>
                </a:stretch>
              </a:blipFill>
            </p:spPr>
            <p:txBody>
              <a:bodyPr/>
              <a:lstStyle/>
              <a:p>
                <a:r>
                  <a:rPr lang="en-US">
                    <a:noFill/>
                  </a:rPr>
                  <a:t> </a:t>
                </a:r>
              </a:p>
            </p:txBody>
          </p:sp>
        </mc:Fallback>
      </mc:AlternateContent>
    </p:spTree>
    <p:extLst>
      <p:ext uri="{BB962C8B-B14F-4D97-AF65-F5344CB8AC3E}">
        <p14:creationId xmlns:p14="http://schemas.microsoft.com/office/powerpoint/2010/main" val="1023618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Evaluation of path failure probability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Special case: identically small supply node failure probability </a:t>
                </a:r>
                <a14:m>
                  <m:oMath xmlns:m="http://schemas.openxmlformats.org/officeDocument/2006/math">
                    <m:r>
                      <a:rPr lang="en-US" i="1">
                        <a:latin typeface="Cambria Math" panose="02040503050406030204" pitchFamily="18" charset="0"/>
                      </a:rPr>
                      <m:t>𝒑</m:t>
                    </m:r>
                  </m:oMath>
                </a14:m>
                <a:endParaRPr lang="en-US" dirty="0"/>
              </a:p>
              <a:p>
                <a:pPr lvl="2"/>
                <a:endParaRPr lang="en-US" i="1" dirty="0">
                  <a:latin typeface="Cambria Math" charset="0"/>
                </a:endParaRPr>
              </a:p>
              <a:p>
                <a:pPr marL="914400" lvl="2" indent="0">
                  <a:buNone/>
                </a:pPr>
                <a:r>
                  <a:rPr lang="en-US" sz="2800" b="0" dirty="0"/>
                  <a:t>		</a:t>
                </a:r>
                <a14:m>
                  <m:oMath xmlns:m="http://schemas.openxmlformats.org/officeDocument/2006/math">
                    <m:func>
                      <m:funcPr>
                        <m:ctrlPr>
                          <a:rPr lang="en-US" sz="2800" b="0" i="1" dirty="0" smtClean="0">
                            <a:latin typeface="Cambria Math" panose="02040503050406030204" pitchFamily="18" charset="0"/>
                          </a:rPr>
                        </m:ctrlPr>
                      </m:funcPr>
                      <m:fName>
                        <m:r>
                          <m:rPr>
                            <m:sty m:val="p"/>
                          </m:rPr>
                          <a:rPr lang="en-US" sz="2800" b="0" i="0" dirty="0" smtClean="0">
                            <a:latin typeface="Cambria Math" panose="02040503050406030204" pitchFamily="18" charset="0"/>
                          </a:rPr>
                          <m:t>Pr</m:t>
                        </m:r>
                        <m:r>
                          <a:rPr lang="en-US" sz="2800" b="0" i="1" dirty="0" smtClean="0">
                            <a:latin typeface="Cambria Math" panose="02040503050406030204" pitchFamily="18" charset="0"/>
                          </a:rPr>
                          <m:t>(</m:t>
                        </m:r>
                        <m:r>
                          <a:rPr lang="en-US" sz="2800" b="0" i="1" dirty="0" smtClean="0">
                            <a:latin typeface="Cambria Math" charset="0"/>
                          </a:rPr>
                          <m:t>𝐹</m:t>
                        </m:r>
                        <m:r>
                          <a:rPr lang="en-US" sz="2800" b="0" i="1" dirty="0" smtClean="0">
                            <a:latin typeface="Cambria Math" panose="02040503050406030204" pitchFamily="18" charset="0"/>
                          </a:rPr>
                          <m:t>)</m:t>
                        </m:r>
                      </m:fName>
                      <m:e>
                        <m:r>
                          <a:rPr lang="en-US" sz="2800" b="0" i="1" dirty="0" smtClean="0">
                            <a:latin typeface="Cambria Math" charset="0"/>
                          </a:rPr>
                          <m:t>≅</m:t>
                        </m:r>
                      </m:e>
                    </m:func>
                    <m:r>
                      <a:rPr lang="en-US" sz="2800" i="1" dirty="0" smtClean="0">
                        <a:solidFill>
                          <a:srgbClr val="FF0000"/>
                        </a:solidFill>
                        <a:latin typeface="Cambria Math" panose="02040503050406030204" pitchFamily="18" charset="0"/>
                      </a:rPr>
                      <m:t>𝑚</m:t>
                    </m:r>
                    <m:sSup>
                      <m:sSupPr>
                        <m:ctrlPr>
                          <a:rPr lang="en-US" sz="2800" i="1" dirty="0">
                            <a:latin typeface="Cambria Math" panose="02040503050406030204" pitchFamily="18" charset="0"/>
                          </a:rPr>
                        </m:ctrlPr>
                      </m:sSupPr>
                      <m:e>
                        <m:r>
                          <a:rPr lang="en-US" sz="2800" i="1" dirty="0">
                            <a:latin typeface="Cambria Math" panose="02040503050406030204" pitchFamily="18" charset="0"/>
                          </a:rPr>
                          <m:t>𝑝</m:t>
                        </m:r>
                      </m:e>
                      <m:sup>
                        <m:sSub>
                          <m:sSubPr>
                            <m:ctrlPr>
                              <a:rPr lang="en-US" sz="2800" i="1" smtClean="0">
                                <a:solidFill>
                                  <a:srgbClr val="00B050"/>
                                </a:solidFill>
                                <a:latin typeface="Cambria Math" panose="02040503050406030204" pitchFamily="18" charset="0"/>
                              </a:rPr>
                            </m:ctrlPr>
                          </m:sSubPr>
                          <m:e>
                            <m:r>
                              <a:rPr lang="en-US" sz="2800" i="1">
                                <a:solidFill>
                                  <a:srgbClr val="00B050"/>
                                </a:solidFill>
                                <a:latin typeface="Cambria Math" panose="02040503050406030204" pitchFamily="18" charset="0"/>
                              </a:rPr>
                              <m:t>𝑛</m:t>
                            </m:r>
                          </m:e>
                          <m:sub>
                            <m:r>
                              <a:rPr lang="en-US" sz="2800" i="1">
                                <a:solidFill>
                                  <a:srgbClr val="00B050"/>
                                </a:solidFill>
                                <a:latin typeface="Cambria Math" panose="02040503050406030204" pitchFamily="18" charset="0"/>
                              </a:rPr>
                              <m:t>𝑠</m:t>
                            </m:r>
                            <m:r>
                              <a:rPr lang="en-US" sz="2800" i="1">
                                <a:solidFill>
                                  <a:srgbClr val="00B050"/>
                                </a:solidFill>
                                <a:latin typeface="Cambria Math" panose="02040503050406030204" pitchFamily="18" charset="0"/>
                              </a:rPr>
                              <m:t> </m:t>
                            </m:r>
                          </m:sub>
                        </m:sSub>
                      </m:sup>
                    </m:sSup>
                  </m:oMath>
                </a14:m>
                <a:r>
                  <a:rPr lang="en-US" sz="2800" dirty="0"/>
                  <a:t> </a:t>
                </a:r>
              </a:p>
              <a:p>
                <a:pPr lvl="1"/>
                <a:endParaRPr lang="en-US" dirty="0"/>
              </a:p>
              <a:p>
                <a:r>
                  <a:rPr lang="en-US" dirty="0"/>
                  <a:t>Reliability indicators:</a:t>
                </a:r>
              </a:p>
              <a:p>
                <a:pPr lvl="1"/>
                <a14:m>
                  <m:oMath xmlns:m="http://schemas.openxmlformats.org/officeDocument/2006/math">
                    <m:sSub>
                      <m:sSubPr>
                        <m:ctrlPr>
                          <a:rPr lang="en-US" i="1" smtClean="0">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𝑛</m:t>
                        </m:r>
                      </m:e>
                      <m:sub>
                        <m:r>
                          <a:rPr lang="en-US" i="1">
                            <a:solidFill>
                              <a:srgbClr val="00B050"/>
                            </a:solidFill>
                            <a:latin typeface="Cambria Math" panose="02040503050406030204" pitchFamily="18" charset="0"/>
                          </a:rPr>
                          <m:t>𝑠</m:t>
                        </m:r>
                        <m:r>
                          <a:rPr lang="en-US" i="1">
                            <a:solidFill>
                              <a:srgbClr val="00B050"/>
                            </a:solidFill>
                            <a:latin typeface="Cambria Math" panose="02040503050406030204" pitchFamily="18" charset="0"/>
                          </a:rPr>
                          <m:t> </m:t>
                        </m:r>
                      </m:sub>
                    </m:sSub>
                  </m:oMath>
                </a14:m>
                <a:r>
                  <a:rPr lang="en-US" dirty="0"/>
                  <a:t>: minimum number of supply nodes for a node in the path </a:t>
                </a:r>
              </a:p>
              <a:p>
                <a:pPr lvl="1"/>
                <a14:m>
                  <m:oMath xmlns:m="http://schemas.openxmlformats.org/officeDocument/2006/math">
                    <m:r>
                      <a:rPr lang="en-US" i="1" smtClean="0">
                        <a:solidFill>
                          <a:srgbClr val="FF0000"/>
                        </a:solidFill>
                        <a:latin typeface="Cambria Math" panose="02040503050406030204" pitchFamily="18" charset="0"/>
                      </a:rPr>
                      <m:t>𝑚</m:t>
                    </m:r>
                  </m:oMath>
                </a14:m>
                <a:r>
                  <a:rPr lang="en-US" dirty="0"/>
                  <a:t>:  the number of combinations of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𝑠</m:t>
                        </m:r>
                        <m:r>
                          <a:rPr lang="en-US" i="1">
                            <a:latin typeface="Cambria Math" panose="02040503050406030204" pitchFamily="18" charset="0"/>
                          </a:rPr>
                          <m:t> </m:t>
                        </m:r>
                      </m:sub>
                    </m:sSub>
                  </m:oMath>
                </a14:m>
                <a:r>
                  <a:rPr lang="en-US" dirty="0"/>
                  <a:t> supply node failures that disconnect the path</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931" t="-89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9C2C24DF-DAFD-4A20-870A-00384D50E7EA}" type="slidenum">
              <a:rPr lang="ko-KR" altLang="en-US" smtClean="0">
                <a:solidFill>
                  <a:prstClr val="white"/>
                </a:solidFill>
              </a:rPr>
              <a:pPr/>
              <a:t>27</a:t>
            </a:fld>
            <a:endParaRPr lang="ko-KR" altLang="en-US" dirty="0">
              <a:solidFill>
                <a:prstClr val="white"/>
              </a:solidFill>
            </a:endParaRPr>
          </a:p>
        </p:txBody>
      </p:sp>
      <mc:AlternateContent xmlns:mc="http://schemas.openxmlformats.org/markup-compatibility/2006" xmlns:a14="http://schemas.microsoft.com/office/drawing/2010/main">
        <mc:Choice Requires="a14">
          <p:sp>
            <p:nvSpPr>
              <p:cNvPr id="13" name="TextBox 12"/>
              <p:cNvSpPr txBox="1"/>
              <p:nvPr/>
            </p:nvSpPr>
            <p:spPr>
              <a:xfrm>
                <a:off x="6280566" y="5054514"/>
                <a:ext cx="1828800" cy="101566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000" i="1" dirty="0" smtClean="0">
                              <a:solidFill>
                                <a:srgbClr val="00B050"/>
                              </a:solidFill>
                              <a:latin typeface="Cambria Math" panose="02040503050406030204" pitchFamily="18" charset="0"/>
                            </a:rPr>
                          </m:ctrlPr>
                        </m:sSubPr>
                        <m:e>
                          <m:r>
                            <a:rPr lang="en-US" sz="2000" i="1" dirty="0" smtClean="0">
                              <a:solidFill>
                                <a:srgbClr val="00B050"/>
                              </a:solidFill>
                              <a:latin typeface="Cambria Math" panose="02040503050406030204" pitchFamily="18" charset="0"/>
                            </a:rPr>
                            <m:t>𝑛</m:t>
                          </m:r>
                        </m:e>
                        <m:sub>
                          <m:r>
                            <a:rPr lang="en-US" sz="2000" i="1" dirty="0" smtClean="0">
                              <a:solidFill>
                                <a:srgbClr val="00B050"/>
                              </a:solidFill>
                              <a:latin typeface="Cambria Math" panose="02040503050406030204" pitchFamily="18" charset="0"/>
                            </a:rPr>
                            <m:t>𝑠</m:t>
                          </m:r>
                          <m:r>
                            <a:rPr lang="en-US" sz="2000" i="1" dirty="0" smtClean="0">
                              <a:solidFill>
                                <a:srgbClr val="00B050"/>
                              </a:solidFill>
                              <a:latin typeface="Cambria Math" panose="02040503050406030204" pitchFamily="18" charset="0"/>
                            </a:rPr>
                            <m:t> </m:t>
                          </m:r>
                        </m:sub>
                      </m:sSub>
                      <m:r>
                        <a:rPr lang="en-US" sz="2000" i="1" dirty="0" smtClean="0">
                          <a:solidFill>
                            <a:prstClr val="black"/>
                          </a:solidFill>
                          <a:latin typeface="Cambria Math" panose="02040503050406030204" pitchFamily="18" charset="0"/>
                        </a:rPr>
                        <m:t>=2</m:t>
                      </m:r>
                    </m:oMath>
                  </m:oMathPara>
                </a14:m>
                <a:endParaRPr lang="en-US" sz="2000" dirty="0">
                  <a:solidFill>
                    <a:prstClr val="black"/>
                  </a:solidFill>
                </a:endParaRPr>
              </a:p>
              <a:p>
                <a:endParaRPr lang="en-US" sz="2000" dirty="0">
                  <a:solidFill>
                    <a:prstClr val="black"/>
                  </a:solidFill>
                </a:endParaRPr>
              </a:p>
              <a:p>
                <a:pPr/>
                <a14:m>
                  <m:oMathPara xmlns:m="http://schemas.openxmlformats.org/officeDocument/2006/math">
                    <m:oMathParaPr>
                      <m:jc m:val="centerGroup"/>
                    </m:oMathParaPr>
                    <m:oMath xmlns:m="http://schemas.openxmlformats.org/officeDocument/2006/math">
                      <m:r>
                        <a:rPr lang="en-US" sz="2000" i="1" dirty="0" smtClean="0">
                          <a:solidFill>
                            <a:srgbClr val="FF0000"/>
                          </a:solidFill>
                          <a:latin typeface="Cambria Math" panose="02040503050406030204" pitchFamily="18" charset="0"/>
                        </a:rPr>
                        <m:t>𝑚</m:t>
                      </m:r>
                      <m:r>
                        <a:rPr lang="en-US" sz="2000" i="1" dirty="0" smtClean="0">
                          <a:solidFill>
                            <a:prstClr val="black"/>
                          </a:solidFill>
                          <a:latin typeface="Cambria Math" panose="02040503050406030204" pitchFamily="18" charset="0"/>
                        </a:rPr>
                        <m:t>=</m:t>
                      </m:r>
                      <m:r>
                        <a:rPr lang="en-US" sz="2000" b="0" i="1" dirty="0" smtClean="0">
                          <a:solidFill>
                            <a:prstClr val="black"/>
                          </a:solidFill>
                          <a:latin typeface="Cambria Math" panose="02040503050406030204" pitchFamily="18" charset="0"/>
                        </a:rPr>
                        <m:t>3</m:t>
                      </m:r>
                    </m:oMath>
                  </m:oMathPara>
                </a14:m>
                <a:endParaRPr lang="en-US" dirty="0">
                  <a:solidFill>
                    <a:prstClr val="black"/>
                  </a:solidFill>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6280566" y="5054514"/>
                <a:ext cx="1828800" cy="1015663"/>
              </a:xfrm>
              <a:prstGeom prst="rect">
                <a:avLst/>
              </a:prstGeom>
              <a:blipFill>
                <a:blip r:embed="rId3"/>
                <a:stretch>
                  <a:fillRect/>
                </a:stretch>
              </a:blipFill>
            </p:spPr>
            <p:txBody>
              <a:bodyPr/>
              <a:lstStyle/>
              <a:p>
                <a:r>
                  <a:rPr lang="en-US">
                    <a:noFill/>
                  </a:rPr>
                  <a:t> </a:t>
                </a:r>
              </a:p>
            </p:txBody>
          </p:sp>
        </mc:Fallback>
      </mc:AlternateContent>
      <p:pic>
        <p:nvPicPr>
          <p:cNvPr id="8" name="Picture 7"/>
          <p:cNvPicPr>
            <a:picLocks noChangeAspect="1"/>
          </p:cNvPicPr>
          <p:nvPr/>
        </p:nvPicPr>
        <p:blipFill>
          <a:blip r:embed="rId4"/>
          <a:stretch>
            <a:fillRect/>
          </a:stretch>
        </p:blipFill>
        <p:spPr>
          <a:xfrm>
            <a:off x="663844" y="4581019"/>
            <a:ext cx="5110162" cy="1864933"/>
          </a:xfrm>
          <a:prstGeom prst="rect">
            <a:avLst/>
          </a:prstGeom>
        </p:spPr>
      </p:pic>
      <p:cxnSp>
        <p:nvCxnSpPr>
          <p:cNvPr id="7" name="Straight Arrow Connector 6"/>
          <p:cNvCxnSpPr/>
          <p:nvPr/>
        </p:nvCxnSpPr>
        <p:spPr>
          <a:xfrm flipH="1">
            <a:off x="4343402" y="5105400"/>
            <a:ext cx="990598" cy="914400"/>
          </a:xfrm>
          <a:prstGeom prst="straightConnector1">
            <a:avLst/>
          </a:prstGeom>
          <a:ln>
            <a:solidFill>
              <a:srgbClr val="7030A0"/>
            </a:solidFill>
            <a:headEnd type="triangle" w="med" len="med"/>
            <a:tailEnd type="non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334000" y="4648200"/>
            <a:ext cx="36380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3</a:t>
            </a:r>
          </a:p>
        </p:txBody>
      </p:sp>
    </p:spTree>
    <p:extLst>
      <p:ext uri="{BB962C8B-B14F-4D97-AF65-F5344CB8AC3E}">
        <p14:creationId xmlns:p14="http://schemas.microsoft.com/office/powerpoint/2010/main" val="16385714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4174148" y="-3785055"/>
            <a:ext cx="566407" cy="8306500"/>
          </a:xfrm>
        </p:spPr>
        <p:txBody>
          <a:bodyPr/>
          <a:lstStyle/>
          <a:p>
            <a:r>
              <a:rPr lang="en-US" dirty="0"/>
              <a:t>Finding the most reliable path (Small failure </a:t>
            </a:r>
            <a:r>
              <a:rPr lang="en-US" dirty="0" err="1"/>
              <a:t>Prob</a:t>
            </a:r>
            <a:r>
              <a:rPr lang="en-US" dirty="0"/>
              <a: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Objective: optimizing reliability indicators</a:t>
                </a:r>
              </a:p>
              <a:p>
                <a:pPr lvl="1"/>
                <a:r>
                  <a:rPr lang="en-US" dirty="0"/>
                  <a:t>Observation: Optimizing</a:t>
                </a:r>
                <a:r>
                  <a:rPr lang="en-US" dirty="0">
                    <a:solidFill>
                      <a:srgbClr val="00B050"/>
                    </a:solidFill>
                  </a:rPr>
                  <a:t> </a:t>
                </a:r>
                <a14:m>
                  <m:oMath xmlns:m="http://schemas.openxmlformats.org/officeDocument/2006/math">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𝑛</m:t>
                        </m:r>
                      </m:e>
                      <m:sub>
                        <m:r>
                          <a:rPr lang="en-US" i="1">
                            <a:solidFill>
                              <a:srgbClr val="00B050"/>
                            </a:solidFill>
                            <a:latin typeface="Cambria Math" panose="02040503050406030204" pitchFamily="18" charset="0"/>
                          </a:rPr>
                          <m:t>𝑠</m:t>
                        </m:r>
                        <m:r>
                          <a:rPr lang="en-US" i="1">
                            <a:solidFill>
                              <a:srgbClr val="00B050"/>
                            </a:solidFill>
                            <a:latin typeface="Cambria Math" panose="02040503050406030204" pitchFamily="18" charset="0"/>
                          </a:rPr>
                          <m:t> </m:t>
                        </m:r>
                      </m:sub>
                    </m:sSub>
                  </m:oMath>
                </a14:m>
                <a:r>
                  <a:rPr lang="en-US" dirty="0"/>
                  <a:t> is more important than optimizing </a:t>
                </a:r>
                <a14:m>
                  <m:oMath xmlns:m="http://schemas.openxmlformats.org/officeDocument/2006/math">
                    <m:r>
                      <a:rPr lang="en-US" i="1" dirty="0">
                        <a:solidFill>
                          <a:srgbClr val="FF0000"/>
                        </a:solidFill>
                        <a:latin typeface="Cambria Math" panose="02040503050406030204" pitchFamily="18" charset="0"/>
                      </a:rPr>
                      <m:t>𝑚</m:t>
                    </m:r>
                  </m:oMath>
                </a14:m>
                <a:endParaRPr lang="en-US" dirty="0"/>
              </a:p>
              <a:p>
                <a:r>
                  <a:rPr lang="en-US" dirty="0"/>
                  <a:t>Algorithm to find the most reliable path</a:t>
                </a:r>
              </a:p>
              <a:p>
                <a:pPr lvl="1"/>
                <a:r>
                  <a:rPr lang="en-US" dirty="0"/>
                  <a:t>Find paths that maximize </a:t>
                </a:r>
                <a14:m>
                  <m:oMath xmlns:m="http://schemas.openxmlformats.org/officeDocument/2006/math">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𝑛</m:t>
                        </m:r>
                      </m:e>
                      <m:sub>
                        <m:r>
                          <a:rPr lang="en-US" i="1">
                            <a:solidFill>
                              <a:srgbClr val="00B050"/>
                            </a:solidFill>
                            <a:latin typeface="Cambria Math" panose="02040503050406030204" pitchFamily="18" charset="0"/>
                          </a:rPr>
                          <m:t>𝑠</m:t>
                        </m:r>
                        <m:r>
                          <a:rPr lang="en-US" i="1">
                            <a:solidFill>
                              <a:srgbClr val="00B050"/>
                            </a:solidFill>
                            <a:latin typeface="Cambria Math" panose="02040503050406030204" pitchFamily="18" charset="0"/>
                          </a:rPr>
                          <m:t> </m:t>
                        </m:r>
                      </m:sub>
                    </m:sSub>
                  </m:oMath>
                </a14:m>
                <a:r>
                  <a:rPr lang="en-US" dirty="0"/>
                  <a:t>: largest capacity path algorithm (linear time) </a:t>
                </a:r>
              </a:p>
              <a:p>
                <a:pPr lvl="1"/>
                <a:r>
                  <a:rPr lang="en-US" dirty="0"/>
                  <a:t>If more than one path, find one with the minimum </a:t>
                </a:r>
                <a14:m>
                  <m:oMath xmlns:m="http://schemas.openxmlformats.org/officeDocument/2006/math">
                    <m:r>
                      <a:rPr lang="en-US" i="1" dirty="0">
                        <a:solidFill>
                          <a:srgbClr val="FF0000"/>
                        </a:solidFill>
                        <a:latin typeface="Cambria Math" panose="02040503050406030204" pitchFamily="18" charset="0"/>
                      </a:rPr>
                      <m:t>𝑚</m:t>
                    </m:r>
                  </m:oMath>
                </a14:m>
                <a:r>
                  <a:rPr lang="en-US" dirty="0"/>
                  <a:t> (NP-hard)</a:t>
                </a:r>
              </a:p>
              <a:p>
                <a:endParaRPr lang="en-US" dirty="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931" t="-89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9C2C24DF-DAFD-4A20-870A-00384D50E7EA}" type="slidenum">
              <a:rPr lang="ko-KR" altLang="en-US" smtClean="0">
                <a:solidFill>
                  <a:prstClr val="white"/>
                </a:solidFill>
              </a:rPr>
              <a:pPr/>
              <a:t>28</a:t>
            </a:fld>
            <a:endParaRPr lang="ko-KR" altLang="en-US" dirty="0">
              <a:solidFill>
                <a:prstClr val="white"/>
              </a:solidFill>
            </a:endParaRPr>
          </a:p>
        </p:txBody>
      </p:sp>
      <mc:AlternateContent xmlns:mc="http://schemas.openxmlformats.org/markup-compatibility/2006" xmlns:a14="http://schemas.microsoft.com/office/drawing/2010/main">
        <mc:Choice Requires="a14">
          <p:sp>
            <p:nvSpPr>
              <p:cNvPr id="6" name="Content Placeholder 5"/>
              <p:cNvSpPr txBox="1">
                <a:spLocks/>
              </p:cNvSpPr>
              <p:nvPr/>
            </p:nvSpPr>
            <p:spPr>
              <a:xfrm>
                <a:off x="5655930" y="4177029"/>
                <a:ext cx="3560719" cy="2651760"/>
              </a:xfrm>
              <a:prstGeom prst="rect">
                <a:avLst/>
              </a:prstGeom>
            </p:spPr>
            <p:txBody>
              <a:bodyPr vert="horz">
                <a:normAutofit/>
              </a:bodyPr>
              <a:lstStyle>
                <a:lvl1pPr marL="342900" marR="0" indent="-342900" algn="l" rtl="0" eaLnBrk="1" latinLnBrk="0" hangingPunct="1">
                  <a:spcBef>
                    <a:spcPct val="20000"/>
                  </a:spcBef>
                  <a:buFont typeface="Arial" pitchFamily="34" charset="0"/>
                  <a:buChar char="•"/>
                  <a:defRPr kumimoji="0" sz="2400" b="1">
                    <a:solidFill>
                      <a:schemeClr val="tx1"/>
                    </a:solidFill>
                    <a:latin typeface="+mn-lt"/>
                    <a:ea typeface="+mn-ea"/>
                    <a:cs typeface="+mn-cs"/>
                  </a:defRPr>
                </a:lvl1pPr>
                <a:lvl2pPr marL="800100" indent="-342900" algn="l" rtl="0" eaLnBrk="1" latinLnBrk="0" hangingPunct="1">
                  <a:spcBef>
                    <a:spcPct val="20000"/>
                  </a:spcBef>
                  <a:buClr>
                    <a:schemeClr val="accent6">
                      <a:lumMod val="75000"/>
                    </a:schemeClr>
                  </a:buClr>
                  <a:buFont typeface="Calibri" pitchFamily="34" charset="0"/>
                  <a:buChar char="–"/>
                  <a:defRPr kumimoji="0" sz="2000">
                    <a:solidFill>
                      <a:schemeClr val="tx1"/>
                    </a:solidFill>
                    <a:latin typeface="+mn-lt"/>
                    <a:ea typeface="+mn-ea"/>
                    <a:cs typeface="+mn-cs"/>
                  </a:defRPr>
                </a:lvl2pPr>
                <a:lvl3pPr marL="1257300" indent="-342900" algn="l" rtl="0" eaLnBrk="1" latinLnBrk="0" hangingPunct="1">
                  <a:spcBef>
                    <a:spcPct val="20000"/>
                  </a:spcBef>
                  <a:buClr>
                    <a:schemeClr val="tx2"/>
                  </a:buClr>
                  <a:buFont typeface="Wingdings" pitchFamily="2" charset="2"/>
                  <a:buChar char="§"/>
                  <a:defRPr kumimoji="0" sz="2000">
                    <a:solidFill>
                      <a:schemeClr val="tx1"/>
                    </a:solidFill>
                    <a:latin typeface="+mn-lt"/>
                    <a:ea typeface="+mn-ea"/>
                    <a:cs typeface="+mn-cs"/>
                  </a:defRPr>
                </a:lvl3pPr>
                <a:lvl4pPr marL="1600200" indent="-228600" algn="l" rtl="0" eaLnBrk="1" latinLnBrk="0" hangingPunct="1">
                  <a:spcBef>
                    <a:spcPct val="20000"/>
                  </a:spcBef>
                  <a:buFontTx/>
                  <a:buNone/>
                  <a:defRPr kumimoji="0" sz="2000">
                    <a:solidFill>
                      <a:schemeClr val="tx1"/>
                    </a:solidFill>
                    <a:latin typeface="+mn-lt"/>
                    <a:ea typeface="+mn-ea"/>
                    <a:cs typeface="+mn-cs"/>
                  </a:defRPr>
                </a:lvl4pPr>
                <a:lvl5pPr marL="2057400" indent="-228600" algn="l" rtl="0" eaLnBrk="1" latinLnBrk="0" hangingPunct="1">
                  <a:spcBef>
                    <a:spcPct val="20000"/>
                  </a:spcBef>
                  <a:buFontTx/>
                  <a:buNone/>
                  <a:defRPr kumimoji="0" sz="2000">
                    <a:solidFill>
                      <a:schemeClr val="tx1"/>
                    </a:solidFill>
                    <a:latin typeface="+mn-lt"/>
                    <a:ea typeface="+mn-ea"/>
                    <a:cs typeface="+mn-cs"/>
                  </a:defRPr>
                </a:lvl5pPr>
                <a:lvl6pPr marL="2514600" indent="-228600" algn="l" rtl="0" eaLnBrk="1" latinLnBrk="1" hangingPunct="1">
                  <a:spcBef>
                    <a:spcPct val="20000"/>
                  </a:spcBef>
                  <a:buChar char="•"/>
                  <a:defRPr kumimoji="0" sz="2000">
                    <a:solidFill>
                      <a:schemeClr val="tx1"/>
                    </a:solidFill>
                    <a:latin typeface="+mn-lt"/>
                    <a:ea typeface="+mn-ea"/>
                    <a:cs typeface="+mn-cs"/>
                  </a:defRPr>
                </a:lvl6pPr>
                <a:lvl7pPr marL="2971800" indent="-228600" algn="l" rtl="0" eaLnBrk="1" latinLnBrk="1" hangingPunct="1">
                  <a:spcBef>
                    <a:spcPct val="20000"/>
                  </a:spcBef>
                  <a:buChar char="•"/>
                  <a:defRPr kumimoji="0" sz="2000">
                    <a:solidFill>
                      <a:schemeClr val="tx1"/>
                    </a:solidFill>
                    <a:latin typeface="+mn-lt"/>
                    <a:ea typeface="+mn-ea"/>
                    <a:cs typeface="+mn-cs"/>
                  </a:defRPr>
                </a:lvl7pPr>
                <a:lvl8pPr marL="3429000" indent="-228600" algn="l" rtl="0" eaLnBrk="1" latinLnBrk="1" hangingPunct="1">
                  <a:spcBef>
                    <a:spcPct val="20000"/>
                  </a:spcBef>
                  <a:buChar char="•"/>
                  <a:defRPr kumimoji="0" sz="2000">
                    <a:solidFill>
                      <a:schemeClr val="tx1"/>
                    </a:solidFill>
                    <a:latin typeface="+mn-lt"/>
                    <a:ea typeface="+mn-ea"/>
                    <a:cs typeface="+mn-cs"/>
                  </a:defRPr>
                </a:lvl8pPr>
                <a:lvl9pPr marL="3886200" indent="-228600" algn="l" rtl="0" eaLnBrk="1" latinLnBrk="1" hangingPunct="1">
                  <a:spcBef>
                    <a:spcPct val="20000"/>
                  </a:spcBef>
                  <a:buChar char="•"/>
                  <a:defRPr kumimoji="0" sz="2000">
                    <a:solidFill>
                      <a:schemeClr val="tx1"/>
                    </a:solidFill>
                    <a:latin typeface="+mn-lt"/>
                    <a:ea typeface="+mn-ea"/>
                    <a:cs typeface="+mn-cs"/>
                  </a:defRPr>
                </a:lvl9pPr>
                <a:extLst/>
              </a:lstStyle>
              <a:p>
                <a:r>
                  <a:rPr lang="en-US" sz="2000" b="0" kern="0" dirty="0">
                    <a:solidFill>
                      <a:prstClr val="black"/>
                    </a:solidFill>
                  </a:rPr>
                  <a:t>Each demand node depends on two nearest supply nodes; </a:t>
                </a:r>
                <a14:m>
                  <m:oMath xmlns:m="http://schemas.openxmlformats.org/officeDocument/2006/math">
                    <m:r>
                      <a:rPr lang="en-US" sz="2000" b="0" i="1" kern="0" dirty="0">
                        <a:solidFill>
                          <a:prstClr val="black"/>
                        </a:solidFill>
                        <a:latin typeface="Cambria Math" panose="02040503050406030204" pitchFamily="18" charset="0"/>
                      </a:rPr>
                      <m:t>𝑝</m:t>
                    </m:r>
                    <m:r>
                      <a:rPr lang="en-US" sz="2000" b="0" i="1" kern="0" dirty="0">
                        <a:solidFill>
                          <a:prstClr val="black"/>
                        </a:solidFill>
                        <a:latin typeface="Cambria Math" panose="02040503050406030204" pitchFamily="18" charset="0"/>
                      </a:rPr>
                      <m:t>=0.01</m:t>
                    </m:r>
                  </m:oMath>
                </a14:m>
                <a:br>
                  <a:rPr lang="en-US" sz="2000" b="0" kern="0" dirty="0">
                    <a:solidFill>
                      <a:prstClr val="black"/>
                    </a:solidFill>
                  </a:rPr>
                </a:br>
                <a:br>
                  <a:rPr lang="en-US" sz="2000" b="0" kern="0" dirty="0">
                    <a:solidFill>
                      <a:prstClr val="black"/>
                    </a:solidFill>
                  </a:rPr>
                </a:br>
                <a14:m>
                  <m:oMath xmlns:m="http://schemas.openxmlformats.org/officeDocument/2006/math">
                    <m:sSub>
                      <m:sSubPr>
                        <m:ctrlPr>
                          <a:rPr lang="en-US" sz="2000" i="1" kern="0" dirty="0" smtClean="0">
                            <a:solidFill>
                              <a:srgbClr val="00B050"/>
                            </a:solidFill>
                            <a:latin typeface="Cambria Math" panose="02040503050406030204" pitchFamily="18" charset="0"/>
                          </a:rPr>
                        </m:ctrlPr>
                      </m:sSubPr>
                      <m:e>
                        <m:r>
                          <a:rPr lang="en-US" sz="2000" i="1" kern="0" dirty="0" smtClean="0">
                            <a:solidFill>
                              <a:srgbClr val="00B050"/>
                            </a:solidFill>
                            <a:latin typeface="Cambria Math" panose="02040503050406030204" pitchFamily="18" charset="0"/>
                          </a:rPr>
                          <m:t>𝑛</m:t>
                        </m:r>
                      </m:e>
                      <m:sub>
                        <m:r>
                          <a:rPr lang="en-US" sz="2000" i="1" kern="0" dirty="0" smtClean="0">
                            <a:solidFill>
                              <a:srgbClr val="00B050"/>
                            </a:solidFill>
                            <a:latin typeface="Cambria Math" panose="02040503050406030204" pitchFamily="18" charset="0"/>
                          </a:rPr>
                          <m:t>𝑠</m:t>
                        </m:r>
                      </m:sub>
                    </m:sSub>
                    <m:r>
                      <a:rPr lang="en-US" sz="2000" b="0" i="1" kern="0" dirty="0" smtClean="0">
                        <a:solidFill>
                          <a:prstClr val="black"/>
                        </a:solidFill>
                        <a:latin typeface="Cambria Math" panose="02040503050406030204" pitchFamily="18" charset="0"/>
                      </a:rPr>
                      <m:t>=2, </m:t>
                    </m:r>
                    <m:r>
                      <a:rPr lang="en-US" sz="2000" b="0" i="1" kern="0" dirty="0" smtClean="0">
                        <a:solidFill>
                          <a:srgbClr val="FF0000"/>
                        </a:solidFill>
                        <a:latin typeface="Cambria Math" panose="02040503050406030204" pitchFamily="18" charset="0"/>
                      </a:rPr>
                      <m:t>𝑚</m:t>
                    </m:r>
                    <m:r>
                      <a:rPr lang="en-US" sz="2000" b="0" i="1" kern="0" dirty="0">
                        <a:solidFill>
                          <a:prstClr val="black"/>
                        </a:solidFill>
                        <a:latin typeface="Cambria Math" panose="02040503050406030204" pitchFamily="18" charset="0"/>
                      </a:rPr>
                      <m:t>=</m:t>
                    </m:r>
                    <m:r>
                      <a:rPr lang="en-US" sz="2000" b="0" i="1" kern="0" dirty="0" smtClean="0">
                        <a:solidFill>
                          <a:prstClr val="black"/>
                        </a:solidFill>
                        <a:latin typeface="Cambria Math" panose="02040503050406030204" pitchFamily="18" charset="0"/>
                      </a:rPr>
                      <m:t>8: </m:t>
                    </m:r>
                  </m:oMath>
                </a14:m>
                <a:r>
                  <a:rPr lang="en-US" sz="2000" b="0" kern="0" dirty="0">
                    <a:solidFill>
                      <a:prstClr val="black"/>
                    </a:solidFill>
                  </a:rPr>
                  <a:t> </a:t>
                </a:r>
              </a:p>
              <a:p>
                <a:pPr marL="0" indent="0">
                  <a:buFont typeface="Arial" pitchFamily="34" charset="0"/>
                  <a:buNone/>
                </a:pPr>
                <a:r>
                  <a:rPr lang="en-US" sz="2000" b="0" kern="0" dirty="0">
                    <a:solidFill>
                      <a:prstClr val="black"/>
                    </a:solidFill>
                  </a:rPr>
                  <a:t>      PF = 7.9686 × </a:t>
                </a:r>
                <a14:m>
                  <m:oMath xmlns:m="http://schemas.openxmlformats.org/officeDocument/2006/math">
                    <m:sSup>
                      <m:sSupPr>
                        <m:ctrlPr>
                          <a:rPr lang="en-US" sz="2000" b="0" i="1" kern="0" dirty="0" smtClean="0">
                            <a:solidFill>
                              <a:prstClr val="black"/>
                            </a:solidFill>
                            <a:latin typeface="Cambria Math" panose="02040503050406030204" pitchFamily="18" charset="0"/>
                          </a:rPr>
                        </m:ctrlPr>
                      </m:sSupPr>
                      <m:e>
                        <m:r>
                          <a:rPr lang="en-US" sz="2000" b="0" i="1" kern="0" dirty="0" smtClean="0">
                            <a:solidFill>
                              <a:prstClr val="black"/>
                            </a:solidFill>
                            <a:latin typeface="Cambria Math" panose="02040503050406030204" pitchFamily="18" charset="0"/>
                          </a:rPr>
                          <m:t>10</m:t>
                        </m:r>
                      </m:e>
                      <m:sup>
                        <m:r>
                          <a:rPr lang="en-US" sz="2000" b="0" i="1" kern="0" dirty="0" smtClean="0">
                            <a:solidFill>
                              <a:prstClr val="black"/>
                            </a:solidFill>
                            <a:latin typeface="Cambria Math" panose="02040503050406030204" pitchFamily="18" charset="0"/>
                          </a:rPr>
                          <m:t>−4</m:t>
                        </m:r>
                      </m:sup>
                    </m:sSup>
                  </m:oMath>
                </a14:m>
                <a:r>
                  <a:rPr lang="en-US" sz="2000" b="0" kern="0" dirty="0">
                    <a:solidFill>
                      <a:prstClr val="black"/>
                    </a:solidFill>
                  </a:rPr>
                  <a:t> </a:t>
                </a:r>
                <a14:m>
                  <m:oMath xmlns:m="http://schemas.openxmlformats.org/officeDocument/2006/math">
                    <m:r>
                      <a:rPr lang="en-US" sz="2000" b="0" i="1" dirty="0">
                        <a:solidFill>
                          <a:prstClr val="black"/>
                        </a:solidFill>
                        <a:latin typeface="Cambria Math" charset="0"/>
                      </a:rPr>
                      <m:t>≅</m:t>
                    </m:r>
                  </m:oMath>
                </a14:m>
                <a:r>
                  <a:rPr lang="en-US" sz="2000" b="0" kern="0" dirty="0">
                    <a:solidFill>
                      <a:prstClr val="black"/>
                    </a:solidFill>
                  </a:rPr>
                  <a:t> </a:t>
                </a:r>
                <a14:m>
                  <m:oMath xmlns:m="http://schemas.openxmlformats.org/officeDocument/2006/math">
                    <m:r>
                      <a:rPr lang="en-US" sz="2000" i="1" kern="0" dirty="0" smtClean="0">
                        <a:solidFill>
                          <a:srgbClr val="FF0000"/>
                        </a:solidFill>
                        <a:latin typeface="Cambria Math" panose="02040503050406030204" pitchFamily="18" charset="0"/>
                      </a:rPr>
                      <m:t>𝑚</m:t>
                    </m:r>
                    <m:sSup>
                      <m:sSupPr>
                        <m:ctrlPr>
                          <a:rPr lang="en-US" sz="2000" i="1" kern="0" dirty="0">
                            <a:solidFill>
                              <a:prstClr val="black"/>
                            </a:solidFill>
                            <a:latin typeface="Cambria Math" panose="02040503050406030204" pitchFamily="18" charset="0"/>
                          </a:rPr>
                        </m:ctrlPr>
                      </m:sSupPr>
                      <m:e>
                        <m:r>
                          <a:rPr lang="en-US" sz="2000" i="1" kern="0" dirty="0">
                            <a:solidFill>
                              <a:prstClr val="black"/>
                            </a:solidFill>
                            <a:latin typeface="Cambria Math" panose="02040503050406030204" pitchFamily="18" charset="0"/>
                          </a:rPr>
                          <m:t>𝑝</m:t>
                        </m:r>
                      </m:e>
                      <m:sup>
                        <m:sSub>
                          <m:sSubPr>
                            <m:ctrlPr>
                              <a:rPr lang="en-US" sz="2000" i="1" kern="0" smtClean="0">
                                <a:solidFill>
                                  <a:srgbClr val="00B050"/>
                                </a:solidFill>
                                <a:latin typeface="Cambria Math" panose="02040503050406030204" pitchFamily="18" charset="0"/>
                              </a:rPr>
                            </m:ctrlPr>
                          </m:sSubPr>
                          <m:e>
                            <m:r>
                              <a:rPr lang="en-US" sz="2000" i="1" kern="0">
                                <a:solidFill>
                                  <a:srgbClr val="00B050"/>
                                </a:solidFill>
                                <a:latin typeface="Cambria Math" panose="02040503050406030204" pitchFamily="18" charset="0"/>
                              </a:rPr>
                              <m:t>𝑛</m:t>
                            </m:r>
                          </m:e>
                          <m:sub>
                            <m:r>
                              <a:rPr lang="en-US" sz="2000" i="1" kern="0">
                                <a:solidFill>
                                  <a:srgbClr val="00B050"/>
                                </a:solidFill>
                                <a:latin typeface="Cambria Math" panose="02040503050406030204" pitchFamily="18" charset="0"/>
                              </a:rPr>
                              <m:t>𝑠</m:t>
                            </m:r>
                            <m:r>
                              <a:rPr lang="en-US" sz="2000" i="1" kern="0">
                                <a:solidFill>
                                  <a:srgbClr val="00B050"/>
                                </a:solidFill>
                                <a:latin typeface="Cambria Math" panose="02040503050406030204" pitchFamily="18" charset="0"/>
                              </a:rPr>
                              <m:t> </m:t>
                            </m:r>
                          </m:sub>
                        </m:sSub>
                      </m:sup>
                    </m:sSup>
                  </m:oMath>
                </a14:m>
                <a:endParaRPr lang="en-US" sz="2000" b="0" kern="0" dirty="0">
                  <a:solidFill>
                    <a:prstClr val="black"/>
                  </a:solidFill>
                </a:endParaRPr>
              </a:p>
            </p:txBody>
          </p:sp>
        </mc:Choice>
        <mc:Fallback xmlns="">
          <p:sp>
            <p:nvSpPr>
              <p:cNvPr id="6" name="Content Placeholder 5"/>
              <p:cNvSpPr txBox="1">
                <a:spLocks noRot="1" noChangeAspect="1" noMove="1" noResize="1" noEditPoints="1" noAdjustHandles="1" noChangeArrowheads="1" noChangeShapeType="1" noTextEdit="1"/>
              </p:cNvSpPr>
              <p:nvPr/>
            </p:nvSpPr>
            <p:spPr>
              <a:xfrm>
                <a:off x="5655930" y="4177029"/>
                <a:ext cx="3560719" cy="2651760"/>
              </a:xfrm>
              <a:prstGeom prst="rect">
                <a:avLst/>
              </a:prstGeom>
              <a:blipFill rotWithShape="0">
                <a:blip r:embed="rId3"/>
                <a:stretch>
                  <a:fillRect l="-1541" t="-1149" r="-171"/>
                </a:stretch>
              </a:blipFill>
            </p:spPr>
            <p:txBody>
              <a:bodyPr/>
              <a:lstStyle/>
              <a:p>
                <a:r>
                  <a:rPr lang="en-US">
                    <a:noFill/>
                  </a:rPr>
                  <a:t> </a:t>
                </a:r>
              </a:p>
            </p:txBody>
          </p:sp>
        </mc:Fallback>
      </mc:AlternateContent>
      <p:pic>
        <p:nvPicPr>
          <p:cNvPr id="7" name="Picture 6"/>
          <p:cNvPicPr>
            <a:picLocks noChangeAspect="1"/>
          </p:cNvPicPr>
          <p:nvPr/>
        </p:nvPicPr>
        <p:blipFill>
          <a:blip r:embed="rId4"/>
          <a:stretch>
            <a:fillRect/>
          </a:stretch>
        </p:blipFill>
        <p:spPr>
          <a:xfrm>
            <a:off x="-857903" y="2489868"/>
            <a:ext cx="7367523" cy="4368132"/>
          </a:xfrm>
          <a:prstGeom prst="rect">
            <a:avLst/>
          </a:prstGeom>
        </p:spPr>
      </p:pic>
      <p:sp>
        <p:nvSpPr>
          <p:cNvPr id="8" name="TextBox 7"/>
          <p:cNvSpPr txBox="1"/>
          <p:nvPr/>
        </p:nvSpPr>
        <p:spPr>
          <a:xfrm>
            <a:off x="1085528" y="6167649"/>
            <a:ext cx="4038600" cy="369332"/>
          </a:xfrm>
          <a:prstGeom prst="rect">
            <a:avLst/>
          </a:prstGeom>
          <a:noFill/>
        </p:spPr>
        <p:txBody>
          <a:bodyPr wrap="square" rtlCol="0">
            <a:spAutoFit/>
          </a:bodyPr>
          <a:lstStyle/>
          <a:p>
            <a:r>
              <a:rPr lang="en-US" dirty="0">
                <a:solidFill>
                  <a:prstClr val="black"/>
                </a:solidFill>
              </a:rPr>
              <a:t>supply node          demand node</a:t>
            </a:r>
          </a:p>
        </p:txBody>
      </p:sp>
      <p:sp>
        <p:nvSpPr>
          <p:cNvPr id="9" name="Isosceles Triangle 8"/>
          <p:cNvSpPr/>
          <p:nvPr/>
        </p:nvSpPr>
        <p:spPr>
          <a:xfrm>
            <a:off x="990600" y="6324600"/>
            <a:ext cx="94928" cy="77986"/>
          </a:xfrm>
          <a:prstGeom prst="triangle">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2667000" y="6324600"/>
            <a:ext cx="76200" cy="77986"/>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 name="Picture 10"/>
          <p:cNvPicPr>
            <a:picLocks noChangeAspect="1"/>
          </p:cNvPicPr>
          <p:nvPr/>
        </p:nvPicPr>
        <p:blipFill>
          <a:blip r:embed="rId4"/>
          <a:stretch>
            <a:fillRect/>
          </a:stretch>
        </p:blipFill>
        <p:spPr>
          <a:xfrm>
            <a:off x="-857903" y="2486294"/>
            <a:ext cx="7367523" cy="4368132"/>
          </a:xfrm>
          <a:prstGeom prst="rect">
            <a:avLst/>
          </a:prstGeom>
        </p:spPr>
      </p:pic>
    </p:spTree>
    <p:extLst>
      <p:ext uri="{BB962C8B-B14F-4D97-AF65-F5344CB8AC3E}">
        <p14:creationId xmlns:p14="http://schemas.microsoft.com/office/powerpoint/2010/main" val="8014973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the most reliable path (general case)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04800" y="785794"/>
                <a:ext cx="8515672" cy="5843606"/>
              </a:xfrm>
            </p:spPr>
            <p:txBody>
              <a:bodyPr>
                <a:normAutofit/>
              </a:bodyPr>
              <a:lstStyle/>
              <a:p>
                <a:r>
                  <a:rPr lang="en-US" dirty="0"/>
                  <a:t>Approximation algorithm to find the most reliable path</a:t>
                </a:r>
              </a:p>
              <a:p>
                <a:pPr lvl="1"/>
                <a:r>
                  <a:rPr lang="en-US" dirty="0"/>
                  <a:t>Compute the most reliable path </a:t>
                </a:r>
                <a:r>
                  <a:rPr lang="en-US" i="1" dirty="0">
                    <a:solidFill>
                      <a:srgbClr val="FF0000"/>
                    </a:solidFill>
                  </a:rPr>
                  <a:t>assuming</a:t>
                </a:r>
                <a:r>
                  <a:rPr lang="en-US" dirty="0">
                    <a:solidFill>
                      <a:srgbClr val="FF0000"/>
                    </a:solidFill>
                  </a:rPr>
                  <a:t> </a:t>
                </a:r>
                <a:r>
                  <a:rPr lang="en-US" dirty="0"/>
                  <a:t>that demand nodes fail </a:t>
                </a:r>
                <a:r>
                  <a:rPr lang="en-US" dirty="0">
                    <a:solidFill>
                      <a:srgbClr val="FF0000"/>
                    </a:solidFill>
                  </a:rPr>
                  <a:t>independently. </a:t>
                </a:r>
                <a:r>
                  <a:rPr lang="en-US" dirty="0"/>
                  <a:t>Shortest path algorithm, </a:t>
                </a:r>
                <a:r>
                  <a:rPr lang="en-US" i="1" dirty="0"/>
                  <a:t>O</a:t>
                </a:r>
                <a:r>
                  <a:rPr lang="en-US" dirty="0"/>
                  <a:t>(|</a:t>
                </a:r>
                <a:r>
                  <a:rPr lang="en-US" i="1" dirty="0"/>
                  <a:t>E</a:t>
                </a:r>
                <a:r>
                  <a:rPr lang="en-US" dirty="0"/>
                  <a:t>|+ |</a:t>
                </a:r>
                <a:r>
                  <a:rPr lang="en-US" i="1" dirty="0"/>
                  <a:t>V</a:t>
                </a:r>
                <a:r>
                  <a:rPr lang="en-US" dirty="0"/>
                  <a:t>| </a:t>
                </a:r>
                <a:r>
                  <a:rPr lang="en-US" dirty="0" err="1"/>
                  <a:t>log|</a:t>
                </a:r>
                <a:r>
                  <a:rPr lang="en-US" i="1" dirty="0" err="1"/>
                  <a:t>V</a:t>
                </a:r>
                <a:r>
                  <a:rPr lang="en-US" dirty="0"/>
                  <a:t>|)</a:t>
                </a:r>
              </a:p>
              <a:p>
                <a:pPr lvl="1"/>
                <a:endParaRPr lang="en-US" dirty="0"/>
              </a:p>
              <a:p>
                <a:r>
                  <a:rPr lang="en-US" dirty="0"/>
                  <a:t>Performance of the algorithm</a:t>
                </a:r>
              </a:p>
              <a:p>
                <a:pPr lvl="1"/>
                <a:r>
                  <a:rPr lang="en-US" dirty="0"/>
                  <a:t>Approximation ratio: </a:t>
                </a:r>
                <a14:m>
                  <m:oMath xmlns:m="http://schemas.openxmlformats.org/officeDocument/2006/math">
                    <m:sSubSup>
                      <m:sSubSupPr>
                        <m:ctrlPr>
                          <a:rPr lang="en-US" i="1">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𝑛</m:t>
                        </m:r>
                      </m:e>
                      <m:sub>
                        <m:r>
                          <a:rPr lang="en-US" i="1">
                            <a:solidFill>
                              <a:srgbClr val="FF0000"/>
                            </a:solidFill>
                            <a:latin typeface="Cambria Math" panose="02040503050406030204" pitchFamily="18" charset="0"/>
                          </a:rPr>
                          <m:t>𝑑</m:t>
                        </m:r>
                      </m:sub>
                      <m:sup>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𝑛</m:t>
                            </m:r>
                          </m:e>
                          <m:sub>
                            <m:r>
                              <a:rPr lang="en-US" i="1">
                                <a:solidFill>
                                  <a:srgbClr val="FF0000"/>
                                </a:solidFill>
                                <a:latin typeface="Cambria Math" panose="02040503050406030204" pitchFamily="18" charset="0"/>
                              </a:rPr>
                              <m:t>𝑠</m:t>
                            </m:r>
                          </m:sub>
                        </m:sSub>
                      </m:sup>
                    </m:sSubSup>
                  </m:oMath>
                </a14:m>
                <a:r>
                  <a:rPr lang="en-US" dirty="0"/>
                  <a:t> </a:t>
                </a:r>
              </a:p>
              <a:p>
                <a:pPr marL="914400" lvl="2" indent="0">
                  <a:buNone/>
                </a:pPr>
                <a:r>
                  <a:rPr lang="en-US" dirty="0"/>
                  <a:t>The failure probability of the path is at most</a:t>
                </a:r>
                <a14:m>
                  <m:oMath xmlns:m="http://schemas.openxmlformats.org/officeDocument/2006/math">
                    <m:r>
                      <a:rPr lang="en-US">
                        <a:latin typeface="Cambria Math" panose="02040503050406030204" pitchFamily="18" charset="0"/>
                      </a:rPr>
                      <m:t> </m:t>
                    </m:r>
                    <m:sSubSup>
                      <m:sSubSupPr>
                        <m:ctrlPr>
                          <a:rPr lang="en-US" i="1">
                            <a:latin typeface="Cambria Math" panose="02040503050406030204" pitchFamily="18" charset="0"/>
                          </a:rPr>
                        </m:ctrlPr>
                      </m:sSubSupPr>
                      <m:e>
                        <m:r>
                          <a:rPr lang="en-US" i="1">
                            <a:latin typeface="Cambria Math" panose="02040503050406030204" pitchFamily="18" charset="0"/>
                          </a:rPr>
                          <m:t>𝑛</m:t>
                        </m:r>
                      </m:e>
                      <m:sub>
                        <m:r>
                          <a:rPr lang="en-US" i="1">
                            <a:latin typeface="Cambria Math" panose="02040503050406030204" pitchFamily="18" charset="0"/>
                          </a:rPr>
                          <m:t>𝑑</m:t>
                        </m:r>
                      </m:sub>
                      <m:sup>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𝑠</m:t>
                            </m:r>
                          </m:sub>
                        </m:sSub>
                      </m:sup>
                    </m:sSubSup>
                  </m:oMath>
                </a14:m>
                <a:r>
                  <a:rPr lang="en-US" dirty="0"/>
                  <a:t> times</a:t>
                </a:r>
                <a:r>
                  <a:rPr lang="en-US" dirty="0">
                    <a:solidFill>
                      <a:srgbClr val="FF0000"/>
                    </a:solidFill>
                  </a:rPr>
                  <a:t> </a:t>
                </a:r>
                <a:r>
                  <a:rPr lang="en-US" dirty="0"/>
                  <a:t>the failure probability of the most reliable path</a:t>
                </a:r>
                <a:br>
                  <a:rPr lang="en-US" dirty="0"/>
                </a:br>
                <a:endParaRPr lang="en-US" dirty="0"/>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𝑑</m:t>
                        </m:r>
                      </m:sub>
                    </m:sSub>
                  </m:oMath>
                </a14:m>
                <a:r>
                  <a:rPr lang="en-US" dirty="0"/>
                  <a:t> is the number of demand nodes that a supply node supports</a:t>
                </a: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𝑠</m:t>
                        </m:r>
                      </m:sub>
                    </m:sSub>
                  </m:oMath>
                </a14:m>
                <a:r>
                  <a:rPr lang="en-US" dirty="0"/>
                  <a:t> is the number of supply nodes that a demand node depends 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4800" y="785794"/>
                <a:ext cx="8515672" cy="5843606"/>
              </a:xfrm>
              <a:blipFill>
                <a:blip r:embed="rId2"/>
                <a:stretch>
                  <a:fillRect l="-931" t="-834"/>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9C2C24DF-DAFD-4A20-870A-00384D50E7EA}" type="slidenum">
              <a:rPr lang="ko-KR" altLang="en-US" smtClean="0">
                <a:solidFill>
                  <a:prstClr val="white"/>
                </a:solidFill>
              </a:rPr>
              <a:pPr>
                <a:defRPr/>
              </a:pPr>
              <a:t>29</a:t>
            </a:fld>
            <a:endParaRPr lang="ko-KR" altLang="en-US" dirty="0">
              <a:solidFill>
                <a:prstClr val="white"/>
              </a:solidFill>
            </a:endParaRPr>
          </a:p>
        </p:txBody>
      </p:sp>
    </p:spTree>
    <p:extLst>
      <p:ext uri="{BB962C8B-B14F-4D97-AF65-F5344CB8AC3E}">
        <p14:creationId xmlns:p14="http://schemas.microsoft.com/office/powerpoint/2010/main" val="3850193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Interdependent networks</a:t>
            </a:r>
          </a:p>
        </p:txBody>
      </p:sp>
      <p:sp>
        <p:nvSpPr>
          <p:cNvPr id="3" name="Content Placeholder 2"/>
          <p:cNvSpPr>
            <a:spLocks noGrp="1"/>
          </p:cNvSpPr>
          <p:nvPr>
            <p:ph idx="1"/>
          </p:nvPr>
        </p:nvSpPr>
        <p:spPr/>
        <p:txBody>
          <a:bodyPr/>
          <a:lstStyle/>
          <a:p>
            <a:pPr algn="just"/>
            <a:r>
              <a:rPr lang="en-US" b="0" dirty="0"/>
              <a:t>Two Networks A &amp; B are </a:t>
            </a:r>
            <a:r>
              <a:rPr lang="en-US" dirty="0">
                <a:solidFill>
                  <a:srgbClr val="FF0000"/>
                </a:solidFill>
              </a:rPr>
              <a:t>interdependent </a:t>
            </a:r>
            <a:r>
              <a:rPr lang="en-US" b="0" dirty="0"/>
              <a:t>if the operation of </a:t>
            </a:r>
            <a:br>
              <a:rPr lang="en-US" b="0" dirty="0"/>
            </a:br>
            <a:r>
              <a:rPr lang="en-US" b="0" dirty="0"/>
              <a:t>Network A depends on operation of Network B and vice versa </a:t>
            </a:r>
          </a:p>
          <a:p>
            <a:endParaRPr lang="en-US" dirty="0"/>
          </a:p>
        </p:txBody>
      </p:sp>
      <p:sp>
        <p:nvSpPr>
          <p:cNvPr id="4" name="Slide Number Placeholder 3"/>
          <p:cNvSpPr>
            <a:spLocks noGrp="1"/>
          </p:cNvSpPr>
          <p:nvPr>
            <p:ph type="sldNum" sz="quarter" idx="12"/>
          </p:nvPr>
        </p:nvSpPr>
        <p:spPr/>
        <p:txBody>
          <a:bodyPr/>
          <a:lstStyle/>
          <a:p>
            <a:fld id="{9C2C24DF-DAFD-4A20-870A-00384D50E7EA}" type="slidenum">
              <a:rPr lang="ko-KR" altLang="en-US" smtClean="0"/>
              <a:pPr/>
              <a:t>3</a:t>
            </a:fld>
            <a:endParaRPr lang="ko-KR" altLang="en-US" dirty="0"/>
          </a:p>
        </p:txBody>
      </p:sp>
      <p:sp>
        <p:nvSpPr>
          <p:cNvPr id="5" name="Oval 4"/>
          <p:cNvSpPr/>
          <p:nvPr/>
        </p:nvSpPr>
        <p:spPr>
          <a:xfrm>
            <a:off x="4052977" y="3412057"/>
            <a:ext cx="1794294" cy="680049"/>
          </a:xfrm>
          <a:prstGeom prst="ellipse">
            <a:avLst/>
          </a:prstGeom>
          <a:solidFill>
            <a:srgbClr val="DE6A2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Times New Roman"/>
                <a:ea typeface="+mn-ea"/>
                <a:cs typeface="+mn-cs"/>
              </a:rPr>
              <a:t>Power Grid</a:t>
            </a:r>
          </a:p>
        </p:txBody>
      </p:sp>
      <p:sp>
        <p:nvSpPr>
          <p:cNvPr id="6" name="Oval 5"/>
          <p:cNvSpPr/>
          <p:nvPr/>
        </p:nvSpPr>
        <p:spPr>
          <a:xfrm>
            <a:off x="838200" y="1847801"/>
            <a:ext cx="2392392" cy="741872"/>
          </a:xfrm>
          <a:prstGeom prst="ellipse">
            <a:avLst/>
          </a:prstGeom>
          <a:solidFill>
            <a:srgbClr val="0070C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Times New Roman"/>
                <a:ea typeface="+mn-ea"/>
                <a:cs typeface="+mn-cs"/>
              </a:rPr>
              <a:t>Communication Network</a:t>
            </a:r>
          </a:p>
        </p:txBody>
      </p:sp>
      <p:sp>
        <p:nvSpPr>
          <p:cNvPr id="7" name="Oval 6"/>
          <p:cNvSpPr/>
          <p:nvPr/>
        </p:nvSpPr>
        <p:spPr>
          <a:xfrm>
            <a:off x="7043469" y="1928320"/>
            <a:ext cx="1719532" cy="680049"/>
          </a:xfrm>
          <a:prstGeom prst="ellipse">
            <a:avLst/>
          </a:prstGeom>
          <a:solidFill>
            <a:srgbClr val="FF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Times New Roman"/>
                <a:ea typeface="+mn-ea"/>
                <a:cs typeface="+mn-cs"/>
              </a:rPr>
              <a:t>Gas Network</a:t>
            </a:r>
          </a:p>
        </p:txBody>
      </p:sp>
      <p:cxnSp>
        <p:nvCxnSpPr>
          <p:cNvPr id="8" name="Straight Arrow Connector 7"/>
          <p:cNvCxnSpPr>
            <a:stCxn id="6" idx="5"/>
            <a:endCxn id="5" idx="1"/>
          </p:cNvCxnSpPr>
          <p:nvPr/>
        </p:nvCxnSpPr>
        <p:spPr>
          <a:xfrm>
            <a:off x="2880237" y="2481034"/>
            <a:ext cx="1435511" cy="1030621"/>
          </a:xfrm>
          <a:prstGeom prst="straightConnector1">
            <a:avLst/>
          </a:prstGeom>
          <a:noFill/>
          <a:ln w="38100" cap="flat" cmpd="sng" algn="ctr">
            <a:solidFill>
              <a:srgbClr val="000000"/>
            </a:solidFill>
            <a:prstDash val="solid"/>
            <a:tailEnd type="arrow"/>
          </a:ln>
          <a:effectLst>
            <a:outerShdw blurRad="40000" dist="23000" dir="5400000" rotWithShape="0">
              <a:srgbClr val="000000">
                <a:alpha val="35000"/>
              </a:srgbClr>
            </a:outerShdw>
          </a:effectLst>
        </p:spPr>
      </p:cxnSp>
      <p:sp>
        <p:nvSpPr>
          <p:cNvPr id="9" name="TextBox 8"/>
          <p:cNvSpPr txBox="1"/>
          <p:nvPr/>
        </p:nvSpPr>
        <p:spPr>
          <a:xfrm>
            <a:off x="3657602" y="2381923"/>
            <a:ext cx="1664135" cy="738664"/>
          </a:xfrm>
          <a:prstGeom prst="rect">
            <a:avLst/>
          </a:prstGeom>
          <a:noFill/>
        </p:spPr>
        <p:txBody>
          <a:bodyPr wrap="square" rtlCol="0">
            <a:spAutoFit/>
          </a:bodyPr>
          <a:lstStyle/>
          <a:p>
            <a:pPr defTabSz="457200" fontAlgn="base">
              <a:spcBef>
                <a:spcPct val="0"/>
              </a:spcBef>
              <a:spcAft>
                <a:spcPct val="0"/>
              </a:spcAft>
            </a:pPr>
            <a:r>
              <a:rPr lang="en-US" sz="1400" dirty="0">
                <a:solidFill>
                  <a:srgbClr val="000000"/>
                </a:solidFill>
                <a:latin typeface="Arial" pitchFamily="34" charset="0"/>
                <a:ea typeface="ＭＳ Ｐゴシック" pitchFamily="34" charset="-128"/>
              </a:rPr>
              <a:t>Monitoring &amp; Control of substations</a:t>
            </a:r>
          </a:p>
        </p:txBody>
      </p:sp>
      <p:cxnSp>
        <p:nvCxnSpPr>
          <p:cNvPr id="10" name="Straight Arrow Connector 9"/>
          <p:cNvCxnSpPr>
            <a:stCxn id="5" idx="2"/>
          </p:cNvCxnSpPr>
          <p:nvPr/>
        </p:nvCxnSpPr>
        <p:spPr>
          <a:xfrm flipH="1" flipV="1">
            <a:off x="2438403" y="2609801"/>
            <a:ext cx="1614577" cy="1142282"/>
          </a:xfrm>
          <a:prstGeom prst="straightConnector1">
            <a:avLst/>
          </a:prstGeom>
          <a:noFill/>
          <a:ln w="38100" cap="flat" cmpd="sng" algn="ctr">
            <a:solidFill>
              <a:srgbClr val="000000"/>
            </a:solidFill>
            <a:prstDash val="solid"/>
            <a:tailEnd type="arrow"/>
          </a:ln>
          <a:effectLst>
            <a:outerShdw blurRad="40000" dist="23000" dir="5400000" rotWithShape="0">
              <a:srgbClr val="000000">
                <a:alpha val="35000"/>
              </a:srgbClr>
            </a:outerShdw>
          </a:effectLst>
        </p:spPr>
      </p:cxnSp>
      <p:sp>
        <p:nvSpPr>
          <p:cNvPr id="11" name="TextBox 10"/>
          <p:cNvSpPr txBox="1"/>
          <p:nvPr/>
        </p:nvSpPr>
        <p:spPr>
          <a:xfrm>
            <a:off x="2339753" y="3185427"/>
            <a:ext cx="1420483" cy="523220"/>
          </a:xfrm>
          <a:prstGeom prst="rect">
            <a:avLst/>
          </a:prstGeom>
          <a:noFill/>
        </p:spPr>
        <p:txBody>
          <a:bodyPr wrap="square" rtlCol="0">
            <a:spAutoFit/>
          </a:bodyPr>
          <a:lstStyle/>
          <a:p>
            <a:pPr defTabSz="457200" fontAlgn="base">
              <a:spcBef>
                <a:spcPct val="0"/>
              </a:spcBef>
              <a:spcAft>
                <a:spcPct val="0"/>
              </a:spcAft>
            </a:pPr>
            <a:r>
              <a:rPr lang="en-US" sz="1400" dirty="0">
                <a:solidFill>
                  <a:srgbClr val="000000"/>
                </a:solidFill>
                <a:latin typeface="Arial" pitchFamily="34" charset="0"/>
                <a:ea typeface="ＭＳ Ｐゴシック" pitchFamily="34" charset="-128"/>
              </a:rPr>
              <a:t>Electricity</a:t>
            </a:r>
            <a:br>
              <a:rPr lang="en-US" sz="1400" dirty="0">
                <a:solidFill>
                  <a:srgbClr val="000000"/>
                </a:solidFill>
                <a:latin typeface="Arial" pitchFamily="34" charset="0"/>
                <a:ea typeface="ＭＳ Ｐゴシック" pitchFamily="34" charset="-128"/>
              </a:rPr>
            </a:br>
            <a:r>
              <a:rPr lang="en-US" sz="1400" dirty="0">
                <a:solidFill>
                  <a:srgbClr val="000000"/>
                </a:solidFill>
                <a:latin typeface="Arial" pitchFamily="34" charset="0"/>
                <a:ea typeface="ＭＳ Ｐゴシック" pitchFamily="34" charset="-128"/>
              </a:rPr>
              <a:t>for Routers</a:t>
            </a:r>
          </a:p>
        </p:txBody>
      </p:sp>
      <p:cxnSp>
        <p:nvCxnSpPr>
          <p:cNvPr id="12" name="Straight Arrow Connector 11"/>
          <p:cNvCxnSpPr>
            <a:stCxn id="5" idx="7"/>
          </p:cNvCxnSpPr>
          <p:nvPr/>
        </p:nvCxnSpPr>
        <p:spPr>
          <a:xfrm flipV="1">
            <a:off x="5584505" y="2533601"/>
            <a:ext cx="1806897" cy="978048"/>
          </a:xfrm>
          <a:prstGeom prst="straightConnector1">
            <a:avLst/>
          </a:prstGeom>
          <a:noFill/>
          <a:ln w="38100" cap="flat" cmpd="sng" algn="ctr">
            <a:solidFill>
              <a:srgbClr val="000000"/>
            </a:solidFill>
            <a:prstDash val="solid"/>
            <a:tailEnd type="arrow"/>
          </a:ln>
          <a:effectLst>
            <a:outerShdw blurRad="40000" dist="23000" dir="5400000" rotWithShape="0">
              <a:srgbClr val="000000">
                <a:alpha val="35000"/>
              </a:srgbClr>
            </a:outerShdw>
          </a:effectLst>
        </p:spPr>
      </p:cxnSp>
      <p:sp>
        <p:nvSpPr>
          <p:cNvPr id="13" name="TextBox 12"/>
          <p:cNvSpPr txBox="1"/>
          <p:nvPr/>
        </p:nvSpPr>
        <p:spPr>
          <a:xfrm>
            <a:off x="5292080" y="2305003"/>
            <a:ext cx="1570008" cy="954107"/>
          </a:xfrm>
          <a:prstGeom prst="rect">
            <a:avLst/>
          </a:prstGeom>
          <a:noFill/>
        </p:spPr>
        <p:txBody>
          <a:bodyPr wrap="square" rtlCol="0">
            <a:spAutoFit/>
          </a:bodyPr>
          <a:lstStyle/>
          <a:p>
            <a:pPr defTabSz="457200" fontAlgn="base">
              <a:spcBef>
                <a:spcPct val="0"/>
              </a:spcBef>
              <a:spcAft>
                <a:spcPct val="0"/>
              </a:spcAft>
            </a:pPr>
            <a:r>
              <a:rPr lang="en-US" sz="1400" dirty="0">
                <a:solidFill>
                  <a:srgbClr val="000000"/>
                </a:solidFill>
                <a:latin typeface="Arial" pitchFamily="34" charset="0"/>
                <a:ea typeface="ＭＳ Ｐゴシック" pitchFamily="34" charset="-128"/>
              </a:rPr>
              <a:t>Electricity for Pumping Gas in Compressor Stations</a:t>
            </a:r>
          </a:p>
        </p:txBody>
      </p:sp>
      <p:cxnSp>
        <p:nvCxnSpPr>
          <p:cNvPr id="14" name="Straight Arrow Connector 13"/>
          <p:cNvCxnSpPr>
            <a:stCxn id="7" idx="4"/>
            <a:endCxn id="5" idx="6"/>
          </p:cNvCxnSpPr>
          <p:nvPr/>
        </p:nvCxnSpPr>
        <p:spPr>
          <a:xfrm flipH="1">
            <a:off x="5847274" y="2608369"/>
            <a:ext cx="2055962" cy="1143719"/>
          </a:xfrm>
          <a:prstGeom prst="straightConnector1">
            <a:avLst/>
          </a:prstGeom>
          <a:noFill/>
          <a:ln w="38100" cap="flat" cmpd="sng" algn="ctr">
            <a:solidFill>
              <a:srgbClr val="000000"/>
            </a:solidFill>
            <a:prstDash val="solid"/>
            <a:tailEnd type="arrow"/>
          </a:ln>
          <a:effectLst>
            <a:outerShdw blurRad="40000" dist="23000" dir="5400000" rotWithShape="0">
              <a:srgbClr val="000000">
                <a:alpha val="35000"/>
              </a:srgbClr>
            </a:outerShdw>
          </a:effectLst>
        </p:spPr>
      </p:cxnSp>
      <p:sp>
        <p:nvSpPr>
          <p:cNvPr id="15" name="TextBox 14"/>
          <p:cNvSpPr txBox="1"/>
          <p:nvPr/>
        </p:nvSpPr>
        <p:spPr>
          <a:xfrm>
            <a:off x="6858003" y="3143201"/>
            <a:ext cx="1345721" cy="523220"/>
          </a:xfrm>
          <a:prstGeom prst="rect">
            <a:avLst/>
          </a:prstGeom>
          <a:noFill/>
        </p:spPr>
        <p:txBody>
          <a:bodyPr wrap="square" rtlCol="0">
            <a:spAutoFit/>
          </a:bodyPr>
          <a:lstStyle/>
          <a:p>
            <a:pPr defTabSz="457200" fontAlgn="base">
              <a:spcBef>
                <a:spcPct val="0"/>
              </a:spcBef>
              <a:spcAft>
                <a:spcPct val="0"/>
              </a:spcAft>
            </a:pPr>
            <a:r>
              <a:rPr lang="en-US" sz="1400" dirty="0">
                <a:solidFill>
                  <a:srgbClr val="000000"/>
                </a:solidFill>
                <a:latin typeface="Arial" pitchFamily="34" charset="0"/>
                <a:ea typeface="ＭＳ Ｐゴシック" pitchFamily="34" charset="-128"/>
              </a:rPr>
              <a:t>Fuel for</a:t>
            </a:r>
            <a:br>
              <a:rPr lang="en-US" sz="1400" dirty="0">
                <a:solidFill>
                  <a:srgbClr val="000000"/>
                </a:solidFill>
                <a:latin typeface="Arial" pitchFamily="34" charset="0"/>
                <a:ea typeface="ＭＳ Ｐゴシック" pitchFamily="34" charset="-128"/>
              </a:rPr>
            </a:br>
            <a:r>
              <a:rPr lang="en-US" sz="1400" dirty="0">
                <a:solidFill>
                  <a:srgbClr val="000000"/>
                </a:solidFill>
                <a:latin typeface="Arial" pitchFamily="34" charset="0"/>
                <a:ea typeface="ＭＳ Ｐゴシック" pitchFamily="34" charset="-128"/>
              </a:rPr>
              <a:t>Gas Turbines</a:t>
            </a:r>
          </a:p>
        </p:txBody>
      </p:sp>
      <p:sp>
        <p:nvSpPr>
          <p:cNvPr id="16" name="Oval 15"/>
          <p:cNvSpPr/>
          <p:nvPr/>
        </p:nvSpPr>
        <p:spPr>
          <a:xfrm>
            <a:off x="3903454" y="5143092"/>
            <a:ext cx="2242868" cy="618226"/>
          </a:xfrm>
          <a:prstGeom prst="ellipse">
            <a:avLst/>
          </a:prstGeom>
          <a:solidFill>
            <a:srgbClr val="009D00">
              <a:lumMod val="75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Times New Roman"/>
                <a:ea typeface="+mn-ea"/>
                <a:cs typeface="+mn-cs"/>
              </a:rPr>
              <a:t>Transportation</a:t>
            </a:r>
          </a:p>
        </p:txBody>
      </p:sp>
      <p:cxnSp>
        <p:nvCxnSpPr>
          <p:cNvPr id="17" name="Straight Arrow Connector 16"/>
          <p:cNvCxnSpPr/>
          <p:nvPr/>
        </p:nvCxnSpPr>
        <p:spPr>
          <a:xfrm flipV="1">
            <a:off x="4953000" y="4057601"/>
            <a:ext cx="0" cy="1066800"/>
          </a:xfrm>
          <a:prstGeom prst="straightConnector1">
            <a:avLst/>
          </a:prstGeom>
          <a:noFill/>
          <a:ln w="38100" cap="flat" cmpd="sng" algn="ctr">
            <a:solidFill>
              <a:srgbClr val="000000"/>
            </a:solidFill>
            <a:prstDash val="solid"/>
            <a:tailEnd type="arrow"/>
          </a:ln>
          <a:effectLst>
            <a:outerShdw blurRad="40000" dist="23000" dir="5400000" rotWithShape="0">
              <a:srgbClr val="000000">
                <a:alpha val="35000"/>
              </a:srgbClr>
            </a:outerShdw>
          </a:effectLst>
        </p:spPr>
      </p:cxnSp>
      <p:sp>
        <p:nvSpPr>
          <p:cNvPr id="18" name="TextBox 17"/>
          <p:cNvSpPr txBox="1"/>
          <p:nvPr/>
        </p:nvSpPr>
        <p:spPr>
          <a:xfrm>
            <a:off x="3505200" y="4182126"/>
            <a:ext cx="1524000" cy="954107"/>
          </a:xfrm>
          <a:prstGeom prst="rect">
            <a:avLst/>
          </a:prstGeom>
          <a:noFill/>
        </p:spPr>
        <p:txBody>
          <a:bodyPr wrap="square" rtlCol="0">
            <a:spAutoFit/>
          </a:bodyPr>
          <a:lstStyle/>
          <a:p>
            <a:pPr defTabSz="457200" fontAlgn="base">
              <a:spcBef>
                <a:spcPct val="0"/>
              </a:spcBef>
              <a:spcAft>
                <a:spcPct val="0"/>
              </a:spcAft>
            </a:pPr>
            <a:r>
              <a:rPr lang="en-US" sz="1400" dirty="0">
                <a:solidFill>
                  <a:srgbClr val="000000"/>
                </a:solidFill>
                <a:latin typeface="Arial" pitchFamily="34" charset="0"/>
                <a:ea typeface="ＭＳ Ｐゴシック" pitchFamily="34" charset="-128"/>
              </a:rPr>
              <a:t>Transporting Coal for Turbines using Railroads</a:t>
            </a:r>
          </a:p>
        </p:txBody>
      </p:sp>
      <p:cxnSp>
        <p:nvCxnSpPr>
          <p:cNvPr id="19" name="Straight Arrow Connector 18"/>
          <p:cNvCxnSpPr/>
          <p:nvPr/>
        </p:nvCxnSpPr>
        <p:spPr>
          <a:xfrm>
            <a:off x="5181600" y="4057601"/>
            <a:ext cx="0" cy="1066800"/>
          </a:xfrm>
          <a:prstGeom prst="straightConnector1">
            <a:avLst/>
          </a:prstGeom>
          <a:noFill/>
          <a:ln w="38100" cap="flat" cmpd="sng" algn="ctr">
            <a:solidFill>
              <a:srgbClr val="000000"/>
            </a:solidFill>
            <a:prstDash val="solid"/>
            <a:tailEnd type="arrow"/>
          </a:ln>
          <a:effectLst>
            <a:outerShdw blurRad="40000" dist="23000" dir="5400000" rotWithShape="0">
              <a:srgbClr val="000000">
                <a:alpha val="35000"/>
              </a:srgbClr>
            </a:outerShdw>
          </a:effectLst>
        </p:spPr>
      </p:cxnSp>
      <p:sp>
        <p:nvSpPr>
          <p:cNvPr id="20" name="TextBox 19"/>
          <p:cNvSpPr txBox="1"/>
          <p:nvPr/>
        </p:nvSpPr>
        <p:spPr>
          <a:xfrm>
            <a:off x="5323936" y="4463043"/>
            <a:ext cx="1570008" cy="338554"/>
          </a:xfrm>
          <a:prstGeom prst="rect">
            <a:avLst/>
          </a:prstGeom>
          <a:noFill/>
        </p:spPr>
        <p:txBody>
          <a:bodyPr wrap="square" rtlCol="0">
            <a:spAutoFit/>
          </a:bodyPr>
          <a:lstStyle/>
          <a:p>
            <a:pPr defTabSz="457200" fontAlgn="base">
              <a:spcBef>
                <a:spcPct val="0"/>
              </a:spcBef>
              <a:spcAft>
                <a:spcPct val="0"/>
              </a:spcAft>
            </a:pPr>
            <a:endParaRPr lang="en-US" sz="1600" dirty="0">
              <a:solidFill>
                <a:srgbClr val="000000"/>
              </a:solidFill>
              <a:latin typeface="Arial" pitchFamily="34" charset="0"/>
              <a:ea typeface="ＭＳ Ｐゴシック" pitchFamily="34" charset="-128"/>
            </a:endParaRPr>
          </a:p>
        </p:txBody>
      </p:sp>
      <p:sp>
        <p:nvSpPr>
          <p:cNvPr id="21" name="TextBox 20"/>
          <p:cNvSpPr txBox="1"/>
          <p:nvPr/>
        </p:nvSpPr>
        <p:spPr>
          <a:xfrm>
            <a:off x="5181601" y="4286204"/>
            <a:ext cx="1644770" cy="523220"/>
          </a:xfrm>
          <a:prstGeom prst="rect">
            <a:avLst/>
          </a:prstGeom>
          <a:noFill/>
        </p:spPr>
        <p:txBody>
          <a:bodyPr wrap="square" rtlCol="0">
            <a:spAutoFit/>
          </a:bodyPr>
          <a:lstStyle/>
          <a:p>
            <a:pPr defTabSz="457200" fontAlgn="base">
              <a:spcBef>
                <a:spcPct val="0"/>
              </a:spcBef>
              <a:spcAft>
                <a:spcPct val="0"/>
              </a:spcAft>
            </a:pPr>
            <a:r>
              <a:rPr lang="en-US" sz="1400" dirty="0">
                <a:solidFill>
                  <a:srgbClr val="000000"/>
                </a:solidFill>
                <a:latin typeface="Arial" pitchFamily="34" charset="0"/>
                <a:ea typeface="ＭＳ Ｐゴシック" pitchFamily="34" charset="-128"/>
              </a:rPr>
              <a:t>Electricity for Railroads</a:t>
            </a:r>
          </a:p>
        </p:txBody>
      </p:sp>
      <p:cxnSp>
        <p:nvCxnSpPr>
          <p:cNvPr id="22" name="Straight Arrow Connector 21"/>
          <p:cNvCxnSpPr>
            <a:stCxn id="6" idx="6"/>
            <a:endCxn id="7" idx="2"/>
          </p:cNvCxnSpPr>
          <p:nvPr/>
        </p:nvCxnSpPr>
        <p:spPr>
          <a:xfrm>
            <a:off x="3230593" y="2218737"/>
            <a:ext cx="3812876" cy="49602"/>
          </a:xfrm>
          <a:prstGeom prst="straightConnector1">
            <a:avLst/>
          </a:prstGeom>
          <a:noFill/>
          <a:ln w="38100" cap="flat" cmpd="sng" algn="ctr">
            <a:solidFill>
              <a:srgbClr val="000000"/>
            </a:solidFill>
            <a:prstDash val="solid"/>
            <a:tailEnd type="arrow"/>
          </a:ln>
          <a:effectLst>
            <a:outerShdw blurRad="40000" dist="23000" dir="5400000" rotWithShape="0">
              <a:srgbClr val="000000">
                <a:alpha val="35000"/>
              </a:srgbClr>
            </a:outerShdw>
          </a:effectLst>
        </p:spPr>
      </p:cxnSp>
      <p:sp>
        <p:nvSpPr>
          <p:cNvPr id="23" name="TextBox 22"/>
          <p:cNvSpPr txBox="1"/>
          <p:nvPr/>
        </p:nvSpPr>
        <p:spPr>
          <a:xfrm>
            <a:off x="3577090" y="1844825"/>
            <a:ext cx="3249283" cy="307777"/>
          </a:xfrm>
          <a:prstGeom prst="rect">
            <a:avLst/>
          </a:prstGeom>
          <a:noFill/>
        </p:spPr>
        <p:txBody>
          <a:bodyPr wrap="square" rtlCol="0">
            <a:spAutoFit/>
          </a:bodyPr>
          <a:lstStyle/>
          <a:p>
            <a:pPr defTabSz="457200" fontAlgn="base">
              <a:spcBef>
                <a:spcPct val="0"/>
              </a:spcBef>
              <a:spcAft>
                <a:spcPct val="0"/>
              </a:spcAft>
            </a:pPr>
            <a:r>
              <a:rPr lang="en-US" sz="1400" dirty="0">
                <a:solidFill>
                  <a:srgbClr val="000000"/>
                </a:solidFill>
                <a:latin typeface="Arial" pitchFamily="34" charset="0"/>
                <a:ea typeface="ＭＳ Ｐゴシック" pitchFamily="34" charset="-128"/>
              </a:rPr>
              <a:t>Monitoring &amp; Control of Pipelines</a:t>
            </a:r>
          </a:p>
        </p:txBody>
      </p:sp>
      <p:cxnSp>
        <p:nvCxnSpPr>
          <p:cNvPr id="24" name="Straight Arrow Connector 23"/>
          <p:cNvCxnSpPr>
            <a:stCxn id="6" idx="3"/>
            <a:endCxn id="16" idx="2"/>
          </p:cNvCxnSpPr>
          <p:nvPr/>
        </p:nvCxnSpPr>
        <p:spPr>
          <a:xfrm>
            <a:off x="1188560" y="2481031"/>
            <a:ext cx="2714895" cy="2971177"/>
          </a:xfrm>
          <a:prstGeom prst="straightConnector1">
            <a:avLst/>
          </a:prstGeom>
          <a:noFill/>
          <a:ln w="38100" cap="flat" cmpd="sng" algn="ctr">
            <a:solidFill>
              <a:srgbClr val="000000"/>
            </a:solidFill>
            <a:prstDash val="solid"/>
            <a:tailEnd type="arrow"/>
          </a:ln>
          <a:effectLst>
            <a:outerShdw blurRad="40000" dist="23000" dir="5400000" rotWithShape="0">
              <a:srgbClr val="000000">
                <a:alpha val="35000"/>
              </a:srgbClr>
            </a:outerShdw>
          </a:effectLst>
        </p:spPr>
      </p:cxnSp>
      <p:sp>
        <p:nvSpPr>
          <p:cNvPr id="25" name="TextBox 24"/>
          <p:cNvSpPr txBox="1"/>
          <p:nvPr/>
        </p:nvSpPr>
        <p:spPr>
          <a:xfrm>
            <a:off x="755576" y="3906639"/>
            <a:ext cx="1869057" cy="523220"/>
          </a:xfrm>
          <a:prstGeom prst="rect">
            <a:avLst/>
          </a:prstGeom>
          <a:noFill/>
        </p:spPr>
        <p:txBody>
          <a:bodyPr wrap="square" rtlCol="0">
            <a:spAutoFit/>
          </a:bodyPr>
          <a:lstStyle/>
          <a:p>
            <a:pPr defTabSz="457200" fontAlgn="base">
              <a:spcBef>
                <a:spcPct val="0"/>
              </a:spcBef>
              <a:spcAft>
                <a:spcPct val="0"/>
              </a:spcAft>
            </a:pPr>
            <a:r>
              <a:rPr lang="en-US" sz="1400" dirty="0">
                <a:solidFill>
                  <a:srgbClr val="000000"/>
                </a:solidFill>
                <a:latin typeface="Arial" pitchFamily="34" charset="0"/>
                <a:ea typeface="ＭＳ Ｐゴシック" pitchFamily="34" charset="-128"/>
              </a:rPr>
              <a:t>Monitoring &amp; Control of Railroads</a:t>
            </a:r>
          </a:p>
        </p:txBody>
      </p:sp>
      <p:cxnSp>
        <p:nvCxnSpPr>
          <p:cNvPr id="27" name="Curved Connector 26"/>
          <p:cNvCxnSpPr>
            <a:stCxn id="5" idx="6"/>
            <a:endCxn id="16" idx="6"/>
          </p:cNvCxnSpPr>
          <p:nvPr/>
        </p:nvCxnSpPr>
        <p:spPr>
          <a:xfrm>
            <a:off x="5847272" y="3752088"/>
            <a:ext cx="299050" cy="1700123"/>
          </a:xfrm>
          <a:prstGeom prst="curvedConnector3">
            <a:avLst>
              <a:gd name="adj1" fmla="val 249244"/>
            </a:avLst>
          </a:prstGeom>
          <a:noFill/>
          <a:ln w="38100" cap="flat" cmpd="sng" algn="ctr">
            <a:solidFill>
              <a:srgbClr val="000000"/>
            </a:solidFill>
            <a:prstDash val="solid"/>
            <a:headEnd type="triangle"/>
            <a:tailEnd type="triangle"/>
          </a:ln>
          <a:effectLst>
            <a:outerShdw blurRad="40000" dist="23000" dir="5400000" rotWithShape="0">
              <a:srgbClr val="000000">
                <a:alpha val="35000"/>
              </a:srgbClr>
            </a:outerShdw>
          </a:effectLst>
        </p:spPr>
      </p:cxnSp>
      <p:sp>
        <p:nvSpPr>
          <p:cNvPr id="28" name="TextBox 27"/>
          <p:cNvSpPr txBox="1"/>
          <p:nvPr/>
        </p:nvSpPr>
        <p:spPr>
          <a:xfrm>
            <a:off x="6586987" y="4338725"/>
            <a:ext cx="1076864" cy="523220"/>
          </a:xfrm>
          <a:prstGeom prst="rect">
            <a:avLst/>
          </a:prstGeom>
          <a:noFill/>
        </p:spPr>
        <p:txBody>
          <a:bodyPr wrap="square" rtlCol="0">
            <a:spAutoFit/>
          </a:bodyPr>
          <a:lstStyle/>
          <a:p>
            <a:pPr defTabSz="457200" fontAlgn="base">
              <a:spcBef>
                <a:spcPct val="0"/>
              </a:spcBef>
              <a:spcAft>
                <a:spcPct val="0"/>
              </a:spcAft>
            </a:pPr>
            <a:r>
              <a:rPr lang="en-US" sz="1400" dirty="0">
                <a:solidFill>
                  <a:srgbClr val="000000"/>
                </a:solidFill>
                <a:latin typeface="Arial" pitchFamily="34" charset="0"/>
                <a:ea typeface="ＭＳ Ｐゴシック" pitchFamily="34" charset="-128"/>
              </a:rPr>
              <a:t>Electrical Vehicles</a:t>
            </a:r>
          </a:p>
        </p:txBody>
      </p:sp>
      <p:sp>
        <p:nvSpPr>
          <p:cNvPr id="29" name="Rounded Rectangle 28"/>
          <p:cNvSpPr/>
          <p:nvPr/>
        </p:nvSpPr>
        <p:spPr>
          <a:xfrm>
            <a:off x="266057" y="6042787"/>
            <a:ext cx="8496944" cy="576064"/>
          </a:xfrm>
          <a:prstGeom prst="roundRect">
            <a:avLst/>
          </a:prstGeom>
          <a:gradFill>
            <a:gsLst>
              <a:gs pos="0">
                <a:schemeClr val="bg1"/>
              </a:gs>
              <a:gs pos="0">
                <a:schemeClr val="accent2">
                  <a:shade val="95000"/>
                  <a:satMod val="150000"/>
                </a:schemeClr>
              </a:gs>
              <a:gs pos="0">
                <a:schemeClr val="bg1"/>
              </a:gs>
            </a:gsLst>
          </a:gra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dirty="0">
                <a:solidFill>
                  <a:schemeClr val="tx1"/>
                </a:solidFill>
              </a:rPr>
              <a:t>How to model </a:t>
            </a:r>
            <a:r>
              <a:rPr lang="en-US" sz="2400" b="1" dirty="0">
                <a:solidFill>
                  <a:srgbClr val="FF0000"/>
                </a:solidFill>
              </a:rPr>
              <a:t>interdependence</a:t>
            </a:r>
            <a:r>
              <a:rPr lang="en-US" sz="2400" dirty="0">
                <a:solidFill>
                  <a:schemeClr val="tx1"/>
                </a:solidFill>
              </a:rPr>
              <a:t> and the impact of </a:t>
            </a:r>
            <a:r>
              <a:rPr lang="en-US" sz="2400" b="1" dirty="0">
                <a:solidFill>
                  <a:srgbClr val="FF0000"/>
                </a:solidFill>
              </a:rPr>
              <a:t>failures</a:t>
            </a:r>
            <a:r>
              <a:rPr lang="en-US" sz="2400" dirty="0">
                <a:solidFill>
                  <a:schemeClr val="tx1"/>
                </a:solidFill>
              </a:rPr>
              <a:t>?</a:t>
            </a:r>
          </a:p>
        </p:txBody>
      </p:sp>
    </p:spTree>
    <p:custDataLst>
      <p:tags r:id="rId1"/>
    </p:custDataLst>
    <p:extLst>
      <p:ext uri="{BB962C8B-B14F-4D97-AF65-F5344CB8AC3E}">
        <p14:creationId xmlns:p14="http://schemas.microsoft.com/office/powerpoint/2010/main" val="4258136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par>
                                <p:cTn id="38" presetID="10" presetClass="entr" presetSubtype="0" fill="hold"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500"/>
                                        <p:tgtEl>
                                          <p:spTgt spid="21"/>
                                        </p:tgtEl>
                                      </p:cBhvr>
                                    </p:animEffect>
                                  </p:childTnLst>
                                </p:cTn>
                              </p:par>
                              <p:par>
                                <p:cTn id="50" presetID="10" presetClass="entr" presetSubtype="0" fill="hold"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childTnLst>
                                </p:cTn>
                              </p:par>
                              <p:par>
                                <p:cTn id="56" presetID="10" presetClass="entr" presetSubtype="0"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fade">
                                      <p:cBhvr>
                                        <p:cTn id="58" dur="500"/>
                                        <p:tgtEl>
                                          <p:spTgt spid="2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fade">
                                      <p:cBhvr>
                                        <p:cTn id="61" dur="500"/>
                                        <p:tgtEl>
                                          <p:spTgt spid="28"/>
                                        </p:tgtEl>
                                      </p:cBhvr>
                                    </p:animEffect>
                                  </p:childTnLst>
                                </p:cTn>
                              </p:par>
                              <p:par>
                                <p:cTn id="62" presetID="10" presetClass="entr" presetSubtype="0" fill="hold" nodeType="with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fade">
                                      <p:cBhvr>
                                        <p:cTn id="64" dur="500"/>
                                        <p:tgtEl>
                                          <p:spTgt spid="17"/>
                                        </p:tgtEl>
                                      </p:cBhvr>
                                    </p:animEffect>
                                  </p:childTnLst>
                                </p:cTn>
                              </p:par>
                              <p:par>
                                <p:cTn id="65" presetID="10" presetClass="entr" presetSubtype="0" fill="hold" nodeType="with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500"/>
                                        <p:tgtEl>
                                          <p:spTgt spid="24"/>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500"/>
                                        <p:tgtEl>
                                          <p:spTgt spid="25"/>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p:bldP spid="11" grpId="0"/>
      <p:bldP spid="13" grpId="0"/>
      <p:bldP spid="15" grpId="0"/>
      <p:bldP spid="16" grpId="0" animBg="1"/>
      <p:bldP spid="18" grpId="0"/>
      <p:bldP spid="21" grpId="0"/>
      <p:bldP spid="23" grpId="0"/>
      <p:bldP spid="25" grpId="0"/>
      <p:bldP spid="28" grpId="0"/>
      <p:bldP spid="2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zh-CN" dirty="0"/>
              <a:t>Diverse routing</a:t>
            </a:r>
            <a:endParaRPr kumimoji="1" lang="ja-JP" altLang="en-US" dirty="0"/>
          </a:p>
        </p:txBody>
      </p:sp>
      <p:sp>
        <p:nvSpPr>
          <p:cNvPr id="3" name="Content Placeholder 2"/>
          <p:cNvSpPr>
            <a:spLocks noGrp="1"/>
          </p:cNvSpPr>
          <p:nvPr>
            <p:ph idx="1"/>
          </p:nvPr>
        </p:nvSpPr>
        <p:spPr>
          <a:xfrm>
            <a:off x="304800" y="785794"/>
            <a:ext cx="8714184" cy="5739550"/>
          </a:xfrm>
        </p:spPr>
        <p:txBody>
          <a:bodyPr>
            <a:normAutofit/>
          </a:bodyPr>
          <a:lstStyle/>
          <a:p>
            <a:pPr marL="0" indent="0">
              <a:buNone/>
            </a:pPr>
            <a:r>
              <a:rPr lang="en-US" dirty="0"/>
              <a:t>Diverse routing improves reliability by using two or more paths</a:t>
            </a:r>
            <a:br>
              <a:rPr lang="en-US" dirty="0"/>
            </a:br>
            <a:endParaRPr lang="en-US" dirty="0"/>
          </a:p>
          <a:p>
            <a:pPr marL="0" indent="0">
              <a:buNone/>
            </a:pPr>
            <a:r>
              <a:rPr lang="en-US" dirty="0"/>
              <a:t>1: </a:t>
            </a:r>
            <a:r>
              <a:rPr lang="en-US" dirty="0">
                <a:solidFill>
                  <a:srgbClr val="FF0000"/>
                </a:solidFill>
              </a:rPr>
              <a:t>E</a:t>
            </a:r>
            <a:r>
              <a:rPr lang="en-US" altLang="zh-CN" dirty="0">
                <a:solidFill>
                  <a:srgbClr val="FF0000"/>
                </a:solidFill>
              </a:rPr>
              <a:t>valuate the failure probability of two paths</a:t>
            </a:r>
            <a:endParaRPr lang="en-US" dirty="0"/>
          </a:p>
          <a:p>
            <a:pPr marL="0" indent="0">
              <a:buNone/>
            </a:pPr>
            <a:r>
              <a:rPr lang="en-US" dirty="0"/>
              <a:t>2: </a:t>
            </a:r>
            <a:r>
              <a:rPr lang="en-US" dirty="0">
                <a:solidFill>
                  <a:srgbClr val="FF0000"/>
                </a:solidFill>
              </a:rPr>
              <a:t>Find the most reliable pair of paths </a:t>
            </a:r>
            <a:r>
              <a:rPr lang="en-US" dirty="0"/>
              <a:t>between a pair of nodes</a:t>
            </a:r>
            <a:endParaRPr lang="en-US" i="1" baseline="-25000" dirty="0"/>
          </a:p>
          <a:p>
            <a:endParaRPr lang="en-US" i="1" baseline="-25000" dirty="0"/>
          </a:p>
          <a:p>
            <a:endParaRPr lang="en-US" i="1" baseline="-25000" dirty="0"/>
          </a:p>
          <a:p>
            <a:endParaRPr lang="en-US" i="1" baseline="-25000" dirty="0"/>
          </a:p>
          <a:p>
            <a:endParaRPr lang="en-US" i="1" baseline="-25000" dirty="0"/>
          </a:p>
          <a:p>
            <a:endParaRPr lang="en-US" i="1" baseline="-25000" dirty="0"/>
          </a:p>
        </p:txBody>
      </p:sp>
      <p:sp>
        <p:nvSpPr>
          <p:cNvPr id="4" name="Slide Number Placeholder 3"/>
          <p:cNvSpPr>
            <a:spLocks noGrp="1"/>
          </p:cNvSpPr>
          <p:nvPr>
            <p:ph type="sldNum" sz="quarter" idx="12"/>
          </p:nvPr>
        </p:nvSpPr>
        <p:spPr/>
        <p:txBody>
          <a:bodyPr/>
          <a:lstStyle/>
          <a:p>
            <a:pPr>
              <a:defRPr/>
            </a:pPr>
            <a:fld id="{9C2C24DF-DAFD-4A20-870A-00384D50E7EA}" type="slidenum">
              <a:rPr lang="ko-KR" altLang="en-US" smtClean="0">
                <a:solidFill>
                  <a:prstClr val="white"/>
                </a:solidFill>
              </a:rPr>
              <a:pPr>
                <a:defRPr/>
              </a:pPr>
              <a:t>30</a:t>
            </a:fld>
            <a:endParaRPr lang="ko-KR" altLang="en-US" dirty="0">
              <a:solidFill>
                <a:prstClr val="white"/>
              </a:solidFill>
            </a:endParaRPr>
          </a:p>
        </p:txBody>
      </p:sp>
      <p:grpSp>
        <p:nvGrpSpPr>
          <p:cNvPr id="5" name="Group 4"/>
          <p:cNvGrpSpPr/>
          <p:nvPr/>
        </p:nvGrpSpPr>
        <p:grpSpPr>
          <a:xfrm>
            <a:off x="860477" y="3048000"/>
            <a:ext cx="6823682" cy="3352800"/>
            <a:chOff x="415318" y="2590800"/>
            <a:chExt cx="6823682" cy="3352800"/>
          </a:xfrm>
        </p:grpSpPr>
        <p:sp>
          <p:nvSpPr>
            <p:cNvPr id="31" name="TextBox 30"/>
            <p:cNvSpPr txBox="1"/>
            <p:nvPr/>
          </p:nvSpPr>
          <p:spPr>
            <a:xfrm>
              <a:off x="467544" y="3140968"/>
              <a:ext cx="762000" cy="400110"/>
            </a:xfrm>
            <a:prstGeom prst="rect">
              <a:avLst/>
            </a:prstGeom>
            <a:noFill/>
          </p:spPr>
          <p:txBody>
            <a:bodyPr wrap="square" rtlCol="0">
              <a:spAutoFit/>
            </a:bodyPr>
            <a:lstStyle/>
            <a:p>
              <a:pPr>
                <a:defRPr/>
              </a:pPr>
              <a:r>
                <a:rPr lang="en-US" sz="2000" i="1" dirty="0">
                  <a:solidFill>
                    <a:prstClr val="black"/>
                  </a:solidFill>
                  <a:latin typeface="Times"/>
                  <a:cs typeface="Times"/>
                </a:rPr>
                <a:t>G</a:t>
              </a:r>
              <a:r>
                <a:rPr lang="en-US" sz="2000" i="1" baseline="-25000" dirty="0">
                  <a:solidFill>
                    <a:prstClr val="black"/>
                  </a:solidFill>
                  <a:latin typeface="Times"/>
                  <a:cs typeface="Times"/>
                </a:rPr>
                <a:t>1</a:t>
              </a:r>
            </a:p>
          </p:txBody>
        </p:sp>
        <p:sp>
          <p:nvSpPr>
            <p:cNvPr id="32" name="TextBox 31"/>
            <p:cNvSpPr txBox="1"/>
            <p:nvPr/>
          </p:nvSpPr>
          <p:spPr>
            <a:xfrm>
              <a:off x="467544" y="5391090"/>
              <a:ext cx="762000" cy="400110"/>
            </a:xfrm>
            <a:prstGeom prst="rect">
              <a:avLst/>
            </a:prstGeom>
            <a:noFill/>
          </p:spPr>
          <p:txBody>
            <a:bodyPr wrap="square" rtlCol="0">
              <a:spAutoFit/>
            </a:bodyPr>
            <a:lstStyle/>
            <a:p>
              <a:pPr>
                <a:defRPr/>
              </a:pPr>
              <a:r>
                <a:rPr lang="en-US" sz="2000" i="1" dirty="0">
                  <a:solidFill>
                    <a:prstClr val="black"/>
                  </a:solidFill>
                  <a:latin typeface="Times"/>
                  <a:cs typeface="Times"/>
                </a:rPr>
                <a:t>G</a:t>
              </a:r>
              <a:r>
                <a:rPr lang="en-US" sz="2000" i="1" baseline="-25000" dirty="0">
                  <a:solidFill>
                    <a:prstClr val="black"/>
                  </a:solidFill>
                  <a:latin typeface="Times"/>
                  <a:cs typeface="Times"/>
                </a:rPr>
                <a:t>2</a:t>
              </a:r>
            </a:p>
          </p:txBody>
        </p:sp>
        <p:sp>
          <p:nvSpPr>
            <p:cNvPr id="38" name="Oval 37"/>
            <p:cNvSpPr/>
            <p:nvPr/>
          </p:nvSpPr>
          <p:spPr>
            <a:xfrm>
              <a:off x="467544" y="3140968"/>
              <a:ext cx="457200" cy="457200"/>
            </a:xfrm>
            <a:prstGeom prst="ellips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lang="en-US" sz="1400">
                <a:solidFill>
                  <a:prstClr val="black"/>
                </a:solidFill>
                <a:latin typeface="Times"/>
                <a:cs typeface="Times"/>
              </a:endParaRPr>
            </a:p>
          </p:txBody>
        </p:sp>
        <p:sp>
          <p:nvSpPr>
            <p:cNvPr id="39" name="Isosceles Triangle 38"/>
            <p:cNvSpPr/>
            <p:nvPr/>
          </p:nvSpPr>
          <p:spPr>
            <a:xfrm>
              <a:off x="415318" y="5347710"/>
              <a:ext cx="533400" cy="441960"/>
            </a:xfrm>
            <a:prstGeom prst="triangl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lang="en-US" sz="1400">
                <a:solidFill>
                  <a:prstClr val="black"/>
                </a:solidFill>
                <a:latin typeface="Times"/>
                <a:cs typeface="Times"/>
              </a:endParaRPr>
            </a:p>
          </p:txBody>
        </p:sp>
        <p:sp>
          <p:nvSpPr>
            <p:cNvPr id="40" name="Oval 39"/>
            <p:cNvSpPr/>
            <p:nvPr/>
          </p:nvSpPr>
          <p:spPr>
            <a:xfrm>
              <a:off x="1707740" y="3422686"/>
              <a:ext cx="457200" cy="457200"/>
            </a:xfrm>
            <a:prstGeom prst="ellips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lang="en-US">
                <a:solidFill>
                  <a:prstClr val="black"/>
                </a:solidFill>
              </a:endParaRPr>
            </a:p>
          </p:txBody>
        </p:sp>
        <p:sp>
          <p:nvSpPr>
            <p:cNvPr id="41" name="Oval 40"/>
            <p:cNvSpPr/>
            <p:nvPr/>
          </p:nvSpPr>
          <p:spPr>
            <a:xfrm>
              <a:off x="2896057" y="2590800"/>
              <a:ext cx="457200" cy="457200"/>
            </a:xfrm>
            <a:prstGeom prst="ellips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defRPr/>
              </a:pPr>
              <a:r>
                <a:rPr lang="en-US" dirty="0">
                  <a:solidFill>
                    <a:prstClr val="black"/>
                  </a:solidFill>
                </a:rPr>
                <a:t>A</a:t>
              </a:r>
            </a:p>
          </p:txBody>
        </p:sp>
        <p:sp>
          <p:nvSpPr>
            <p:cNvPr id="42" name="Oval 41"/>
            <p:cNvSpPr/>
            <p:nvPr/>
          </p:nvSpPr>
          <p:spPr>
            <a:xfrm>
              <a:off x="2896057" y="4059065"/>
              <a:ext cx="457200" cy="457200"/>
            </a:xfrm>
            <a:prstGeom prst="ellips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defRPr/>
              </a:pPr>
              <a:r>
                <a:rPr lang="en-US" dirty="0">
                  <a:solidFill>
                    <a:prstClr val="black"/>
                  </a:solidFill>
                </a:rPr>
                <a:t>D</a:t>
              </a:r>
            </a:p>
          </p:txBody>
        </p:sp>
        <p:sp>
          <p:nvSpPr>
            <p:cNvPr id="43" name="Oval 42"/>
            <p:cNvSpPr/>
            <p:nvPr/>
          </p:nvSpPr>
          <p:spPr>
            <a:xfrm>
              <a:off x="4084375" y="3431539"/>
              <a:ext cx="457200" cy="457200"/>
            </a:xfrm>
            <a:prstGeom prst="ellips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defRPr/>
              </a:pPr>
              <a:r>
                <a:rPr lang="en-US" dirty="0">
                  <a:solidFill>
                    <a:prstClr val="black"/>
                  </a:solidFill>
                </a:rPr>
                <a:t>C</a:t>
              </a:r>
            </a:p>
          </p:txBody>
        </p:sp>
        <p:cxnSp>
          <p:nvCxnSpPr>
            <p:cNvPr id="44" name="Straight Connector 43"/>
            <p:cNvCxnSpPr>
              <a:stCxn id="40" idx="5"/>
              <a:endCxn id="42" idx="2"/>
            </p:cNvCxnSpPr>
            <p:nvPr/>
          </p:nvCxnSpPr>
          <p:spPr>
            <a:xfrm>
              <a:off x="2097985" y="3812931"/>
              <a:ext cx="798072" cy="474734"/>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40" idx="6"/>
              <a:endCxn id="43" idx="2"/>
            </p:cNvCxnSpPr>
            <p:nvPr/>
          </p:nvCxnSpPr>
          <p:spPr>
            <a:xfrm>
              <a:off x="2164940" y="3651286"/>
              <a:ext cx="1919435" cy="8853"/>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41" idx="5"/>
              <a:endCxn id="43" idx="1"/>
            </p:cNvCxnSpPr>
            <p:nvPr/>
          </p:nvCxnSpPr>
          <p:spPr>
            <a:xfrm>
              <a:off x="3286302" y="2981045"/>
              <a:ext cx="865028" cy="517449"/>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43" idx="3"/>
              <a:endCxn id="42" idx="6"/>
            </p:cNvCxnSpPr>
            <p:nvPr/>
          </p:nvCxnSpPr>
          <p:spPr>
            <a:xfrm flipH="1">
              <a:off x="3353257" y="3821784"/>
              <a:ext cx="798073" cy="465881"/>
            </a:xfrm>
            <a:prstGeom prst="line">
              <a:avLst/>
            </a:prstGeom>
          </p:spPr>
          <p:style>
            <a:lnRef idx="1">
              <a:schemeClr val="accent1"/>
            </a:lnRef>
            <a:fillRef idx="0">
              <a:schemeClr val="accent1"/>
            </a:fillRef>
            <a:effectRef idx="0">
              <a:schemeClr val="accent1"/>
            </a:effectRef>
            <a:fontRef idx="minor">
              <a:schemeClr val="tx1"/>
            </a:fontRef>
          </p:style>
        </p:cxnSp>
        <p:sp>
          <p:nvSpPr>
            <p:cNvPr id="48" name="Isosceles Triangle 47"/>
            <p:cNvSpPr/>
            <p:nvPr/>
          </p:nvSpPr>
          <p:spPr>
            <a:xfrm>
              <a:off x="1669640" y="5400955"/>
              <a:ext cx="533400" cy="441960"/>
            </a:xfrm>
            <a:prstGeom prst="triangl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lang="en-US">
                <a:solidFill>
                  <a:prstClr val="black"/>
                </a:solidFill>
              </a:endParaRPr>
            </a:p>
          </p:txBody>
        </p:sp>
        <p:sp>
          <p:nvSpPr>
            <p:cNvPr id="49" name="Isosceles Triangle 48"/>
            <p:cNvSpPr/>
            <p:nvPr/>
          </p:nvSpPr>
          <p:spPr>
            <a:xfrm>
              <a:off x="2667000" y="5400955"/>
              <a:ext cx="533400" cy="441960"/>
            </a:xfrm>
            <a:prstGeom prst="triangl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lang="en-US">
                <a:solidFill>
                  <a:prstClr val="black"/>
                </a:solidFill>
              </a:endParaRPr>
            </a:p>
          </p:txBody>
        </p:sp>
        <p:sp>
          <p:nvSpPr>
            <p:cNvPr id="50" name="Isosceles Triangle 49"/>
            <p:cNvSpPr/>
            <p:nvPr/>
          </p:nvSpPr>
          <p:spPr>
            <a:xfrm>
              <a:off x="3657600" y="5389643"/>
              <a:ext cx="533400" cy="441960"/>
            </a:xfrm>
            <a:prstGeom prst="triangl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lang="en-US">
                <a:solidFill>
                  <a:prstClr val="black"/>
                </a:solidFill>
              </a:endParaRPr>
            </a:p>
          </p:txBody>
        </p:sp>
        <p:sp>
          <p:nvSpPr>
            <p:cNvPr id="51" name="Isosceles Triangle 50"/>
            <p:cNvSpPr/>
            <p:nvPr/>
          </p:nvSpPr>
          <p:spPr>
            <a:xfrm>
              <a:off x="4648200" y="5398235"/>
              <a:ext cx="533400" cy="441960"/>
            </a:xfrm>
            <a:prstGeom prst="triangl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lang="en-US">
                <a:solidFill>
                  <a:prstClr val="black"/>
                </a:solidFill>
              </a:endParaRPr>
            </a:p>
          </p:txBody>
        </p:sp>
        <p:cxnSp>
          <p:nvCxnSpPr>
            <p:cNvPr id="52" name="Straight Arrow Connector 51"/>
            <p:cNvCxnSpPr>
              <a:stCxn id="49" idx="0"/>
              <a:endCxn id="42" idx="4"/>
            </p:cNvCxnSpPr>
            <p:nvPr/>
          </p:nvCxnSpPr>
          <p:spPr>
            <a:xfrm flipV="1">
              <a:off x="2933700" y="4516265"/>
              <a:ext cx="190957" cy="884690"/>
            </a:xfrm>
            <a:prstGeom prst="straightConnector1">
              <a:avLst/>
            </a:prstGeom>
            <a:ln>
              <a:solidFill>
                <a:srgbClr val="7030A0"/>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50" idx="0"/>
              <a:endCxn id="41" idx="4"/>
            </p:cNvCxnSpPr>
            <p:nvPr/>
          </p:nvCxnSpPr>
          <p:spPr>
            <a:xfrm flipH="1" flipV="1">
              <a:off x="3124657" y="3048000"/>
              <a:ext cx="799643" cy="2341643"/>
            </a:xfrm>
            <a:prstGeom prst="straightConnector1">
              <a:avLst/>
            </a:prstGeom>
            <a:ln>
              <a:solidFill>
                <a:srgbClr val="7030A0"/>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51" idx="0"/>
              <a:endCxn id="43" idx="4"/>
            </p:cNvCxnSpPr>
            <p:nvPr/>
          </p:nvCxnSpPr>
          <p:spPr>
            <a:xfrm flipH="1" flipV="1">
              <a:off x="4312975" y="3888739"/>
              <a:ext cx="601925" cy="1509496"/>
            </a:xfrm>
            <a:prstGeom prst="straightConnector1">
              <a:avLst/>
            </a:prstGeom>
            <a:ln>
              <a:solidFill>
                <a:srgbClr val="7030A0"/>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40" idx="4"/>
              <a:endCxn id="48" idx="0"/>
            </p:cNvCxnSpPr>
            <p:nvPr/>
          </p:nvCxnSpPr>
          <p:spPr>
            <a:xfrm>
              <a:off x="1936340" y="3879886"/>
              <a:ext cx="0" cy="1521069"/>
            </a:xfrm>
            <a:prstGeom prst="straightConnector1">
              <a:avLst/>
            </a:prstGeom>
            <a:ln>
              <a:solidFill>
                <a:srgbClr val="7030A0"/>
              </a:solidFill>
              <a:headEnd type="triangle" w="med" len="med"/>
              <a:tailEnd type="non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42" idx="4"/>
              <a:endCxn id="48" idx="0"/>
            </p:cNvCxnSpPr>
            <p:nvPr/>
          </p:nvCxnSpPr>
          <p:spPr>
            <a:xfrm flipH="1">
              <a:off x="1936340" y="4516265"/>
              <a:ext cx="1188317" cy="884690"/>
            </a:xfrm>
            <a:prstGeom prst="straightConnector1">
              <a:avLst/>
            </a:prstGeom>
            <a:ln>
              <a:solidFill>
                <a:srgbClr val="7030A0"/>
              </a:solidFill>
              <a:headEnd type="triangle" w="med" len="med"/>
              <a:tailEnd type="non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49" idx="0"/>
              <a:endCxn id="40" idx="4"/>
            </p:cNvCxnSpPr>
            <p:nvPr/>
          </p:nvCxnSpPr>
          <p:spPr>
            <a:xfrm flipH="1" flipV="1">
              <a:off x="1936340" y="3879886"/>
              <a:ext cx="997360" cy="1521069"/>
            </a:xfrm>
            <a:prstGeom prst="straightConnector1">
              <a:avLst/>
            </a:prstGeom>
            <a:ln>
              <a:solidFill>
                <a:srgbClr val="7030A0"/>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50" idx="0"/>
              <a:endCxn id="43" idx="4"/>
            </p:cNvCxnSpPr>
            <p:nvPr/>
          </p:nvCxnSpPr>
          <p:spPr>
            <a:xfrm flipV="1">
              <a:off x="3924300" y="3888739"/>
              <a:ext cx="388675" cy="1500904"/>
            </a:xfrm>
            <a:prstGeom prst="straightConnector1">
              <a:avLst/>
            </a:prstGeom>
            <a:ln>
              <a:solidFill>
                <a:srgbClr val="7030A0"/>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66" idx="0"/>
              <a:endCxn id="41" idx="4"/>
            </p:cNvCxnSpPr>
            <p:nvPr/>
          </p:nvCxnSpPr>
          <p:spPr>
            <a:xfrm flipH="1" flipV="1">
              <a:off x="3124657" y="3048000"/>
              <a:ext cx="2780843" cy="2341643"/>
            </a:xfrm>
            <a:prstGeom prst="straightConnector1">
              <a:avLst/>
            </a:prstGeom>
            <a:ln>
              <a:solidFill>
                <a:srgbClr val="7030A0"/>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60" name="Oval 59"/>
            <p:cNvSpPr/>
            <p:nvPr/>
          </p:nvSpPr>
          <p:spPr>
            <a:xfrm>
              <a:off x="5562600" y="2590800"/>
              <a:ext cx="457200" cy="457200"/>
            </a:xfrm>
            <a:prstGeom prst="ellips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defRPr/>
              </a:pPr>
              <a:r>
                <a:rPr lang="en-US" dirty="0">
                  <a:solidFill>
                    <a:prstClr val="black"/>
                  </a:solidFill>
                </a:rPr>
                <a:t>B</a:t>
              </a:r>
            </a:p>
          </p:txBody>
        </p:sp>
        <p:sp>
          <p:nvSpPr>
            <p:cNvPr id="61" name="Oval 60"/>
            <p:cNvSpPr/>
            <p:nvPr/>
          </p:nvSpPr>
          <p:spPr>
            <a:xfrm>
              <a:off x="6311791" y="3431539"/>
              <a:ext cx="457200" cy="457200"/>
            </a:xfrm>
            <a:prstGeom prst="ellips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lang="en-US">
                <a:solidFill>
                  <a:prstClr val="black"/>
                </a:solidFill>
              </a:endParaRPr>
            </a:p>
          </p:txBody>
        </p:sp>
        <p:cxnSp>
          <p:nvCxnSpPr>
            <p:cNvPr id="62" name="Straight Connector 61"/>
            <p:cNvCxnSpPr>
              <a:stCxn id="41" idx="6"/>
              <a:endCxn id="60" idx="2"/>
            </p:cNvCxnSpPr>
            <p:nvPr/>
          </p:nvCxnSpPr>
          <p:spPr>
            <a:xfrm>
              <a:off x="3353257" y="2819400"/>
              <a:ext cx="2209343"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43" idx="6"/>
              <a:endCxn id="61" idx="2"/>
            </p:cNvCxnSpPr>
            <p:nvPr/>
          </p:nvCxnSpPr>
          <p:spPr>
            <a:xfrm>
              <a:off x="4541575" y="3660139"/>
              <a:ext cx="1770216" cy="0"/>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60" idx="5"/>
              <a:endCxn id="61" idx="1"/>
            </p:cNvCxnSpPr>
            <p:nvPr/>
          </p:nvCxnSpPr>
          <p:spPr>
            <a:xfrm>
              <a:off x="5952845" y="2981045"/>
              <a:ext cx="425901" cy="517449"/>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sp>
          <p:nvSpPr>
            <p:cNvPr id="65" name="Isosceles Triangle 64"/>
            <p:cNvSpPr/>
            <p:nvPr/>
          </p:nvSpPr>
          <p:spPr>
            <a:xfrm>
              <a:off x="6553200" y="5389643"/>
              <a:ext cx="533400" cy="441960"/>
            </a:xfrm>
            <a:prstGeom prst="triangl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lang="en-US">
                <a:solidFill>
                  <a:prstClr val="black"/>
                </a:solidFill>
              </a:endParaRPr>
            </a:p>
          </p:txBody>
        </p:sp>
        <p:sp>
          <p:nvSpPr>
            <p:cNvPr id="66" name="Isosceles Triangle 65"/>
            <p:cNvSpPr/>
            <p:nvPr/>
          </p:nvSpPr>
          <p:spPr>
            <a:xfrm>
              <a:off x="5638800" y="5389643"/>
              <a:ext cx="533400" cy="441960"/>
            </a:xfrm>
            <a:prstGeom prst="triangl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lang="en-US">
                <a:solidFill>
                  <a:prstClr val="black"/>
                </a:solidFill>
              </a:endParaRPr>
            </a:p>
          </p:txBody>
        </p:sp>
        <p:cxnSp>
          <p:nvCxnSpPr>
            <p:cNvPr id="67" name="Straight Arrow Connector 66"/>
            <p:cNvCxnSpPr>
              <a:stCxn id="65" idx="0"/>
              <a:endCxn id="61" idx="4"/>
            </p:cNvCxnSpPr>
            <p:nvPr/>
          </p:nvCxnSpPr>
          <p:spPr>
            <a:xfrm flipH="1" flipV="1">
              <a:off x="6540391" y="3888739"/>
              <a:ext cx="279509" cy="1500904"/>
            </a:xfrm>
            <a:prstGeom prst="straightConnector1">
              <a:avLst/>
            </a:prstGeom>
            <a:ln>
              <a:solidFill>
                <a:srgbClr val="7030A0"/>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66" idx="0"/>
              <a:endCxn id="61" idx="4"/>
            </p:cNvCxnSpPr>
            <p:nvPr/>
          </p:nvCxnSpPr>
          <p:spPr>
            <a:xfrm flipV="1">
              <a:off x="5905500" y="3888739"/>
              <a:ext cx="634891" cy="1500904"/>
            </a:xfrm>
            <a:prstGeom prst="straightConnector1">
              <a:avLst/>
            </a:prstGeom>
            <a:ln>
              <a:solidFill>
                <a:srgbClr val="7030A0"/>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endCxn id="60" idx="4"/>
            </p:cNvCxnSpPr>
            <p:nvPr/>
          </p:nvCxnSpPr>
          <p:spPr>
            <a:xfrm flipV="1">
              <a:off x="4914900" y="3048000"/>
              <a:ext cx="876300" cy="2350235"/>
            </a:xfrm>
            <a:prstGeom prst="straightConnector1">
              <a:avLst/>
            </a:prstGeom>
            <a:ln>
              <a:solidFill>
                <a:srgbClr val="7030A0"/>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65" idx="0"/>
              <a:endCxn id="60" idx="4"/>
            </p:cNvCxnSpPr>
            <p:nvPr/>
          </p:nvCxnSpPr>
          <p:spPr>
            <a:xfrm flipH="1" flipV="1">
              <a:off x="5791200" y="3048000"/>
              <a:ext cx="1028700" cy="2341643"/>
            </a:xfrm>
            <a:prstGeom prst="straightConnector1">
              <a:avLst/>
            </a:prstGeom>
            <a:ln>
              <a:solidFill>
                <a:srgbClr val="7030A0"/>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a:stCxn id="41" idx="3"/>
              <a:endCxn id="40" idx="7"/>
            </p:cNvCxnSpPr>
            <p:nvPr/>
          </p:nvCxnSpPr>
          <p:spPr>
            <a:xfrm flipH="1">
              <a:off x="2097985" y="2981045"/>
              <a:ext cx="865027" cy="508596"/>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sp>
          <p:nvSpPr>
            <p:cNvPr id="72" name="Rounded Rectangle 71"/>
            <p:cNvSpPr/>
            <p:nvPr/>
          </p:nvSpPr>
          <p:spPr>
            <a:xfrm>
              <a:off x="1524000" y="5257800"/>
              <a:ext cx="5715000" cy="685800"/>
            </a:xfrm>
            <a:prstGeom prst="roundRec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lang="en-US">
                <a:solidFill>
                  <a:prstClr val="black"/>
                </a:solidFill>
              </a:endParaRPr>
            </a:p>
          </p:txBody>
        </p:sp>
        <mc:AlternateContent xmlns:mc="http://schemas.openxmlformats.org/markup-compatibility/2006" xmlns:a14="http://schemas.microsoft.com/office/drawing/2010/main">
          <mc:Choice Requires="a14">
            <p:sp>
              <p:nvSpPr>
                <p:cNvPr id="73" name="TextBox 72"/>
                <p:cNvSpPr txBox="1"/>
                <p:nvPr/>
              </p:nvSpPr>
              <p:spPr>
                <a:xfrm>
                  <a:off x="1787726" y="3406411"/>
                  <a:ext cx="161645" cy="461665"/>
                </a:xfrm>
                <a:prstGeom prst="rect">
                  <a:avLst/>
                </a:prstGeom>
                <a:noFill/>
              </p:spPr>
              <p:txBody>
                <a:bodyPr wrap="square" rtlCol="0">
                  <a:spAutoFit/>
                </a:bodyPr>
                <a:lstStyle/>
                <a:p>
                  <a:pPr>
                    <a:defRPr/>
                  </a:pPr>
                  <a14:m>
                    <m:oMathPara xmlns:m="http://schemas.openxmlformats.org/officeDocument/2006/math">
                      <m:oMathParaPr>
                        <m:jc m:val="centerGroup"/>
                      </m:oMathParaPr>
                      <m:oMath xmlns:m="http://schemas.openxmlformats.org/officeDocument/2006/math">
                        <m:r>
                          <a:rPr lang="en-US" sz="2400" i="1" dirty="0" smtClean="0">
                            <a:solidFill>
                              <a:prstClr val="black"/>
                            </a:solidFill>
                            <a:latin typeface="Cambria Math"/>
                          </a:rPr>
                          <m:t>𝑠</m:t>
                        </m:r>
                      </m:oMath>
                    </m:oMathPara>
                  </a14:m>
                  <a:endParaRPr lang="en-US" sz="2400" dirty="0">
                    <a:solidFill>
                      <a:prstClr val="black"/>
                    </a:solidFill>
                  </a:endParaRPr>
                </a:p>
              </p:txBody>
            </p:sp>
          </mc:Choice>
          <mc:Fallback xmlns="">
            <p:sp>
              <p:nvSpPr>
                <p:cNvPr id="73" name="TextBox 72"/>
                <p:cNvSpPr txBox="1">
                  <a:spLocks noRot="1" noChangeAspect="1" noMove="1" noResize="1" noEditPoints="1" noAdjustHandles="1" noChangeArrowheads="1" noChangeShapeType="1" noTextEdit="1"/>
                </p:cNvSpPr>
                <p:nvPr/>
              </p:nvSpPr>
              <p:spPr>
                <a:xfrm>
                  <a:off x="1787726" y="3406411"/>
                  <a:ext cx="161645" cy="461665"/>
                </a:xfrm>
                <a:prstGeom prst="rect">
                  <a:avLst/>
                </a:prstGeom>
                <a:blipFill rotWithShape="0">
                  <a:blip r:embed="rId3"/>
                  <a:stretch>
                    <a:fillRect r="-814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TextBox 73"/>
                <p:cNvSpPr txBox="1"/>
                <p:nvPr/>
              </p:nvSpPr>
              <p:spPr>
                <a:xfrm>
                  <a:off x="6412223" y="3431853"/>
                  <a:ext cx="161645" cy="461665"/>
                </a:xfrm>
                <a:prstGeom prst="rect">
                  <a:avLst/>
                </a:prstGeom>
                <a:noFill/>
              </p:spPr>
              <p:txBody>
                <a:bodyPr wrap="square" rtlCol="0">
                  <a:spAutoFit/>
                </a:bodyPr>
                <a:lstStyle/>
                <a:p>
                  <a:pPr>
                    <a:defRPr/>
                  </a:pPr>
                  <a14:m>
                    <m:oMathPara xmlns:m="http://schemas.openxmlformats.org/officeDocument/2006/math">
                      <m:oMathParaPr>
                        <m:jc m:val="centerGroup"/>
                      </m:oMathParaPr>
                      <m:oMath xmlns:m="http://schemas.openxmlformats.org/officeDocument/2006/math">
                        <m:r>
                          <a:rPr lang="en-US" sz="2400" i="1" dirty="0" smtClean="0">
                            <a:solidFill>
                              <a:prstClr val="black"/>
                            </a:solidFill>
                            <a:latin typeface="Cambria Math"/>
                          </a:rPr>
                          <m:t>𝑡</m:t>
                        </m:r>
                      </m:oMath>
                    </m:oMathPara>
                  </a14:m>
                  <a:endParaRPr lang="en-US" sz="2400" dirty="0">
                    <a:solidFill>
                      <a:prstClr val="black"/>
                    </a:solidFill>
                  </a:endParaRPr>
                </a:p>
              </p:txBody>
            </p:sp>
          </mc:Choice>
          <mc:Fallback xmlns="">
            <p:sp>
              <p:nvSpPr>
                <p:cNvPr id="74" name="TextBox 73"/>
                <p:cNvSpPr txBox="1">
                  <a:spLocks noRot="1" noChangeAspect="1" noMove="1" noResize="1" noEditPoints="1" noAdjustHandles="1" noChangeArrowheads="1" noChangeShapeType="1" noTextEdit="1"/>
                </p:cNvSpPr>
                <p:nvPr/>
              </p:nvSpPr>
              <p:spPr>
                <a:xfrm>
                  <a:off x="6412223" y="3431853"/>
                  <a:ext cx="161645" cy="461665"/>
                </a:xfrm>
                <a:prstGeom prst="rect">
                  <a:avLst/>
                </a:prstGeom>
                <a:blipFill rotWithShape="0">
                  <a:blip r:embed="rId4"/>
                  <a:stretch>
                    <a:fillRect l="-7692" r="-884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TextBox 74"/>
                <p:cNvSpPr txBox="1"/>
                <p:nvPr/>
              </p:nvSpPr>
              <p:spPr>
                <a:xfrm>
                  <a:off x="2733721" y="5388382"/>
                  <a:ext cx="161645" cy="461665"/>
                </a:xfrm>
                <a:prstGeom prst="rect">
                  <a:avLst/>
                </a:prstGeom>
                <a:noFill/>
              </p:spPr>
              <p:txBody>
                <a:bodyPr wrap="square" rtlCol="0">
                  <a:spAutoFit/>
                </a:bodyPr>
                <a:lstStyle/>
                <a:p>
                  <a:pPr>
                    <a:defRPr/>
                  </a:pPr>
                  <a14:m>
                    <m:oMathPara xmlns:m="http://schemas.openxmlformats.org/officeDocument/2006/math">
                      <m:oMathParaPr>
                        <m:jc m:val="centerGroup"/>
                      </m:oMathParaPr>
                      <m:oMath xmlns:m="http://schemas.openxmlformats.org/officeDocument/2006/math">
                        <m:sSub>
                          <m:sSubPr>
                            <m:ctrlPr>
                              <a:rPr lang="en-US" sz="2400" i="1" dirty="0" smtClean="0">
                                <a:solidFill>
                                  <a:prstClr val="black"/>
                                </a:solidFill>
                                <a:latin typeface="Cambria Math" panose="02040503050406030204" pitchFamily="18" charset="0"/>
                              </a:rPr>
                            </m:ctrlPr>
                          </m:sSubPr>
                          <m:e>
                            <m:r>
                              <a:rPr lang="en-US" sz="2400" i="1" dirty="0" smtClean="0">
                                <a:solidFill>
                                  <a:prstClr val="black"/>
                                </a:solidFill>
                                <a:latin typeface="Cambria Math" panose="02040503050406030204" pitchFamily="18" charset="0"/>
                              </a:rPr>
                              <m:t>𝑝</m:t>
                            </m:r>
                          </m:e>
                          <m:sub>
                            <m:r>
                              <a:rPr lang="en-US" sz="2400" i="1" dirty="0" smtClean="0">
                                <a:solidFill>
                                  <a:prstClr val="black"/>
                                </a:solidFill>
                                <a:latin typeface="Cambria Math" panose="02040503050406030204" pitchFamily="18" charset="0"/>
                              </a:rPr>
                              <m:t>2</m:t>
                            </m:r>
                          </m:sub>
                        </m:sSub>
                      </m:oMath>
                    </m:oMathPara>
                  </a14:m>
                  <a:endParaRPr lang="en-US" sz="2400" dirty="0">
                    <a:solidFill>
                      <a:prstClr val="black"/>
                    </a:solidFill>
                  </a:endParaRPr>
                </a:p>
              </p:txBody>
            </p:sp>
          </mc:Choice>
          <mc:Fallback xmlns="">
            <p:sp>
              <p:nvSpPr>
                <p:cNvPr id="75" name="TextBox 74"/>
                <p:cNvSpPr txBox="1">
                  <a:spLocks noRot="1" noChangeAspect="1" noMove="1" noResize="1" noEditPoints="1" noAdjustHandles="1" noChangeArrowheads="1" noChangeShapeType="1" noTextEdit="1"/>
                </p:cNvSpPr>
                <p:nvPr/>
              </p:nvSpPr>
              <p:spPr>
                <a:xfrm>
                  <a:off x="2733721" y="5388382"/>
                  <a:ext cx="161645" cy="461665"/>
                </a:xfrm>
                <a:prstGeom prst="rect">
                  <a:avLst/>
                </a:prstGeom>
                <a:blipFill rotWithShape="0">
                  <a:blip r:embed="rId5"/>
                  <a:stretch>
                    <a:fillRect l="-14815" r="-170370" b="-78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 name="TextBox 75"/>
                <p:cNvSpPr txBox="1"/>
                <p:nvPr/>
              </p:nvSpPr>
              <p:spPr>
                <a:xfrm>
                  <a:off x="1752600" y="5398235"/>
                  <a:ext cx="161645" cy="461665"/>
                </a:xfrm>
                <a:prstGeom prst="rect">
                  <a:avLst/>
                </a:prstGeom>
                <a:noFill/>
              </p:spPr>
              <p:txBody>
                <a:bodyPr wrap="square" rtlCol="0">
                  <a:spAutoFit/>
                </a:bodyPr>
                <a:lstStyle/>
                <a:p>
                  <a:pPr>
                    <a:defRPr/>
                  </a:pPr>
                  <a14:m>
                    <m:oMathPara xmlns:m="http://schemas.openxmlformats.org/officeDocument/2006/math">
                      <m:oMathParaPr>
                        <m:jc m:val="centerGroup"/>
                      </m:oMathParaPr>
                      <m:oMath xmlns:m="http://schemas.openxmlformats.org/officeDocument/2006/math">
                        <m:sSub>
                          <m:sSubPr>
                            <m:ctrlPr>
                              <a:rPr lang="en-US" sz="2400" i="1" dirty="0" smtClean="0">
                                <a:solidFill>
                                  <a:prstClr val="black"/>
                                </a:solidFill>
                                <a:latin typeface="Cambria Math" panose="02040503050406030204" pitchFamily="18" charset="0"/>
                              </a:rPr>
                            </m:ctrlPr>
                          </m:sSubPr>
                          <m:e>
                            <m:r>
                              <a:rPr lang="en-US" sz="2400" i="1" dirty="0" smtClean="0">
                                <a:solidFill>
                                  <a:prstClr val="black"/>
                                </a:solidFill>
                                <a:latin typeface="Cambria Math" panose="02040503050406030204" pitchFamily="18" charset="0"/>
                              </a:rPr>
                              <m:t>𝑝</m:t>
                            </m:r>
                          </m:e>
                          <m:sub>
                            <m:r>
                              <a:rPr lang="en-US" sz="2400" i="1" dirty="0" smtClean="0">
                                <a:solidFill>
                                  <a:prstClr val="black"/>
                                </a:solidFill>
                                <a:latin typeface="Cambria Math" panose="02040503050406030204" pitchFamily="18" charset="0"/>
                              </a:rPr>
                              <m:t>1</m:t>
                            </m:r>
                          </m:sub>
                        </m:sSub>
                      </m:oMath>
                    </m:oMathPara>
                  </a14:m>
                  <a:endParaRPr lang="en-US" sz="2400" dirty="0">
                    <a:solidFill>
                      <a:prstClr val="black"/>
                    </a:solidFill>
                  </a:endParaRPr>
                </a:p>
              </p:txBody>
            </p:sp>
          </mc:Choice>
          <mc:Fallback xmlns="">
            <p:sp>
              <p:nvSpPr>
                <p:cNvPr id="76" name="TextBox 75"/>
                <p:cNvSpPr txBox="1">
                  <a:spLocks noRot="1" noChangeAspect="1" noMove="1" noResize="1" noEditPoints="1" noAdjustHandles="1" noChangeArrowheads="1" noChangeShapeType="1" noTextEdit="1"/>
                </p:cNvSpPr>
                <p:nvPr/>
              </p:nvSpPr>
              <p:spPr>
                <a:xfrm>
                  <a:off x="1752600" y="5398235"/>
                  <a:ext cx="161645" cy="461665"/>
                </a:xfrm>
                <a:prstGeom prst="rect">
                  <a:avLst/>
                </a:prstGeom>
                <a:blipFill rotWithShape="0">
                  <a:blip r:embed="rId6"/>
                  <a:stretch>
                    <a:fillRect l="-19231" r="-173077" b="-9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7" name="TextBox 76"/>
                <p:cNvSpPr txBox="1"/>
                <p:nvPr/>
              </p:nvSpPr>
              <p:spPr>
                <a:xfrm>
                  <a:off x="4710632" y="5366896"/>
                  <a:ext cx="161645" cy="461665"/>
                </a:xfrm>
                <a:prstGeom prst="rect">
                  <a:avLst/>
                </a:prstGeom>
                <a:noFill/>
              </p:spPr>
              <p:txBody>
                <a:bodyPr wrap="square" rtlCol="0">
                  <a:spAutoFit/>
                </a:bodyPr>
                <a:lstStyle/>
                <a:p>
                  <a:pPr>
                    <a:defRPr/>
                  </a:pPr>
                  <a14:m>
                    <m:oMathPara xmlns:m="http://schemas.openxmlformats.org/officeDocument/2006/math">
                      <m:oMathParaPr>
                        <m:jc m:val="centerGroup"/>
                      </m:oMathParaPr>
                      <m:oMath xmlns:m="http://schemas.openxmlformats.org/officeDocument/2006/math">
                        <m:sSub>
                          <m:sSubPr>
                            <m:ctrlPr>
                              <a:rPr lang="en-US" sz="2400" i="1" dirty="0" smtClean="0">
                                <a:solidFill>
                                  <a:prstClr val="black"/>
                                </a:solidFill>
                                <a:latin typeface="Cambria Math" panose="02040503050406030204" pitchFamily="18" charset="0"/>
                              </a:rPr>
                            </m:ctrlPr>
                          </m:sSubPr>
                          <m:e>
                            <m:r>
                              <a:rPr lang="en-US" sz="2400" i="1" dirty="0" smtClean="0">
                                <a:solidFill>
                                  <a:prstClr val="black"/>
                                </a:solidFill>
                                <a:latin typeface="Cambria Math" panose="02040503050406030204" pitchFamily="18" charset="0"/>
                              </a:rPr>
                              <m:t>𝑝</m:t>
                            </m:r>
                          </m:e>
                          <m:sub>
                            <m:r>
                              <a:rPr lang="en-US" sz="2400" i="1" dirty="0" smtClean="0">
                                <a:solidFill>
                                  <a:prstClr val="black"/>
                                </a:solidFill>
                                <a:latin typeface="Cambria Math" panose="02040503050406030204" pitchFamily="18" charset="0"/>
                              </a:rPr>
                              <m:t>4</m:t>
                            </m:r>
                          </m:sub>
                        </m:sSub>
                      </m:oMath>
                    </m:oMathPara>
                  </a14:m>
                  <a:endParaRPr lang="en-US" sz="2400" dirty="0">
                    <a:solidFill>
                      <a:prstClr val="black"/>
                    </a:solidFill>
                  </a:endParaRPr>
                </a:p>
              </p:txBody>
            </p:sp>
          </mc:Choice>
          <mc:Fallback xmlns="">
            <p:sp>
              <p:nvSpPr>
                <p:cNvPr id="77" name="TextBox 76"/>
                <p:cNvSpPr txBox="1">
                  <a:spLocks noRot="1" noChangeAspect="1" noMove="1" noResize="1" noEditPoints="1" noAdjustHandles="1" noChangeArrowheads="1" noChangeShapeType="1" noTextEdit="1"/>
                </p:cNvSpPr>
                <p:nvPr/>
              </p:nvSpPr>
              <p:spPr>
                <a:xfrm>
                  <a:off x="4710632" y="5366896"/>
                  <a:ext cx="161645" cy="461665"/>
                </a:xfrm>
                <a:prstGeom prst="rect">
                  <a:avLst/>
                </a:prstGeom>
                <a:blipFill rotWithShape="0">
                  <a:blip r:embed="rId7"/>
                  <a:stretch>
                    <a:fillRect l="-15385" r="-176923" b="-78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TextBox 77"/>
                <p:cNvSpPr txBox="1"/>
                <p:nvPr/>
              </p:nvSpPr>
              <p:spPr>
                <a:xfrm>
                  <a:off x="3729511" y="5376749"/>
                  <a:ext cx="161645" cy="461665"/>
                </a:xfrm>
                <a:prstGeom prst="rect">
                  <a:avLst/>
                </a:prstGeom>
                <a:noFill/>
              </p:spPr>
              <p:txBody>
                <a:bodyPr wrap="square" rtlCol="0">
                  <a:spAutoFit/>
                </a:bodyPr>
                <a:lstStyle/>
                <a:p>
                  <a:pPr>
                    <a:defRPr/>
                  </a:pPr>
                  <a14:m>
                    <m:oMathPara xmlns:m="http://schemas.openxmlformats.org/officeDocument/2006/math">
                      <m:oMathParaPr>
                        <m:jc m:val="centerGroup"/>
                      </m:oMathParaPr>
                      <m:oMath xmlns:m="http://schemas.openxmlformats.org/officeDocument/2006/math">
                        <m:sSub>
                          <m:sSubPr>
                            <m:ctrlPr>
                              <a:rPr lang="en-US" sz="2400" i="1" dirty="0" smtClean="0">
                                <a:solidFill>
                                  <a:prstClr val="black"/>
                                </a:solidFill>
                                <a:latin typeface="Cambria Math" panose="02040503050406030204" pitchFamily="18" charset="0"/>
                              </a:rPr>
                            </m:ctrlPr>
                          </m:sSubPr>
                          <m:e>
                            <m:r>
                              <a:rPr lang="en-US" sz="2400" i="1" dirty="0" smtClean="0">
                                <a:solidFill>
                                  <a:prstClr val="black"/>
                                </a:solidFill>
                                <a:latin typeface="Cambria Math" panose="02040503050406030204" pitchFamily="18" charset="0"/>
                              </a:rPr>
                              <m:t>𝑝</m:t>
                            </m:r>
                          </m:e>
                          <m:sub>
                            <m:r>
                              <a:rPr lang="en-US" sz="2400" i="1" dirty="0" smtClean="0">
                                <a:solidFill>
                                  <a:prstClr val="black"/>
                                </a:solidFill>
                                <a:latin typeface="Cambria Math" panose="02040503050406030204" pitchFamily="18" charset="0"/>
                              </a:rPr>
                              <m:t>3</m:t>
                            </m:r>
                          </m:sub>
                        </m:sSub>
                      </m:oMath>
                    </m:oMathPara>
                  </a14:m>
                  <a:endParaRPr lang="en-US" sz="2400" dirty="0">
                    <a:solidFill>
                      <a:prstClr val="black"/>
                    </a:solidFill>
                  </a:endParaRPr>
                </a:p>
              </p:txBody>
            </p:sp>
          </mc:Choice>
          <mc:Fallback xmlns="">
            <p:sp>
              <p:nvSpPr>
                <p:cNvPr id="78" name="TextBox 77"/>
                <p:cNvSpPr txBox="1">
                  <a:spLocks noRot="1" noChangeAspect="1" noMove="1" noResize="1" noEditPoints="1" noAdjustHandles="1" noChangeArrowheads="1" noChangeShapeType="1" noTextEdit="1"/>
                </p:cNvSpPr>
                <p:nvPr/>
              </p:nvSpPr>
              <p:spPr>
                <a:xfrm>
                  <a:off x="3729511" y="5376749"/>
                  <a:ext cx="161645" cy="461665"/>
                </a:xfrm>
                <a:prstGeom prst="rect">
                  <a:avLst/>
                </a:prstGeom>
                <a:blipFill rotWithShape="0">
                  <a:blip r:embed="rId8"/>
                  <a:stretch>
                    <a:fillRect l="-15385" r="-180769" b="-78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TextBox 78"/>
                <p:cNvSpPr txBox="1"/>
                <p:nvPr/>
              </p:nvSpPr>
              <p:spPr>
                <a:xfrm>
                  <a:off x="6627139" y="5366896"/>
                  <a:ext cx="161645" cy="461665"/>
                </a:xfrm>
                <a:prstGeom prst="rect">
                  <a:avLst/>
                </a:prstGeom>
                <a:noFill/>
              </p:spPr>
              <p:txBody>
                <a:bodyPr wrap="square" rtlCol="0">
                  <a:spAutoFit/>
                </a:bodyPr>
                <a:lstStyle/>
                <a:p>
                  <a:pPr>
                    <a:defRPr/>
                  </a:pPr>
                  <a14:m>
                    <m:oMathPara xmlns:m="http://schemas.openxmlformats.org/officeDocument/2006/math">
                      <m:oMathParaPr>
                        <m:jc m:val="centerGroup"/>
                      </m:oMathParaPr>
                      <m:oMath xmlns:m="http://schemas.openxmlformats.org/officeDocument/2006/math">
                        <m:sSub>
                          <m:sSubPr>
                            <m:ctrlPr>
                              <a:rPr lang="en-US" sz="2400" i="1" dirty="0" smtClean="0">
                                <a:solidFill>
                                  <a:prstClr val="black"/>
                                </a:solidFill>
                                <a:latin typeface="Cambria Math" panose="02040503050406030204" pitchFamily="18" charset="0"/>
                              </a:rPr>
                            </m:ctrlPr>
                          </m:sSubPr>
                          <m:e>
                            <m:r>
                              <a:rPr lang="en-US" sz="2400" i="1" dirty="0" smtClean="0">
                                <a:solidFill>
                                  <a:prstClr val="black"/>
                                </a:solidFill>
                                <a:latin typeface="Cambria Math" panose="02040503050406030204" pitchFamily="18" charset="0"/>
                              </a:rPr>
                              <m:t>𝑝</m:t>
                            </m:r>
                          </m:e>
                          <m:sub>
                            <m:r>
                              <a:rPr lang="en-US" sz="2400" i="1" dirty="0" smtClean="0">
                                <a:solidFill>
                                  <a:prstClr val="black"/>
                                </a:solidFill>
                                <a:latin typeface="Cambria Math" panose="02040503050406030204" pitchFamily="18" charset="0"/>
                              </a:rPr>
                              <m:t>6</m:t>
                            </m:r>
                          </m:sub>
                        </m:sSub>
                      </m:oMath>
                    </m:oMathPara>
                  </a14:m>
                  <a:endParaRPr lang="en-US" sz="2400" dirty="0">
                    <a:solidFill>
                      <a:prstClr val="black"/>
                    </a:solidFill>
                  </a:endParaRPr>
                </a:p>
              </p:txBody>
            </p:sp>
          </mc:Choice>
          <mc:Fallback xmlns="">
            <p:sp>
              <p:nvSpPr>
                <p:cNvPr id="79" name="TextBox 78"/>
                <p:cNvSpPr txBox="1">
                  <a:spLocks noRot="1" noChangeAspect="1" noMove="1" noResize="1" noEditPoints="1" noAdjustHandles="1" noChangeArrowheads="1" noChangeShapeType="1" noTextEdit="1"/>
                </p:cNvSpPr>
                <p:nvPr/>
              </p:nvSpPr>
              <p:spPr>
                <a:xfrm>
                  <a:off x="6627139" y="5366896"/>
                  <a:ext cx="161645" cy="461665"/>
                </a:xfrm>
                <a:prstGeom prst="rect">
                  <a:avLst/>
                </a:prstGeom>
                <a:blipFill rotWithShape="0">
                  <a:blip r:embed="rId9"/>
                  <a:stretch>
                    <a:fillRect l="-14815" r="-170370" b="-78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0" name="TextBox 79"/>
                <p:cNvSpPr txBox="1"/>
                <p:nvPr/>
              </p:nvSpPr>
              <p:spPr>
                <a:xfrm>
                  <a:off x="5694152" y="5374128"/>
                  <a:ext cx="161645" cy="461665"/>
                </a:xfrm>
                <a:prstGeom prst="rect">
                  <a:avLst/>
                </a:prstGeom>
                <a:noFill/>
              </p:spPr>
              <p:txBody>
                <a:bodyPr wrap="square" rtlCol="0">
                  <a:spAutoFit/>
                </a:bodyPr>
                <a:lstStyle/>
                <a:p>
                  <a:pPr>
                    <a:defRPr/>
                  </a:pPr>
                  <a14:m>
                    <m:oMathPara xmlns:m="http://schemas.openxmlformats.org/officeDocument/2006/math">
                      <m:oMathParaPr>
                        <m:jc m:val="centerGroup"/>
                      </m:oMathParaPr>
                      <m:oMath xmlns:m="http://schemas.openxmlformats.org/officeDocument/2006/math">
                        <m:sSub>
                          <m:sSubPr>
                            <m:ctrlPr>
                              <a:rPr lang="en-US" sz="2400" i="1" dirty="0" smtClean="0">
                                <a:solidFill>
                                  <a:prstClr val="black"/>
                                </a:solidFill>
                                <a:latin typeface="Cambria Math" panose="02040503050406030204" pitchFamily="18" charset="0"/>
                              </a:rPr>
                            </m:ctrlPr>
                          </m:sSubPr>
                          <m:e>
                            <m:r>
                              <a:rPr lang="en-US" sz="2400" i="1" dirty="0" smtClean="0">
                                <a:solidFill>
                                  <a:prstClr val="black"/>
                                </a:solidFill>
                                <a:latin typeface="Cambria Math" panose="02040503050406030204" pitchFamily="18" charset="0"/>
                              </a:rPr>
                              <m:t>𝑝</m:t>
                            </m:r>
                          </m:e>
                          <m:sub>
                            <m:r>
                              <a:rPr lang="en-US" sz="2400" i="1" dirty="0" smtClean="0">
                                <a:solidFill>
                                  <a:prstClr val="black"/>
                                </a:solidFill>
                                <a:latin typeface="Cambria Math" panose="02040503050406030204" pitchFamily="18" charset="0"/>
                              </a:rPr>
                              <m:t>5</m:t>
                            </m:r>
                          </m:sub>
                        </m:sSub>
                      </m:oMath>
                    </m:oMathPara>
                  </a14:m>
                  <a:endParaRPr lang="en-US" sz="2400" dirty="0">
                    <a:solidFill>
                      <a:prstClr val="black"/>
                    </a:solidFill>
                  </a:endParaRPr>
                </a:p>
              </p:txBody>
            </p:sp>
          </mc:Choice>
          <mc:Fallback xmlns="">
            <p:sp>
              <p:nvSpPr>
                <p:cNvPr id="80" name="TextBox 79"/>
                <p:cNvSpPr txBox="1">
                  <a:spLocks noRot="1" noChangeAspect="1" noMove="1" noResize="1" noEditPoints="1" noAdjustHandles="1" noChangeArrowheads="1" noChangeShapeType="1" noTextEdit="1"/>
                </p:cNvSpPr>
                <p:nvPr/>
              </p:nvSpPr>
              <p:spPr>
                <a:xfrm>
                  <a:off x="5694152" y="5374128"/>
                  <a:ext cx="161645" cy="461665"/>
                </a:xfrm>
                <a:prstGeom prst="rect">
                  <a:avLst/>
                </a:prstGeom>
                <a:blipFill rotWithShape="0">
                  <a:blip r:embed="rId10"/>
                  <a:stretch>
                    <a:fillRect l="-14815" r="-170370" b="-9333"/>
                  </a:stretch>
                </a:blipFill>
              </p:spPr>
              <p:txBody>
                <a:bodyPr/>
                <a:lstStyle/>
                <a:p>
                  <a:r>
                    <a:rPr lang="en-US">
                      <a:noFill/>
                    </a:rPr>
                    <a:t> </a:t>
                  </a:r>
                </a:p>
              </p:txBody>
            </p:sp>
          </mc:Fallback>
        </mc:AlternateContent>
      </p:grpSp>
      <p:sp>
        <p:nvSpPr>
          <p:cNvPr id="81" name="TextBox 80"/>
          <p:cNvSpPr txBox="1"/>
          <p:nvPr/>
        </p:nvSpPr>
        <p:spPr>
          <a:xfrm>
            <a:off x="185644" y="3962400"/>
            <a:ext cx="179555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demand network</a:t>
            </a:r>
          </a:p>
        </p:txBody>
      </p:sp>
      <p:sp>
        <p:nvSpPr>
          <p:cNvPr id="82" name="TextBox 81"/>
          <p:cNvSpPr txBox="1"/>
          <p:nvPr/>
        </p:nvSpPr>
        <p:spPr>
          <a:xfrm>
            <a:off x="233504" y="6266321"/>
            <a:ext cx="163205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supply network</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Tree>
    <p:extLst>
      <p:ext uri="{BB962C8B-B14F-4D97-AF65-F5344CB8AC3E}">
        <p14:creationId xmlns:p14="http://schemas.microsoft.com/office/powerpoint/2010/main" val="7609852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3859560" y="-3553199"/>
            <a:ext cx="533400" cy="7749480"/>
          </a:xfrm>
        </p:spPr>
        <p:txBody>
          <a:bodyPr/>
          <a:lstStyle/>
          <a:p>
            <a:r>
              <a:rPr lang="en-US" dirty="0"/>
              <a:t>Computing the failure probability of two paths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04800" y="785794"/>
                <a:ext cx="8515672" cy="5462606"/>
              </a:xfrm>
            </p:spPr>
            <p:txBody>
              <a:bodyPr>
                <a:noAutofit/>
              </a:bodyPr>
              <a:lstStyle/>
              <a:p>
                <a:r>
                  <a:rPr lang="en-US" sz="2800" dirty="0"/>
                  <a:t>Small failure probability</a:t>
                </a:r>
                <a:br>
                  <a:rPr lang="en-US" sz="2800" dirty="0"/>
                </a:br>
                <a:endParaRPr lang="en-US" sz="2800" dirty="0"/>
              </a:p>
              <a:p>
                <a:pPr marL="914400" lvl="2" indent="0">
                  <a:buNone/>
                </a:pPr>
                <a:r>
                  <a:rPr lang="en-US" sz="3200" dirty="0"/>
                  <a:t>		</a:t>
                </a:r>
                <a14:m>
                  <m:oMath xmlns:m="http://schemas.openxmlformats.org/officeDocument/2006/math">
                    <m:func>
                      <m:funcPr>
                        <m:ctrlPr>
                          <a:rPr lang="en-US" sz="3200" b="0" i="1" dirty="0" smtClean="0">
                            <a:latin typeface="Cambria Math" panose="02040503050406030204" pitchFamily="18" charset="0"/>
                          </a:rPr>
                        </m:ctrlPr>
                      </m:funcPr>
                      <m:fName>
                        <m:r>
                          <m:rPr>
                            <m:sty m:val="p"/>
                          </m:rPr>
                          <a:rPr lang="en-US" sz="3200" i="0" dirty="0">
                            <a:latin typeface="Cambria Math" charset="0"/>
                          </a:rPr>
                          <m:t>Pr</m:t>
                        </m:r>
                      </m:fName>
                      <m:e>
                        <m:r>
                          <a:rPr lang="en-US" sz="3200" b="0" i="1" dirty="0" smtClean="0">
                            <a:latin typeface="Cambria Math" panose="02040503050406030204" pitchFamily="18" charset="0"/>
                          </a:rPr>
                          <m:t>(</m:t>
                        </m:r>
                        <m:r>
                          <a:rPr lang="en-US" sz="3200" b="0" i="1" dirty="0" smtClean="0">
                            <a:latin typeface="Cambria Math" panose="02040503050406030204" pitchFamily="18" charset="0"/>
                          </a:rPr>
                          <m:t>𝐹</m:t>
                        </m:r>
                        <m:r>
                          <a:rPr lang="en-US" sz="3200" b="0" i="1" dirty="0" smtClean="0">
                            <a:latin typeface="Cambria Math" panose="02040503050406030204" pitchFamily="18" charset="0"/>
                          </a:rPr>
                          <m:t>)</m:t>
                        </m:r>
                      </m:e>
                    </m:func>
                    <m:r>
                      <a:rPr lang="en-US" sz="3200" i="1" dirty="0">
                        <a:latin typeface="Cambria Math" charset="0"/>
                      </a:rPr>
                      <m:t>≅</m:t>
                    </m:r>
                    <m:r>
                      <a:rPr lang="en-US" sz="3200" i="1" dirty="0">
                        <a:solidFill>
                          <a:srgbClr val="FF0000"/>
                        </a:solidFill>
                        <a:latin typeface="Cambria Math" panose="02040503050406030204" pitchFamily="18" charset="0"/>
                      </a:rPr>
                      <m:t>𝑐</m:t>
                    </m:r>
                    <m:sSup>
                      <m:sSupPr>
                        <m:ctrlPr>
                          <a:rPr lang="en-US" sz="3200" i="1" dirty="0">
                            <a:latin typeface="Cambria Math" panose="02040503050406030204" pitchFamily="18" charset="0"/>
                          </a:rPr>
                        </m:ctrlPr>
                      </m:sSupPr>
                      <m:e>
                        <m:r>
                          <a:rPr lang="en-US" sz="3200" i="1" dirty="0">
                            <a:latin typeface="Cambria Math" panose="02040503050406030204" pitchFamily="18" charset="0"/>
                          </a:rPr>
                          <m:t>𝑝</m:t>
                        </m:r>
                      </m:e>
                      <m:sup>
                        <m:r>
                          <a:rPr lang="en-US" sz="3200" i="1" dirty="0">
                            <a:solidFill>
                              <a:srgbClr val="00B050"/>
                            </a:solidFill>
                            <a:latin typeface="Cambria Math" panose="02040503050406030204" pitchFamily="18" charset="0"/>
                          </a:rPr>
                          <m:t>𝑑</m:t>
                        </m:r>
                        <m:r>
                          <a:rPr lang="en-US" sz="3200" i="1" dirty="0">
                            <a:solidFill>
                              <a:srgbClr val="00B050"/>
                            </a:solidFill>
                            <a:latin typeface="Cambria Math" panose="02040503050406030204" pitchFamily="18" charset="0"/>
                          </a:rPr>
                          <m:t>+1</m:t>
                        </m:r>
                      </m:sup>
                    </m:sSup>
                  </m:oMath>
                </a14:m>
                <a:endParaRPr lang="en-US" sz="3200" dirty="0"/>
              </a:p>
              <a:p>
                <a:pPr lvl="1"/>
                <a:endParaRPr lang="en-US" sz="2400" dirty="0"/>
              </a:p>
              <a:p>
                <a:r>
                  <a:rPr lang="en-US" sz="2800" dirty="0"/>
                  <a:t>Reliability indicators:</a:t>
                </a:r>
              </a:p>
              <a:p>
                <a:endParaRPr lang="en-US" sz="2800" dirty="0"/>
              </a:p>
              <a:p>
                <a:pPr marL="457200" lvl="1" indent="0">
                  <a:buNone/>
                </a:pPr>
                <a14:m>
                  <m:oMath xmlns:m="http://schemas.openxmlformats.org/officeDocument/2006/math">
                    <m:r>
                      <a:rPr lang="en-US" sz="2400" i="1" dirty="0" smtClean="0">
                        <a:solidFill>
                          <a:srgbClr val="00B050"/>
                        </a:solidFill>
                        <a:latin typeface="Cambria Math" panose="02040503050406030204" pitchFamily="18" charset="0"/>
                      </a:rPr>
                      <m:t>𝑑</m:t>
                    </m:r>
                  </m:oMath>
                </a14:m>
                <a:r>
                  <a:rPr lang="en-US" sz="2400" dirty="0"/>
                  <a:t>-failure resilient: at least one path survives after any </a:t>
                </a:r>
                <a14:m>
                  <m:oMath xmlns:m="http://schemas.openxmlformats.org/officeDocument/2006/math">
                    <m:r>
                      <a:rPr lang="en-US" sz="2400" i="1" dirty="0" smtClean="0">
                        <a:latin typeface="Cambria Math" panose="02040503050406030204" pitchFamily="18" charset="0"/>
                      </a:rPr>
                      <m:t>𝑑</m:t>
                    </m:r>
                  </m:oMath>
                </a14:m>
                <a:r>
                  <a:rPr lang="en-US" sz="2400" dirty="0"/>
                  <a:t> supply node failures</a:t>
                </a:r>
              </a:p>
              <a:p>
                <a:pPr marL="457200" lvl="1" indent="0">
                  <a:buNone/>
                </a:pPr>
                <a14:m>
                  <m:oMath xmlns:m="http://schemas.openxmlformats.org/officeDocument/2006/math">
                    <m:r>
                      <a:rPr lang="en-US" sz="2400" b="0" i="1" dirty="0" smtClean="0">
                        <a:solidFill>
                          <a:srgbClr val="FF0000"/>
                        </a:solidFill>
                        <a:latin typeface="Cambria Math" panose="02040503050406030204" pitchFamily="18" charset="0"/>
                      </a:rPr>
                      <m:t>𝑐</m:t>
                    </m:r>
                  </m:oMath>
                </a14:m>
                <a:r>
                  <a:rPr lang="en-US" sz="2400" dirty="0"/>
                  <a:t>: the number of combinations of </a:t>
                </a:r>
                <a14:m>
                  <m:oMath xmlns:m="http://schemas.openxmlformats.org/officeDocument/2006/math">
                    <m:r>
                      <a:rPr lang="en-US" sz="2400" i="1" dirty="0" smtClean="0">
                        <a:latin typeface="Cambria Math" panose="02040503050406030204" pitchFamily="18" charset="0"/>
                      </a:rPr>
                      <m:t>𝑑</m:t>
                    </m:r>
                    <m:r>
                      <a:rPr lang="en-US" sz="2400" i="1" dirty="0" smtClean="0">
                        <a:latin typeface="Cambria Math" panose="02040503050406030204" pitchFamily="18" charset="0"/>
                      </a:rPr>
                      <m:t>+1 </m:t>
                    </m:r>
                  </m:oMath>
                </a14:m>
                <a:r>
                  <a:rPr lang="en-US" sz="2400" dirty="0"/>
                  <a:t>supply node failures that disconnect both paths</a:t>
                </a:r>
              </a:p>
              <a:p>
                <a:pPr lvl="1"/>
                <a:endParaRPr lang="en-US" sz="2400" dirty="0"/>
              </a:p>
              <a:p>
                <a:pPr marL="914400" lvl="2" indent="0">
                  <a:buNone/>
                </a:pPr>
                <a:r>
                  <a:rPr lang="en-US" sz="3200" dirty="0"/>
                  <a:t>	</a:t>
                </a: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4800" y="785794"/>
                <a:ext cx="8515672" cy="5462606"/>
              </a:xfrm>
              <a:blipFill>
                <a:blip r:embed="rId2"/>
                <a:stretch>
                  <a:fillRect l="-1288" t="-1116" r="-50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9C2C24DF-DAFD-4A20-870A-00384D50E7EA}" type="slidenum">
              <a:rPr lang="ko-KR" altLang="en-US" smtClean="0">
                <a:solidFill>
                  <a:prstClr val="white"/>
                </a:solidFill>
              </a:rPr>
              <a:pPr>
                <a:defRPr/>
              </a:pPr>
              <a:t>31</a:t>
            </a:fld>
            <a:endParaRPr lang="ko-KR" altLang="en-US" dirty="0">
              <a:solidFill>
                <a:prstClr val="white"/>
              </a:solidFill>
            </a:endParaRPr>
          </a:p>
        </p:txBody>
      </p:sp>
    </p:spTree>
    <p:extLst>
      <p:ext uri="{BB962C8B-B14F-4D97-AF65-F5344CB8AC3E}">
        <p14:creationId xmlns:p14="http://schemas.microsoft.com/office/powerpoint/2010/main" val="33045283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4011960" y="-3705599"/>
            <a:ext cx="533400" cy="8054280"/>
          </a:xfrm>
        </p:spPr>
        <p:txBody>
          <a:bodyPr/>
          <a:lstStyle/>
          <a:p>
            <a:r>
              <a:rPr lang="en-US" dirty="0"/>
              <a:t>Finding a pair of reliable paths (Small P case)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1520" y="814969"/>
                <a:ext cx="8515672" cy="5462606"/>
              </a:xfrm>
            </p:spPr>
            <p:txBody>
              <a:bodyPr/>
              <a:lstStyle/>
              <a:p>
                <a:r>
                  <a:rPr lang="en-US" dirty="0"/>
                  <a:t>Objective: optimizing reliability indicators</a:t>
                </a:r>
              </a:p>
              <a:p>
                <a:pPr lvl="1"/>
                <a:r>
                  <a:rPr lang="en-US" dirty="0"/>
                  <a:t>Observation: optimizing</a:t>
                </a:r>
                <a:r>
                  <a:rPr lang="en-US" dirty="0">
                    <a:solidFill>
                      <a:srgbClr val="00B050"/>
                    </a:solidFill>
                  </a:rPr>
                  <a:t> </a:t>
                </a:r>
                <a14:m>
                  <m:oMath xmlns:m="http://schemas.openxmlformats.org/officeDocument/2006/math">
                    <m:r>
                      <a:rPr lang="en-US" b="0" i="1" smtClean="0">
                        <a:solidFill>
                          <a:srgbClr val="00B050"/>
                        </a:solidFill>
                        <a:latin typeface="Cambria Math" panose="02040503050406030204" pitchFamily="18" charset="0"/>
                      </a:rPr>
                      <m:t>𝑑</m:t>
                    </m:r>
                  </m:oMath>
                </a14:m>
                <a:r>
                  <a:rPr lang="en-US" dirty="0"/>
                  <a:t> is more important than optimizing </a:t>
                </a:r>
                <a14:m>
                  <m:oMath xmlns:m="http://schemas.openxmlformats.org/officeDocument/2006/math">
                    <m:r>
                      <a:rPr lang="en-US" b="0" i="1" dirty="0" smtClean="0">
                        <a:solidFill>
                          <a:srgbClr val="FF0000"/>
                        </a:solidFill>
                        <a:latin typeface="Cambria Math" panose="02040503050406030204" pitchFamily="18" charset="0"/>
                      </a:rPr>
                      <m:t>𝑐</m:t>
                    </m:r>
                  </m:oMath>
                </a14:m>
                <a:endParaRPr lang="en-US" dirty="0"/>
              </a:p>
              <a:p>
                <a:r>
                  <a:rPr lang="en-US" dirty="0"/>
                  <a:t>Algorithm to compute a reliable pair of paths</a:t>
                </a:r>
              </a:p>
              <a:p>
                <a:pPr lvl="1"/>
                <a:r>
                  <a:rPr lang="en-US" dirty="0"/>
                  <a:t>Integer program </a:t>
                </a:r>
              </a:p>
              <a:p>
                <a:pPr lvl="1"/>
                <a:r>
                  <a:rPr lang="en-US" dirty="0"/>
                  <a:t>Smaller cuts have larger weights. Minimize the total weights of cuts.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1520" y="814969"/>
                <a:ext cx="8515672" cy="5462606"/>
              </a:xfrm>
              <a:blipFill rotWithShape="0">
                <a:blip r:embed="rId2"/>
                <a:stretch>
                  <a:fillRect l="-931" t="-89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9C2C24DF-DAFD-4A20-870A-00384D50E7EA}" type="slidenum">
              <a:rPr lang="ko-KR" altLang="en-US" smtClean="0">
                <a:solidFill>
                  <a:prstClr val="white"/>
                </a:solidFill>
              </a:rPr>
              <a:pPr>
                <a:defRPr/>
              </a:pPr>
              <a:t>32</a:t>
            </a:fld>
            <a:endParaRPr lang="ko-KR" altLang="en-US" dirty="0">
              <a:solidFill>
                <a:prstClr val="white"/>
              </a:solidFill>
            </a:endParaRPr>
          </a:p>
        </p:txBody>
      </p:sp>
      <mc:AlternateContent xmlns:mc="http://schemas.openxmlformats.org/markup-compatibility/2006" xmlns:a14="http://schemas.microsoft.com/office/drawing/2010/main">
        <mc:Choice Requires="a14">
          <p:sp>
            <p:nvSpPr>
              <p:cNvPr id="6" name="Content Placeholder 5"/>
              <p:cNvSpPr txBox="1">
                <a:spLocks/>
              </p:cNvSpPr>
              <p:nvPr/>
            </p:nvSpPr>
            <p:spPr>
              <a:xfrm>
                <a:off x="5568850" y="3292186"/>
                <a:ext cx="3630216" cy="3212297"/>
              </a:xfrm>
              <a:prstGeom prst="rect">
                <a:avLst/>
              </a:prstGeom>
            </p:spPr>
            <p:txBody>
              <a:bodyPr vert="horz">
                <a:normAutofit/>
              </a:bodyPr>
              <a:lstStyle>
                <a:lvl1pPr marL="342900" marR="0" indent="-342900" algn="l" rtl="0" eaLnBrk="1" latinLnBrk="0" hangingPunct="1">
                  <a:spcBef>
                    <a:spcPct val="20000"/>
                  </a:spcBef>
                  <a:buFont typeface="Arial" pitchFamily="34" charset="0"/>
                  <a:buChar char="•"/>
                  <a:defRPr kumimoji="0" sz="2400" b="1">
                    <a:solidFill>
                      <a:schemeClr val="tx1"/>
                    </a:solidFill>
                    <a:latin typeface="+mn-lt"/>
                    <a:ea typeface="+mn-ea"/>
                    <a:cs typeface="+mn-cs"/>
                  </a:defRPr>
                </a:lvl1pPr>
                <a:lvl2pPr marL="800100" indent="-342900" algn="l" rtl="0" eaLnBrk="1" latinLnBrk="0" hangingPunct="1">
                  <a:spcBef>
                    <a:spcPct val="20000"/>
                  </a:spcBef>
                  <a:buClr>
                    <a:schemeClr val="accent6">
                      <a:lumMod val="75000"/>
                    </a:schemeClr>
                  </a:buClr>
                  <a:buFont typeface="Calibri" pitchFamily="34" charset="0"/>
                  <a:buChar char="–"/>
                  <a:defRPr kumimoji="0" sz="2000">
                    <a:solidFill>
                      <a:schemeClr val="tx1"/>
                    </a:solidFill>
                    <a:latin typeface="+mn-lt"/>
                    <a:ea typeface="+mn-ea"/>
                    <a:cs typeface="+mn-cs"/>
                  </a:defRPr>
                </a:lvl2pPr>
                <a:lvl3pPr marL="1257300" indent="-342900" algn="l" rtl="0" eaLnBrk="1" latinLnBrk="0" hangingPunct="1">
                  <a:spcBef>
                    <a:spcPct val="20000"/>
                  </a:spcBef>
                  <a:buClr>
                    <a:schemeClr val="tx2"/>
                  </a:buClr>
                  <a:buFont typeface="Wingdings" pitchFamily="2" charset="2"/>
                  <a:buChar char="§"/>
                  <a:defRPr kumimoji="0" sz="2000">
                    <a:solidFill>
                      <a:schemeClr val="tx1"/>
                    </a:solidFill>
                    <a:latin typeface="+mn-lt"/>
                    <a:ea typeface="+mn-ea"/>
                    <a:cs typeface="+mn-cs"/>
                  </a:defRPr>
                </a:lvl3pPr>
                <a:lvl4pPr marL="1600200" indent="-228600" algn="l" rtl="0" eaLnBrk="1" latinLnBrk="0" hangingPunct="1">
                  <a:spcBef>
                    <a:spcPct val="20000"/>
                  </a:spcBef>
                  <a:buFontTx/>
                  <a:buNone/>
                  <a:defRPr kumimoji="0" sz="2000">
                    <a:solidFill>
                      <a:schemeClr val="tx1"/>
                    </a:solidFill>
                    <a:latin typeface="+mn-lt"/>
                    <a:ea typeface="+mn-ea"/>
                    <a:cs typeface="+mn-cs"/>
                  </a:defRPr>
                </a:lvl4pPr>
                <a:lvl5pPr marL="2057400" indent="-228600" algn="l" rtl="0" eaLnBrk="1" latinLnBrk="0" hangingPunct="1">
                  <a:spcBef>
                    <a:spcPct val="20000"/>
                  </a:spcBef>
                  <a:buFontTx/>
                  <a:buNone/>
                  <a:defRPr kumimoji="0" sz="2000">
                    <a:solidFill>
                      <a:schemeClr val="tx1"/>
                    </a:solidFill>
                    <a:latin typeface="+mn-lt"/>
                    <a:ea typeface="+mn-ea"/>
                    <a:cs typeface="+mn-cs"/>
                  </a:defRPr>
                </a:lvl5pPr>
                <a:lvl6pPr marL="2514600" indent="-228600" algn="l" rtl="0" eaLnBrk="1" latinLnBrk="1" hangingPunct="1">
                  <a:spcBef>
                    <a:spcPct val="20000"/>
                  </a:spcBef>
                  <a:buChar char="•"/>
                  <a:defRPr kumimoji="0" sz="2000">
                    <a:solidFill>
                      <a:schemeClr val="tx1"/>
                    </a:solidFill>
                    <a:latin typeface="+mn-lt"/>
                    <a:ea typeface="+mn-ea"/>
                    <a:cs typeface="+mn-cs"/>
                  </a:defRPr>
                </a:lvl6pPr>
                <a:lvl7pPr marL="2971800" indent="-228600" algn="l" rtl="0" eaLnBrk="1" latinLnBrk="1" hangingPunct="1">
                  <a:spcBef>
                    <a:spcPct val="20000"/>
                  </a:spcBef>
                  <a:buChar char="•"/>
                  <a:defRPr kumimoji="0" sz="2000">
                    <a:solidFill>
                      <a:schemeClr val="tx1"/>
                    </a:solidFill>
                    <a:latin typeface="+mn-lt"/>
                    <a:ea typeface="+mn-ea"/>
                    <a:cs typeface="+mn-cs"/>
                  </a:defRPr>
                </a:lvl7pPr>
                <a:lvl8pPr marL="3429000" indent="-228600" algn="l" rtl="0" eaLnBrk="1" latinLnBrk="1" hangingPunct="1">
                  <a:spcBef>
                    <a:spcPct val="20000"/>
                  </a:spcBef>
                  <a:buChar char="•"/>
                  <a:defRPr kumimoji="0" sz="2000">
                    <a:solidFill>
                      <a:schemeClr val="tx1"/>
                    </a:solidFill>
                    <a:latin typeface="+mn-lt"/>
                    <a:ea typeface="+mn-ea"/>
                    <a:cs typeface="+mn-cs"/>
                  </a:defRPr>
                </a:lvl8pPr>
                <a:lvl9pPr marL="3886200" indent="-228600" algn="l" rtl="0" eaLnBrk="1" latinLnBrk="1" hangingPunct="1">
                  <a:spcBef>
                    <a:spcPct val="20000"/>
                  </a:spcBef>
                  <a:buChar char="•"/>
                  <a:defRPr kumimoji="0" sz="2000">
                    <a:solidFill>
                      <a:schemeClr val="tx1"/>
                    </a:solidFill>
                    <a:latin typeface="+mn-lt"/>
                    <a:ea typeface="+mn-ea"/>
                    <a:cs typeface="+mn-cs"/>
                  </a:defRPr>
                </a:lvl9pPr>
                <a:extLst/>
              </a:lstStyle>
              <a:p>
                <a:r>
                  <a:rPr lang="en-US" sz="2000" b="0" kern="0" dirty="0">
                    <a:solidFill>
                      <a:prstClr val="black"/>
                    </a:solidFill>
                  </a:rPr>
                  <a:t>Each demand node depends on two nearest supply nodes; </a:t>
                </a:r>
                <a14:m>
                  <m:oMath xmlns:m="http://schemas.openxmlformats.org/officeDocument/2006/math">
                    <m:r>
                      <a:rPr lang="en-US" sz="2000" b="0" i="1" kern="0" dirty="0">
                        <a:solidFill>
                          <a:prstClr val="black"/>
                        </a:solidFill>
                        <a:latin typeface="Cambria Math" panose="02040503050406030204" pitchFamily="18" charset="0"/>
                      </a:rPr>
                      <m:t>𝑝</m:t>
                    </m:r>
                    <m:r>
                      <a:rPr lang="en-US" sz="2000" b="0" i="1" kern="0" dirty="0">
                        <a:solidFill>
                          <a:prstClr val="black"/>
                        </a:solidFill>
                        <a:latin typeface="Cambria Math" panose="02040503050406030204" pitchFamily="18" charset="0"/>
                      </a:rPr>
                      <m:t>=0.01</m:t>
                    </m:r>
                  </m:oMath>
                </a14:m>
                <a:r>
                  <a:rPr lang="en-US" sz="2000" b="0" kern="0" dirty="0">
                    <a:solidFill>
                      <a:prstClr val="black"/>
                    </a:solidFill>
                  </a:rPr>
                  <a:t>.</a:t>
                </a:r>
                <a:br>
                  <a:rPr lang="en-US" sz="2000" b="0" kern="0" dirty="0">
                    <a:solidFill>
                      <a:prstClr val="black"/>
                    </a:solidFill>
                  </a:rPr>
                </a:br>
                <a:endParaRPr lang="en-US" sz="2000" b="0" kern="0" dirty="0">
                  <a:solidFill>
                    <a:prstClr val="black"/>
                  </a:solidFill>
                </a:endParaRPr>
              </a:p>
              <a:p>
                <a:r>
                  <a:rPr lang="en-US" sz="2000" b="0" kern="0" dirty="0">
                    <a:solidFill>
                      <a:prstClr val="black"/>
                    </a:solidFill>
                  </a:rPr>
                  <a:t>Seattle-Miami: </a:t>
                </a:r>
                <a14:m>
                  <m:oMath xmlns:m="http://schemas.openxmlformats.org/officeDocument/2006/math">
                    <m:r>
                      <a:rPr lang="en-US" sz="2000" b="0" i="1" kern="0" dirty="0" smtClean="0">
                        <a:solidFill>
                          <a:prstClr val="black"/>
                        </a:solidFill>
                        <a:latin typeface="Cambria Math" panose="02040503050406030204" pitchFamily="18" charset="0"/>
                      </a:rPr>
                      <m:t>𝑑</m:t>
                    </m:r>
                    <m:r>
                      <a:rPr lang="en-US" sz="2000" b="0" i="1" kern="0" dirty="0" smtClean="0">
                        <a:solidFill>
                          <a:prstClr val="black"/>
                        </a:solidFill>
                        <a:latin typeface="Cambria Math" panose="02040503050406030204" pitchFamily="18" charset="0"/>
                      </a:rPr>
                      <m:t>=1</m:t>
                    </m:r>
                  </m:oMath>
                </a14:m>
                <a:endParaRPr lang="en-US" sz="2000" b="0" i="1" kern="0" dirty="0">
                  <a:solidFill>
                    <a:prstClr val="black"/>
                  </a:solidFill>
                  <a:latin typeface="Cambria Math" panose="02040503050406030204" pitchFamily="18" charset="0"/>
                </a:endParaRPr>
              </a:p>
              <a:p>
                <a:pPr marL="0" indent="0" algn="just">
                  <a:buFont typeface="Arial" pitchFamily="34" charset="0"/>
                  <a:buNone/>
                </a:pPr>
                <a14:m>
                  <m:oMathPara xmlns:m="http://schemas.openxmlformats.org/officeDocument/2006/math">
                    <m:oMathParaPr>
                      <m:jc m:val="center"/>
                    </m:oMathParaPr>
                    <m:oMath xmlns:m="http://schemas.openxmlformats.org/officeDocument/2006/math">
                      <m:r>
                        <m:rPr>
                          <m:sty m:val="p"/>
                        </m:rPr>
                        <a:rPr lang="en-US" sz="2000" b="0" kern="0" dirty="0">
                          <a:solidFill>
                            <a:prstClr val="black"/>
                          </a:solidFill>
                          <a:latin typeface="Cambria Math" charset="0"/>
                        </a:rPr>
                        <m:t>P</m:t>
                      </m:r>
                      <m:r>
                        <m:rPr>
                          <m:sty m:val="p"/>
                        </m:rPr>
                        <a:rPr lang="en-US" sz="2000" b="0" kern="0" dirty="0" smtClean="0">
                          <a:solidFill>
                            <a:prstClr val="black"/>
                          </a:solidFill>
                          <a:latin typeface="Cambria Math" charset="0"/>
                        </a:rPr>
                        <m:t>F</m:t>
                      </m:r>
                      <m:r>
                        <a:rPr lang="en-US" sz="2000" b="0" i="1" kern="0" dirty="0" smtClean="0">
                          <a:solidFill>
                            <a:prstClr val="black"/>
                          </a:solidFill>
                          <a:latin typeface="Cambria Math" panose="02040503050406030204" pitchFamily="18" charset="0"/>
                        </a:rPr>
                        <m:t>=1.0388×</m:t>
                      </m:r>
                      <m:sSup>
                        <m:sSupPr>
                          <m:ctrlPr>
                            <a:rPr lang="en-US" sz="2000" b="0" i="1" kern="0" dirty="0" smtClean="0">
                              <a:solidFill>
                                <a:prstClr val="black"/>
                              </a:solidFill>
                              <a:latin typeface="Cambria Math" panose="02040503050406030204" pitchFamily="18" charset="0"/>
                            </a:rPr>
                          </m:ctrlPr>
                        </m:sSupPr>
                        <m:e>
                          <m:r>
                            <a:rPr lang="en-US" sz="2000" b="0" i="1" kern="0" dirty="0" smtClean="0">
                              <a:solidFill>
                                <a:prstClr val="black"/>
                              </a:solidFill>
                              <a:latin typeface="Cambria Math" panose="02040503050406030204" pitchFamily="18" charset="0"/>
                            </a:rPr>
                            <m:t>10</m:t>
                          </m:r>
                        </m:e>
                        <m:sup>
                          <m:r>
                            <a:rPr lang="en-US" sz="2000" b="0" i="1" kern="0" dirty="0" smtClean="0">
                              <a:solidFill>
                                <a:prstClr val="black"/>
                              </a:solidFill>
                              <a:latin typeface="Cambria Math" panose="02040503050406030204" pitchFamily="18" charset="0"/>
                            </a:rPr>
                            <m:t>−4</m:t>
                          </m:r>
                        </m:sup>
                      </m:sSup>
                      <m:r>
                        <a:rPr lang="en-US" sz="2000" b="0" i="1" kern="0" dirty="0" smtClean="0">
                          <a:solidFill>
                            <a:prstClr val="black"/>
                          </a:solidFill>
                          <a:latin typeface="Cambria Math" panose="02040503050406030204" pitchFamily="18" charset="0"/>
                        </a:rPr>
                        <m:t> </m:t>
                      </m:r>
                    </m:oMath>
                  </m:oMathPara>
                </a14:m>
                <a:endParaRPr lang="en-US" sz="2000" b="0" kern="0" dirty="0">
                  <a:solidFill>
                    <a:prstClr val="black"/>
                  </a:solidFill>
                </a:endParaRPr>
              </a:p>
              <a:p>
                <a:r>
                  <a:rPr lang="en-US" sz="2000" b="0" kern="0" dirty="0">
                    <a:solidFill>
                      <a:srgbClr val="FF0000"/>
                    </a:solidFill>
                  </a:rPr>
                  <a:t>Note that the most reliable path (previous example) is not in the pair</a:t>
                </a:r>
              </a:p>
            </p:txBody>
          </p:sp>
        </mc:Choice>
        <mc:Fallback xmlns="">
          <p:sp>
            <p:nvSpPr>
              <p:cNvPr id="6" name="Content Placeholder 5"/>
              <p:cNvSpPr txBox="1">
                <a:spLocks noRot="1" noChangeAspect="1" noMove="1" noResize="1" noEditPoints="1" noAdjustHandles="1" noChangeArrowheads="1" noChangeShapeType="1" noTextEdit="1"/>
              </p:cNvSpPr>
              <p:nvPr/>
            </p:nvSpPr>
            <p:spPr>
              <a:xfrm>
                <a:off x="5568850" y="3292186"/>
                <a:ext cx="3630216" cy="3212297"/>
              </a:xfrm>
              <a:prstGeom prst="rect">
                <a:avLst/>
              </a:prstGeom>
              <a:blipFill>
                <a:blip r:embed="rId3"/>
                <a:stretch>
                  <a:fillRect l="-1513" t="-949" r="-1681"/>
                </a:stretch>
              </a:blipFill>
            </p:spPr>
            <p:txBody>
              <a:bodyPr/>
              <a:lstStyle/>
              <a:p>
                <a:r>
                  <a:rPr lang="en-US">
                    <a:noFill/>
                  </a:rPr>
                  <a:t> </a:t>
                </a:r>
              </a:p>
            </p:txBody>
          </p:sp>
        </mc:Fallback>
      </mc:AlternateContent>
      <p:pic>
        <p:nvPicPr>
          <p:cNvPr id="8" name="Picture 7"/>
          <p:cNvPicPr>
            <a:picLocks noChangeAspect="1"/>
          </p:cNvPicPr>
          <p:nvPr/>
        </p:nvPicPr>
        <p:blipFill>
          <a:blip r:embed="rId4"/>
          <a:stretch>
            <a:fillRect/>
          </a:stretch>
        </p:blipFill>
        <p:spPr>
          <a:xfrm>
            <a:off x="-972616" y="2276872"/>
            <a:ext cx="7979866" cy="4731184"/>
          </a:xfrm>
          <a:prstGeom prst="rect">
            <a:avLst/>
          </a:prstGeom>
        </p:spPr>
      </p:pic>
      <p:sp>
        <p:nvSpPr>
          <p:cNvPr id="10" name="TextBox 9"/>
          <p:cNvSpPr txBox="1"/>
          <p:nvPr/>
        </p:nvSpPr>
        <p:spPr>
          <a:xfrm>
            <a:off x="1219200" y="6019800"/>
            <a:ext cx="4038600" cy="369332"/>
          </a:xfrm>
          <a:prstGeom prst="rect">
            <a:avLst/>
          </a:prstGeom>
          <a:noFill/>
        </p:spPr>
        <p:txBody>
          <a:bodyPr wrap="square" rtlCol="0">
            <a:spAutoFit/>
          </a:bodyPr>
          <a:lstStyle/>
          <a:p>
            <a:r>
              <a:rPr lang="en-US" dirty="0">
                <a:solidFill>
                  <a:prstClr val="black"/>
                </a:solidFill>
              </a:rPr>
              <a:t>supply node          demand node</a:t>
            </a:r>
          </a:p>
        </p:txBody>
      </p:sp>
      <p:sp>
        <p:nvSpPr>
          <p:cNvPr id="11" name="Isosceles Triangle 10"/>
          <p:cNvSpPr/>
          <p:nvPr/>
        </p:nvSpPr>
        <p:spPr>
          <a:xfrm>
            <a:off x="1124272" y="6176751"/>
            <a:ext cx="94928" cy="77986"/>
          </a:xfrm>
          <a:prstGeom prst="triangle">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Oval 11"/>
          <p:cNvSpPr/>
          <p:nvPr/>
        </p:nvSpPr>
        <p:spPr>
          <a:xfrm>
            <a:off x="2800672" y="6176751"/>
            <a:ext cx="76200" cy="77986"/>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521944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3935760" y="-3629399"/>
            <a:ext cx="533400" cy="7901880"/>
          </a:xfrm>
        </p:spPr>
        <p:txBody>
          <a:bodyPr/>
          <a:lstStyle/>
          <a:p>
            <a:r>
              <a:rPr lang="en-US" dirty="0"/>
              <a:t>Finding a pair of reliable paths (general case)</a:t>
            </a:r>
          </a:p>
        </p:txBody>
      </p:sp>
      <p:sp>
        <p:nvSpPr>
          <p:cNvPr id="3" name="Content Placeholder 2"/>
          <p:cNvSpPr>
            <a:spLocks noGrp="1"/>
          </p:cNvSpPr>
          <p:nvPr>
            <p:ph idx="1"/>
          </p:nvPr>
        </p:nvSpPr>
        <p:spPr/>
        <p:txBody>
          <a:bodyPr/>
          <a:lstStyle/>
          <a:p>
            <a:r>
              <a:rPr lang="en-US" dirty="0"/>
              <a:t>A heuristic to compute a reliable pair of paths</a:t>
            </a:r>
          </a:p>
          <a:p>
            <a:pPr lvl="1"/>
            <a:r>
              <a:rPr lang="en-US" dirty="0"/>
              <a:t>1. Assume independent demand node failures.</a:t>
            </a:r>
          </a:p>
          <a:p>
            <a:pPr lvl="1"/>
            <a:r>
              <a:rPr lang="en-US" dirty="0"/>
              <a:t>2. Find one path with the minimum failure probability.</a:t>
            </a:r>
          </a:p>
          <a:p>
            <a:pPr lvl="1"/>
            <a:r>
              <a:rPr lang="en-US" dirty="0"/>
              <a:t>3. Find one augmenting path with the minimum failure probability.</a:t>
            </a:r>
          </a:p>
        </p:txBody>
      </p:sp>
      <p:sp>
        <p:nvSpPr>
          <p:cNvPr id="4" name="Slide Number Placeholder 3"/>
          <p:cNvSpPr>
            <a:spLocks noGrp="1"/>
          </p:cNvSpPr>
          <p:nvPr>
            <p:ph type="sldNum" sz="quarter" idx="12"/>
          </p:nvPr>
        </p:nvSpPr>
        <p:spPr/>
        <p:txBody>
          <a:bodyPr/>
          <a:lstStyle/>
          <a:p>
            <a:pPr>
              <a:defRPr/>
            </a:pPr>
            <a:fld id="{9C2C24DF-DAFD-4A20-870A-00384D50E7EA}" type="slidenum">
              <a:rPr lang="ko-KR" altLang="en-US" smtClean="0">
                <a:solidFill>
                  <a:prstClr val="white"/>
                </a:solidFill>
              </a:rPr>
              <a:pPr>
                <a:defRPr/>
              </a:pPr>
              <a:t>33</a:t>
            </a:fld>
            <a:endParaRPr lang="ko-KR" altLang="en-US" dirty="0">
              <a:solidFill>
                <a:prstClr val="white"/>
              </a:solidFill>
            </a:endParaRPr>
          </a:p>
        </p:txBody>
      </p:sp>
      <p:pic>
        <p:nvPicPr>
          <p:cNvPr id="5" name="Picture 4"/>
          <p:cNvPicPr>
            <a:picLocks noChangeAspect="1"/>
          </p:cNvPicPr>
          <p:nvPr/>
        </p:nvPicPr>
        <p:blipFill>
          <a:blip r:embed="rId2"/>
          <a:stretch>
            <a:fillRect/>
          </a:stretch>
        </p:blipFill>
        <p:spPr>
          <a:xfrm>
            <a:off x="4161800" y="3826565"/>
            <a:ext cx="5283935" cy="3967098"/>
          </a:xfrm>
          <a:prstGeom prst="rect">
            <a:avLst/>
          </a:prstGeom>
        </p:spPr>
      </p:pic>
      <p:pic>
        <p:nvPicPr>
          <p:cNvPr id="10" name="Picture 9"/>
          <p:cNvPicPr>
            <a:picLocks noChangeAspect="1"/>
          </p:cNvPicPr>
          <p:nvPr/>
        </p:nvPicPr>
        <p:blipFill>
          <a:blip r:embed="rId3"/>
          <a:stretch>
            <a:fillRect/>
          </a:stretch>
        </p:blipFill>
        <p:spPr>
          <a:xfrm>
            <a:off x="-282694" y="3731768"/>
            <a:ext cx="5410200" cy="4061895"/>
          </a:xfrm>
          <a:prstGeom prst="rect">
            <a:avLst/>
          </a:prstGeom>
        </p:spPr>
      </p:pic>
      <p:sp>
        <p:nvSpPr>
          <p:cNvPr id="11" name="TextBox 10"/>
          <p:cNvSpPr txBox="1"/>
          <p:nvPr/>
        </p:nvSpPr>
        <p:spPr>
          <a:xfrm>
            <a:off x="467266" y="4161471"/>
            <a:ext cx="3910280" cy="369332"/>
          </a:xfrm>
          <a:prstGeom prst="rect">
            <a:avLst/>
          </a:prstGeom>
          <a:noFill/>
        </p:spPr>
        <p:txBody>
          <a:bodyPr wrap="square" rtlCol="0">
            <a:spAutoFit/>
          </a:bodyPr>
          <a:lstStyle/>
          <a:p>
            <a:r>
              <a:rPr lang="en-US" dirty="0">
                <a:solidFill>
                  <a:prstClr val="black"/>
                </a:solidFill>
              </a:rPr>
              <a:t>The most reliable pair of paths</a:t>
            </a:r>
          </a:p>
        </p:txBody>
      </p:sp>
      <p:sp>
        <p:nvSpPr>
          <p:cNvPr id="12" name="TextBox 11"/>
          <p:cNvSpPr txBox="1"/>
          <p:nvPr/>
        </p:nvSpPr>
        <p:spPr>
          <a:xfrm>
            <a:off x="4472940" y="4166693"/>
            <a:ext cx="4203516" cy="369332"/>
          </a:xfrm>
          <a:prstGeom prst="rect">
            <a:avLst/>
          </a:prstGeom>
          <a:noFill/>
        </p:spPr>
        <p:txBody>
          <a:bodyPr wrap="square" rtlCol="0">
            <a:spAutoFit/>
          </a:bodyPr>
          <a:lstStyle/>
          <a:p>
            <a:r>
              <a:rPr lang="en-US" dirty="0">
                <a:solidFill>
                  <a:prstClr val="black"/>
                </a:solidFill>
              </a:rPr>
              <a:t>A pair of paths computed by the heuristic</a:t>
            </a:r>
          </a:p>
        </p:txBody>
      </p:sp>
      <mc:AlternateContent xmlns:mc="http://schemas.openxmlformats.org/markup-compatibility/2006" xmlns:a14="http://schemas.microsoft.com/office/drawing/2010/main">
        <mc:Choice Requires="a14">
          <p:graphicFrame>
            <p:nvGraphicFramePr>
              <p:cNvPr id="7" name="Table 6"/>
              <p:cNvGraphicFramePr>
                <a:graphicFrameLocks noGrp="1"/>
              </p:cNvGraphicFramePr>
              <p:nvPr/>
            </p:nvGraphicFramePr>
            <p:xfrm>
              <a:off x="1424940" y="2726352"/>
              <a:ext cx="6096000" cy="807864"/>
            </p:xfrm>
            <a:graphic>
              <a:graphicData uri="http://schemas.openxmlformats.org/drawingml/2006/table">
                <a:tbl>
                  <a:tblPr firstRow="1" bandRow="1">
                    <a:tableStyleId>{B301B821-A1FF-4177-AEE7-76D212191A09}</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pPr algn="ct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rPr>
                                  <m:t>𝒑</m:t>
                                </m:r>
                              </m:oMath>
                            </m:oMathPara>
                          </a14:m>
                          <a:endParaRPr lang="en-US" sz="2000" dirty="0"/>
                        </a:p>
                      </a:txBody>
                      <a:tcPr/>
                    </a:tc>
                    <a:tc>
                      <a:txBody>
                        <a:bodyPr/>
                        <a:lstStyle/>
                        <a:p>
                          <a:pPr algn="ctr"/>
                          <a:r>
                            <a:rPr lang="en-US" sz="2000" dirty="0"/>
                            <a:t>optimal</a:t>
                          </a:r>
                        </a:p>
                      </a:txBody>
                      <a:tcPr/>
                    </a:tc>
                    <a:tc>
                      <a:txBody>
                        <a:bodyPr/>
                        <a:lstStyle/>
                        <a:p>
                          <a:pPr algn="ctr"/>
                          <a:r>
                            <a:rPr lang="en-US" sz="2000" dirty="0"/>
                            <a:t>heuristic</a:t>
                          </a:r>
                        </a:p>
                      </a:txBody>
                      <a:tcPr/>
                    </a:tc>
                    <a:extLst>
                      <a:ext uri="{0D108BD9-81ED-4DB2-BD59-A6C34878D82A}">
                        <a16:rowId xmlns:a16="http://schemas.microsoft.com/office/drawing/2014/main" val="10000"/>
                      </a:ext>
                    </a:extLst>
                  </a:tr>
                  <a:tr h="411624">
                    <a:tc>
                      <a:txBody>
                        <a:bodyPr/>
                        <a:lstStyle/>
                        <a:p>
                          <a:pPr algn="ctr"/>
                          <a:r>
                            <a:rPr lang="en-US" sz="2000" dirty="0"/>
                            <a:t>0.01</a:t>
                          </a:r>
                        </a:p>
                      </a:txBody>
                      <a:tcPr/>
                    </a:tc>
                    <a:tc>
                      <a:txBody>
                        <a:bodyPr/>
                        <a:lstStyle/>
                        <a:p>
                          <a:pPr algn="ctr"/>
                          <a:r>
                            <a:rPr lang="en-US" sz="2000" dirty="0"/>
                            <a:t>1.0388</a:t>
                          </a:r>
                          <a14:m>
                            <m:oMath xmlns:m="http://schemas.openxmlformats.org/officeDocument/2006/math">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10</m:t>
                                  </m:r>
                                </m:e>
                                <m:sup>
                                  <m:r>
                                    <a:rPr lang="en-US" sz="2000" b="0" i="1" smtClean="0">
                                      <a:latin typeface="Cambria Math" panose="02040503050406030204" pitchFamily="18" charset="0"/>
                                    </a:rPr>
                                    <m:t>−4</m:t>
                                  </m:r>
                                </m:sup>
                              </m:sSup>
                            </m:oMath>
                          </a14:m>
                          <a:endParaRPr lang="en-US" sz="2000" dirty="0"/>
                        </a:p>
                      </a:txBody>
                      <a:tcPr/>
                    </a:tc>
                    <a:tc>
                      <a:txBody>
                        <a:bodyPr/>
                        <a:lstStyle/>
                        <a:p>
                          <a:pPr algn="ctr"/>
                          <a:r>
                            <a:rPr lang="en-US" sz="2000" dirty="0"/>
                            <a:t>1.0773</a:t>
                          </a:r>
                          <a14:m>
                            <m:oMath xmlns:m="http://schemas.openxmlformats.org/officeDocument/2006/math">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10</m:t>
                                  </m:r>
                                </m:e>
                                <m:sup>
                                  <m:r>
                                    <a:rPr lang="en-US" sz="2000" b="0" i="1" smtClean="0">
                                      <a:latin typeface="Cambria Math" panose="02040503050406030204" pitchFamily="18" charset="0"/>
                                    </a:rPr>
                                    <m:t>−4</m:t>
                                  </m:r>
                                </m:sup>
                              </m:sSup>
                            </m:oMath>
                          </a14:m>
                          <a:endParaRPr lang="en-US" sz="2000" dirty="0"/>
                        </a:p>
                      </a:txBody>
                      <a:tcPr/>
                    </a:tc>
                    <a:extLst>
                      <a:ext uri="{0D108BD9-81ED-4DB2-BD59-A6C34878D82A}">
                        <a16:rowId xmlns:a16="http://schemas.microsoft.com/office/drawing/2014/main" val="10001"/>
                      </a:ext>
                    </a:extLst>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1472873219"/>
                  </p:ext>
                </p:extLst>
              </p:nvPr>
            </p:nvGraphicFramePr>
            <p:xfrm>
              <a:off x="1424940" y="2726352"/>
              <a:ext cx="6096000" cy="807864"/>
            </p:xfrm>
            <a:graphic>
              <a:graphicData uri="http://schemas.openxmlformats.org/drawingml/2006/table">
                <a:tbl>
                  <a:tblPr firstRow="1" bandRow="1">
                    <a:tableStyleId>{B301B821-A1FF-4177-AEE7-76D212191A09}</a:tableStyleId>
                  </a:tblPr>
                  <a:tblGrid>
                    <a:gridCol w="2032000"/>
                    <a:gridCol w="2032000"/>
                    <a:gridCol w="2032000"/>
                  </a:tblGrid>
                  <a:tr h="396240">
                    <a:tc>
                      <a:txBody>
                        <a:bodyPr/>
                        <a:lstStyle/>
                        <a:p>
                          <a:endParaRPr lang="en-US"/>
                        </a:p>
                      </a:txBody>
                      <a:tcPr>
                        <a:blipFill rotWithShape="0">
                          <a:blip r:embed="rId4"/>
                          <a:stretch>
                            <a:fillRect l="-299" t="-7692" r="-200299" b="-127692"/>
                          </a:stretch>
                        </a:blipFill>
                      </a:tcPr>
                    </a:tc>
                    <a:tc>
                      <a:txBody>
                        <a:bodyPr/>
                        <a:lstStyle/>
                        <a:p>
                          <a:pPr algn="ctr"/>
                          <a:r>
                            <a:rPr lang="en-US" sz="2000" dirty="0" smtClean="0"/>
                            <a:t>optimal</a:t>
                          </a:r>
                          <a:endParaRPr lang="en-US" sz="2000" dirty="0"/>
                        </a:p>
                      </a:txBody>
                      <a:tcPr/>
                    </a:tc>
                    <a:tc>
                      <a:txBody>
                        <a:bodyPr/>
                        <a:lstStyle/>
                        <a:p>
                          <a:pPr algn="ctr"/>
                          <a:r>
                            <a:rPr lang="en-US" sz="2000" dirty="0" smtClean="0"/>
                            <a:t>heuristic</a:t>
                          </a:r>
                          <a:endParaRPr lang="en-US" sz="2000" dirty="0"/>
                        </a:p>
                      </a:txBody>
                      <a:tcPr/>
                    </a:tc>
                  </a:tr>
                  <a:tr h="411624">
                    <a:tc>
                      <a:txBody>
                        <a:bodyPr/>
                        <a:lstStyle/>
                        <a:p>
                          <a:pPr algn="ctr"/>
                          <a:r>
                            <a:rPr lang="en-US" sz="2000" dirty="0" smtClean="0"/>
                            <a:t>0.01</a:t>
                          </a:r>
                          <a:endParaRPr lang="en-US" sz="2000" dirty="0"/>
                        </a:p>
                      </a:txBody>
                      <a:tcPr/>
                    </a:tc>
                    <a:tc>
                      <a:txBody>
                        <a:bodyPr/>
                        <a:lstStyle/>
                        <a:p>
                          <a:endParaRPr lang="en-US"/>
                        </a:p>
                      </a:txBody>
                      <a:tcPr>
                        <a:blipFill rotWithShape="0">
                          <a:blip r:embed="rId4"/>
                          <a:stretch>
                            <a:fillRect l="-100601" t="-102941" r="-100901" b="-22059"/>
                          </a:stretch>
                        </a:blipFill>
                      </a:tcPr>
                    </a:tc>
                    <a:tc>
                      <a:txBody>
                        <a:bodyPr/>
                        <a:lstStyle/>
                        <a:p>
                          <a:endParaRPr lang="en-US"/>
                        </a:p>
                      </a:txBody>
                      <a:tcPr>
                        <a:blipFill rotWithShape="0">
                          <a:blip r:embed="rId4"/>
                          <a:stretch>
                            <a:fillRect l="-200000" t="-102941" r="-599" b="-22059"/>
                          </a:stretch>
                        </a:blipFill>
                      </a:tcPr>
                    </a:tc>
                  </a:tr>
                </a:tbl>
              </a:graphicData>
            </a:graphic>
          </p:graphicFrame>
        </mc:Fallback>
      </mc:AlternateContent>
    </p:spTree>
    <p:extLst>
      <p:ext uri="{BB962C8B-B14F-4D97-AF65-F5344CB8AC3E}">
        <p14:creationId xmlns:p14="http://schemas.microsoft.com/office/powerpoint/2010/main" val="14333819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a:xfrm>
            <a:off x="503312" y="908720"/>
            <a:ext cx="8515672" cy="5462606"/>
          </a:xfrm>
        </p:spPr>
        <p:txBody>
          <a:bodyPr>
            <a:normAutofit/>
          </a:bodyPr>
          <a:lstStyle/>
          <a:p>
            <a:r>
              <a:rPr lang="en-US" dirty="0"/>
              <a:t>Layered graph model for interdependent networks (supply and demand networks)</a:t>
            </a:r>
          </a:p>
          <a:p>
            <a:pPr lvl="1"/>
            <a:r>
              <a:rPr lang="en-US" dirty="0"/>
              <a:t>Captures many realistic scenarios: e.g., power-</a:t>
            </a:r>
            <a:r>
              <a:rPr lang="en-US" dirty="0" err="1"/>
              <a:t>comms</a:t>
            </a:r>
            <a:r>
              <a:rPr lang="en-US" dirty="0"/>
              <a:t>, etc.</a:t>
            </a:r>
            <a:br>
              <a:rPr lang="en-US" dirty="0"/>
            </a:br>
            <a:endParaRPr lang="en-US" dirty="0"/>
          </a:p>
          <a:p>
            <a:r>
              <a:rPr lang="en-US" dirty="0"/>
              <a:t>Developed methods to evaluate reliability of network and paths</a:t>
            </a:r>
          </a:p>
          <a:p>
            <a:endParaRPr lang="en-US" dirty="0"/>
          </a:p>
          <a:p>
            <a:r>
              <a:rPr lang="en-US" dirty="0"/>
              <a:t>Developed methods to find the most reliable path, and pairs of paths</a:t>
            </a:r>
          </a:p>
          <a:p>
            <a:pPr lvl="1"/>
            <a:r>
              <a:rPr lang="en-US" dirty="0"/>
              <a:t>Improve reliability through diverse routing</a:t>
            </a:r>
            <a:br>
              <a:rPr lang="en-US" dirty="0"/>
            </a:br>
            <a:endParaRPr lang="en-US" dirty="0"/>
          </a:p>
          <a:p>
            <a:pPr lvl="1"/>
            <a:endParaRPr lang="en-US" dirty="0"/>
          </a:p>
        </p:txBody>
      </p:sp>
      <p:sp>
        <p:nvSpPr>
          <p:cNvPr id="4" name="Slide Number Placeholder 3"/>
          <p:cNvSpPr>
            <a:spLocks noGrp="1"/>
          </p:cNvSpPr>
          <p:nvPr>
            <p:ph type="sldNum" sz="quarter" idx="12"/>
          </p:nvPr>
        </p:nvSpPr>
        <p:spPr/>
        <p:txBody>
          <a:bodyPr/>
          <a:lstStyle/>
          <a:p>
            <a:fld id="{9C2C24DF-DAFD-4A20-870A-00384D50E7EA}" type="slidenum">
              <a:rPr lang="ko-KR" altLang="en-US" smtClean="0">
                <a:solidFill>
                  <a:prstClr val="white"/>
                </a:solidFill>
              </a:rPr>
              <a:pPr/>
              <a:t>34</a:t>
            </a:fld>
            <a:endParaRPr lang="ko-KR" altLang="en-US" dirty="0">
              <a:solidFill>
                <a:prstClr val="white"/>
              </a:solidFill>
            </a:endParaRPr>
          </a:p>
        </p:txBody>
      </p:sp>
    </p:spTree>
    <p:extLst>
      <p:ext uri="{BB962C8B-B14F-4D97-AF65-F5344CB8AC3E}">
        <p14:creationId xmlns:p14="http://schemas.microsoft.com/office/powerpoint/2010/main" val="22390409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normAutofit/>
          </a:bodyPr>
          <a:lstStyle/>
          <a:p>
            <a:r>
              <a:rPr lang="en-US" dirty="0">
                <a:solidFill>
                  <a:schemeClr val="bg1">
                    <a:lumMod val="75000"/>
                  </a:schemeClr>
                </a:solidFill>
              </a:rPr>
              <a:t>Introduction</a:t>
            </a:r>
          </a:p>
          <a:p>
            <a:r>
              <a:rPr lang="en-US" dirty="0">
                <a:solidFill>
                  <a:schemeClr val="bg1">
                    <a:lumMod val="75000"/>
                  </a:schemeClr>
                </a:solidFill>
              </a:rPr>
              <a:t>Theory: modeling interdependent networks</a:t>
            </a:r>
          </a:p>
          <a:p>
            <a:pPr lvl="1"/>
            <a:r>
              <a:rPr lang="en-US" dirty="0">
                <a:solidFill>
                  <a:schemeClr val="bg1">
                    <a:lumMod val="75000"/>
                  </a:schemeClr>
                </a:solidFill>
              </a:rPr>
              <a:t>Random geometric graph </a:t>
            </a:r>
          </a:p>
          <a:p>
            <a:pPr lvl="2"/>
            <a:r>
              <a:rPr lang="en-US" dirty="0">
                <a:solidFill>
                  <a:schemeClr val="bg1">
                    <a:lumMod val="75000"/>
                  </a:schemeClr>
                </a:solidFill>
              </a:rPr>
              <a:t>Percolation analysis</a:t>
            </a:r>
          </a:p>
          <a:p>
            <a:pPr lvl="2"/>
            <a:r>
              <a:rPr lang="en-US" dirty="0">
                <a:solidFill>
                  <a:schemeClr val="bg1">
                    <a:lumMod val="75000"/>
                  </a:schemeClr>
                </a:solidFill>
              </a:rPr>
              <a:t>Random and geographical failures</a:t>
            </a:r>
          </a:p>
          <a:p>
            <a:pPr lvl="1"/>
            <a:r>
              <a:rPr lang="en-US" dirty="0">
                <a:solidFill>
                  <a:schemeClr val="bg1">
                    <a:lumMod val="75000"/>
                  </a:schemeClr>
                </a:solidFill>
              </a:rPr>
              <a:t>Arbitrary graph </a:t>
            </a:r>
          </a:p>
          <a:p>
            <a:pPr lvl="2"/>
            <a:r>
              <a:rPr lang="en-US" dirty="0">
                <a:solidFill>
                  <a:schemeClr val="bg1">
                    <a:lumMod val="75000"/>
                  </a:schemeClr>
                </a:solidFill>
              </a:rPr>
              <a:t>Network connectivity under failures</a:t>
            </a:r>
          </a:p>
          <a:p>
            <a:pPr lvl="2"/>
            <a:r>
              <a:rPr lang="en-US" dirty="0">
                <a:solidFill>
                  <a:schemeClr val="bg1">
                    <a:lumMod val="75000"/>
                  </a:schemeClr>
                </a:solidFill>
              </a:rPr>
              <a:t>Robust routing under failures</a:t>
            </a:r>
          </a:p>
          <a:p>
            <a:r>
              <a:rPr lang="en-US" dirty="0"/>
              <a:t>Applications of interdependent networks</a:t>
            </a:r>
          </a:p>
          <a:p>
            <a:pPr lvl="1"/>
            <a:r>
              <a:rPr lang="en-US" dirty="0"/>
              <a:t>Interdependent power grid and communication network</a:t>
            </a:r>
          </a:p>
          <a:p>
            <a:pPr lvl="1"/>
            <a:r>
              <a:rPr lang="en-US" dirty="0">
                <a:solidFill>
                  <a:schemeClr val="bg1">
                    <a:lumMod val="75000"/>
                  </a:schemeClr>
                </a:solidFill>
              </a:rPr>
              <a:t>Distributed cloud network</a:t>
            </a:r>
          </a:p>
          <a:p>
            <a:r>
              <a:rPr lang="en-US" dirty="0">
                <a:solidFill>
                  <a:schemeClr val="bg1">
                    <a:lumMod val="75000"/>
                  </a:schemeClr>
                </a:solidFill>
              </a:rPr>
              <a:t>Future work</a:t>
            </a:r>
          </a:p>
          <a:p>
            <a:endParaRPr lang="en-US" dirty="0"/>
          </a:p>
          <a:p>
            <a:endParaRPr lang="en-US" dirty="0"/>
          </a:p>
        </p:txBody>
      </p:sp>
      <p:sp>
        <p:nvSpPr>
          <p:cNvPr id="4" name="Slide Number Placeholder 3"/>
          <p:cNvSpPr>
            <a:spLocks noGrp="1"/>
          </p:cNvSpPr>
          <p:nvPr>
            <p:ph type="sldNum" sz="quarter" idx="12"/>
          </p:nvPr>
        </p:nvSpPr>
        <p:spPr/>
        <p:txBody>
          <a:bodyPr/>
          <a:lstStyle/>
          <a:p>
            <a:fld id="{9C2C24DF-DAFD-4A20-870A-00384D50E7EA}" type="slidenum">
              <a:rPr lang="ko-KR" altLang="en-US" smtClean="0"/>
              <a:pPr/>
              <a:t>35</a:t>
            </a:fld>
            <a:endParaRPr lang="ko-KR" altLang="en-US" dirty="0"/>
          </a:p>
        </p:txBody>
      </p:sp>
    </p:spTree>
    <p:extLst>
      <p:ext uri="{BB962C8B-B14F-4D97-AF65-F5344CB8AC3E}">
        <p14:creationId xmlns:p14="http://schemas.microsoft.com/office/powerpoint/2010/main" val="38207536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3973860" y="-3667499"/>
            <a:ext cx="533400" cy="7978080"/>
          </a:xfrm>
        </p:spPr>
        <p:txBody>
          <a:bodyPr/>
          <a:lstStyle/>
          <a:p>
            <a:r>
              <a:rPr lang="en-US" dirty="0"/>
              <a:t>Power grid frequency control</a:t>
            </a:r>
          </a:p>
        </p:txBody>
      </p:sp>
      <p:sp>
        <p:nvSpPr>
          <p:cNvPr id="3" name="Content Placeholder 2"/>
          <p:cNvSpPr>
            <a:spLocks noGrp="1"/>
          </p:cNvSpPr>
          <p:nvPr>
            <p:ph idx="1"/>
          </p:nvPr>
        </p:nvSpPr>
        <p:spPr/>
        <p:txBody>
          <a:bodyPr/>
          <a:lstStyle/>
          <a:p>
            <a:r>
              <a:rPr lang="en-US" dirty="0"/>
              <a:t>Classic: </a:t>
            </a:r>
          </a:p>
          <a:p>
            <a:pPr lvl="1"/>
            <a:r>
              <a:rPr lang="en-US" dirty="0">
                <a:solidFill>
                  <a:srgbClr val="FF0000"/>
                </a:solidFill>
              </a:rPr>
              <a:t>Frequency regulation </a:t>
            </a:r>
            <a:r>
              <a:rPr lang="en-US" dirty="0"/>
              <a:t>(to recover nominal frequency) and </a:t>
            </a:r>
            <a:r>
              <a:rPr lang="en-US" dirty="0">
                <a:solidFill>
                  <a:srgbClr val="FF0000"/>
                </a:solidFill>
              </a:rPr>
              <a:t>economic dispatch </a:t>
            </a:r>
            <a:r>
              <a:rPr lang="en-US" dirty="0"/>
              <a:t>both require communication</a:t>
            </a:r>
          </a:p>
          <a:p>
            <a:r>
              <a:rPr lang="en-US" dirty="0"/>
              <a:t>Recent advance: </a:t>
            </a:r>
          </a:p>
          <a:p>
            <a:pPr lvl="1"/>
            <a:r>
              <a:rPr lang="en-US" dirty="0"/>
              <a:t>Distributed control (communication between neighbors)</a:t>
            </a:r>
          </a:p>
          <a:p>
            <a:pPr lvl="1"/>
            <a:r>
              <a:rPr lang="en-US" b="1" dirty="0"/>
              <a:t>Frequency regulation </a:t>
            </a:r>
            <a:r>
              <a:rPr lang="en-US" dirty="0"/>
              <a:t>by adjusting power generation using local frequency deviation (smaller frequency -&gt; more generation)</a:t>
            </a:r>
          </a:p>
          <a:p>
            <a:pPr lvl="1"/>
            <a:r>
              <a:rPr lang="en-US" b="1" dirty="0"/>
              <a:t>Economic dispatch </a:t>
            </a:r>
            <a:r>
              <a:rPr lang="en-US" dirty="0"/>
              <a:t>using the common frequency deviation information</a:t>
            </a:r>
          </a:p>
          <a:p>
            <a:r>
              <a:rPr lang="en-US" dirty="0"/>
              <a:t>Our contribution:</a:t>
            </a:r>
          </a:p>
          <a:p>
            <a:pPr lvl="1"/>
            <a:r>
              <a:rPr lang="en-US" dirty="0"/>
              <a:t>Achieving both frequency regulation and economic dispatch using no/limited communication</a:t>
            </a:r>
          </a:p>
          <a:p>
            <a:pPr lvl="1"/>
            <a:r>
              <a:rPr lang="en-US" dirty="0"/>
              <a:t>Characterizing the importance of communication, dependent on power grid topology and physical properties</a:t>
            </a:r>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9C2C24DF-DAFD-4A20-870A-00384D50E7EA}" type="slidenum">
              <a:rPr lang="ko-KR" altLang="en-US" smtClean="0"/>
              <a:pPr/>
              <a:t>36</a:t>
            </a:fld>
            <a:endParaRPr lang="ko-KR" altLang="en-US" dirty="0"/>
          </a:p>
        </p:txBody>
      </p:sp>
      <p:sp>
        <p:nvSpPr>
          <p:cNvPr id="5" name="Rectangle 4"/>
          <p:cNvSpPr/>
          <p:nvPr/>
        </p:nvSpPr>
        <p:spPr>
          <a:xfrm>
            <a:off x="152400" y="5832901"/>
            <a:ext cx="8668072" cy="830997"/>
          </a:xfrm>
          <a:prstGeom prst="rect">
            <a:avLst/>
          </a:prstGeom>
        </p:spPr>
        <p:txBody>
          <a:bodyPr wrap="square">
            <a:spAutoFit/>
          </a:bodyPr>
          <a:lstStyle/>
          <a:p>
            <a:pPr lvl="2"/>
            <a:r>
              <a:rPr lang="en-US" sz="1600" dirty="0"/>
              <a:t>Breaking the hierarchy: Distributed control &amp; economic optimality in </a:t>
            </a:r>
            <a:r>
              <a:rPr lang="en-US" sz="1600" dirty="0" err="1"/>
              <a:t>microgrids</a:t>
            </a:r>
            <a:r>
              <a:rPr lang="en-US" sz="1600" dirty="0"/>
              <a:t> (</a:t>
            </a:r>
            <a:r>
              <a:rPr lang="es-ES" sz="1600" dirty="0" err="1"/>
              <a:t>Dörfler</a:t>
            </a:r>
            <a:r>
              <a:rPr lang="es-ES" sz="1600" dirty="0"/>
              <a:t>, Simpson-</a:t>
            </a:r>
            <a:r>
              <a:rPr lang="es-ES" sz="1600" dirty="0" err="1"/>
              <a:t>Porco</a:t>
            </a:r>
            <a:r>
              <a:rPr lang="es-ES" sz="1600" dirty="0"/>
              <a:t>, Bullo 2014</a:t>
            </a:r>
            <a:r>
              <a:rPr lang="en-US" sz="1600" dirty="0"/>
              <a:t>)</a:t>
            </a:r>
          </a:p>
          <a:p>
            <a:pPr lvl="2"/>
            <a:r>
              <a:rPr lang="en-US" sz="1600" dirty="0"/>
              <a:t>Optimal load-side control for frequency regulation in smart grids (</a:t>
            </a:r>
            <a:r>
              <a:rPr lang="en-US" sz="1600" dirty="0" err="1"/>
              <a:t>Mallada</a:t>
            </a:r>
            <a:r>
              <a:rPr lang="en-US" sz="1600" dirty="0"/>
              <a:t>, Zhao, Low 2014)</a:t>
            </a:r>
          </a:p>
        </p:txBody>
      </p:sp>
    </p:spTree>
    <p:extLst>
      <p:ext uri="{BB962C8B-B14F-4D97-AF65-F5344CB8AC3E}">
        <p14:creationId xmlns:p14="http://schemas.microsoft.com/office/powerpoint/2010/main" val="36762340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04800" y="785794"/>
                <a:ext cx="8515672" cy="5919806"/>
              </a:xfrm>
            </p:spPr>
            <p:txBody>
              <a:bodyPr>
                <a:normAutofit/>
              </a:bodyPr>
              <a:lstStyle/>
              <a:p>
                <a:r>
                  <a:rPr lang="en-US" dirty="0"/>
                  <a:t>Economic dispatch &amp; Frequency regulation</a:t>
                </a:r>
              </a:p>
              <a:p>
                <a:pPr lvl="1"/>
                <a:r>
                  <a:rPr lang="en-US" dirty="0"/>
                  <a:t>Minimize cost of adjustable power</a:t>
                </a:r>
              </a:p>
              <a:p>
                <a:pPr lvl="1"/>
                <a:endParaRPr lang="en-US" dirty="0"/>
              </a:p>
              <a:p>
                <a:pPr lvl="1"/>
                <a:r>
                  <a:rPr lang="en-US" dirty="0"/>
                  <a:t>Power balance </a:t>
                </a:r>
              </a:p>
              <a:p>
                <a:pPr lvl="1"/>
                <a:endParaRPr lang="en-US" dirty="0"/>
              </a:p>
              <a:p>
                <a:pPr lvl="1"/>
                <a:r>
                  <a:rPr lang="en-US" dirty="0"/>
                  <a:t>Optimal solution (ignoring power line thermal limits and generation constraints)</a:t>
                </a:r>
              </a:p>
              <a:p>
                <a:r>
                  <a:rPr lang="en-US" dirty="0"/>
                  <a:t>Network dynamics</a:t>
                </a:r>
              </a:p>
              <a:p>
                <a:pPr lvl="1"/>
                <a:r>
                  <a:rPr lang="en-US" dirty="0"/>
                  <a:t>Swing equation </a:t>
                </a:r>
              </a:p>
              <a:p>
                <a:pPr lvl="1"/>
                <a:endParaRPr lang="en-US" dirty="0"/>
              </a:p>
              <a:p>
                <a:pPr lvl="1"/>
                <a:r>
                  <a:rPr lang="en-US" dirty="0"/>
                  <a:t>Power line</a:t>
                </a:r>
              </a:p>
              <a:p>
                <a:r>
                  <a:rPr lang="en-US" dirty="0"/>
                  <a:t>Control</a:t>
                </a:r>
              </a:p>
              <a:p>
                <a:pPr lvl="1"/>
                <a:r>
                  <a:rPr lang="en-US" dirty="0"/>
                  <a:t>Control the adjustable power </a:t>
                </a:r>
                <a14:m>
                  <m:oMath xmlns:m="http://schemas.openxmlformats.org/officeDocument/2006/math">
                    <m:r>
                      <a:rPr lang="en-US" b="0" i="1" smtClean="0">
                        <a:latin typeface="Cambria Math" panose="02040503050406030204" pitchFamily="18" charset="0"/>
                      </a:rPr>
                      <m:t>𝑢</m:t>
                    </m:r>
                  </m:oMath>
                </a14:m>
                <a:r>
                  <a:rPr lang="en-US" dirty="0"/>
                  <a:t> for economic dispatch and frequency recovery, using power grid measurement information and communication</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4800" y="785794"/>
                <a:ext cx="8515672" cy="5919806"/>
              </a:xfrm>
              <a:blipFill>
                <a:blip r:embed="rId2"/>
                <a:stretch>
                  <a:fillRect l="-931" t="-824"/>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9C2C24DF-DAFD-4A20-870A-00384D50E7EA}" type="slidenum">
              <a:rPr lang="ko-KR" altLang="en-US" smtClean="0"/>
              <a:pPr/>
              <a:t>37</a:t>
            </a:fld>
            <a:endParaRPr lang="ko-KR" altLang="en-US" dirty="0"/>
          </a:p>
        </p:txBody>
      </p:sp>
      <mc:AlternateContent xmlns:mc="http://schemas.openxmlformats.org/markup-compatibility/2006" xmlns:a14="http://schemas.microsoft.com/office/drawing/2010/main">
        <mc:Choice Requires="a14">
          <p:sp>
            <p:nvSpPr>
              <p:cNvPr id="5" name="Rectangle 4"/>
              <p:cNvSpPr/>
              <p:nvPr/>
            </p:nvSpPr>
            <p:spPr>
              <a:xfrm>
                <a:off x="3048000" y="3668574"/>
                <a:ext cx="5638800" cy="79707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𝑀</m:t>
                          </m:r>
                        </m:e>
                        <m:sub>
                          <m:r>
                            <a:rPr lang="en-US" i="1">
                              <a:solidFill>
                                <a:schemeClr val="tx1"/>
                              </a:solidFill>
                              <a:latin typeface="Cambria Math" panose="02040503050406030204" pitchFamily="18" charset="0"/>
                            </a:rPr>
                            <m:t>𝑖</m:t>
                          </m:r>
                        </m:sub>
                      </m:sSub>
                      <m:sSub>
                        <m:sSubPr>
                          <m:ctrlPr>
                            <a:rPr lang="en-US" i="1">
                              <a:solidFill>
                                <a:schemeClr val="tx1"/>
                              </a:solidFill>
                              <a:latin typeface="Cambria Math" panose="02040503050406030204" pitchFamily="18" charset="0"/>
                            </a:rPr>
                          </m:ctrlPr>
                        </m:sSubPr>
                        <m:e>
                          <m:acc>
                            <m:accPr>
                              <m:chr m:val="̇"/>
                              <m:ctrlPr>
                                <a:rPr lang="en-US" i="1">
                                  <a:solidFill>
                                    <a:schemeClr val="tx1"/>
                                  </a:solidFill>
                                  <a:latin typeface="Cambria Math" panose="02040503050406030204" pitchFamily="18" charset="0"/>
                                </a:rPr>
                              </m:ctrlPr>
                            </m:accPr>
                            <m:e>
                              <m:r>
                                <a:rPr lang="en-US" i="1">
                                  <a:solidFill>
                                    <a:schemeClr val="tx1"/>
                                  </a:solidFill>
                                  <a:latin typeface="Cambria Math" panose="02040503050406030204" pitchFamily="18" charset="0"/>
                                </a:rPr>
                                <m:t>𝜔</m:t>
                              </m:r>
                            </m:e>
                          </m:acc>
                        </m:e>
                        <m:sub>
                          <m:r>
                            <a:rPr lang="en-US" i="1">
                              <a:solidFill>
                                <a:schemeClr val="tx1"/>
                              </a:solidFill>
                              <a:latin typeface="Cambria Math" panose="02040503050406030204" pitchFamily="18" charset="0"/>
                            </a:rPr>
                            <m:t>𝑖</m:t>
                          </m:r>
                        </m:sub>
                      </m:sSub>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𝑡</m:t>
                          </m:r>
                        </m:e>
                      </m:d>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𝐷</m:t>
                          </m:r>
                        </m:e>
                        <m:sub>
                          <m:r>
                            <a:rPr lang="en-US" i="1">
                              <a:solidFill>
                                <a:schemeClr val="tx1"/>
                              </a:solidFill>
                              <a:latin typeface="Cambria Math" panose="02040503050406030204" pitchFamily="18" charset="0"/>
                            </a:rPr>
                            <m:t>𝑖</m:t>
                          </m:r>
                        </m:sub>
                      </m:sSub>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𝜔</m:t>
                          </m:r>
                        </m:e>
                        <m:sub>
                          <m:r>
                            <a:rPr lang="en-US" i="1">
                              <a:solidFill>
                                <a:schemeClr val="tx1"/>
                              </a:solidFill>
                              <a:latin typeface="Cambria Math" panose="02040503050406030204" pitchFamily="18" charset="0"/>
                            </a:rPr>
                            <m:t>𝑖</m:t>
                          </m:r>
                        </m:sub>
                      </m:sSub>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𝑡</m:t>
                          </m:r>
                        </m:e>
                      </m:d>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𝑝</m:t>
                          </m:r>
                        </m:e>
                        <m:sub>
                          <m:r>
                            <a:rPr lang="en-US" i="1">
                              <a:solidFill>
                                <a:schemeClr val="tx1"/>
                              </a:solidFill>
                              <a:latin typeface="Cambria Math" panose="02040503050406030204" pitchFamily="18" charset="0"/>
                            </a:rPr>
                            <m:t>𝑖</m:t>
                          </m:r>
                        </m:sub>
                      </m:sSub>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𝑡</m:t>
                          </m:r>
                        </m:e>
                      </m:d>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𝑢</m:t>
                          </m:r>
                        </m:e>
                        <m:sub>
                          <m:r>
                            <a:rPr lang="en-US" i="1">
                              <a:solidFill>
                                <a:schemeClr val="tx1"/>
                              </a:solidFill>
                              <a:latin typeface="Cambria Math" panose="02040503050406030204" pitchFamily="18" charset="0"/>
                            </a:rPr>
                            <m:t>𝑖</m:t>
                          </m:r>
                        </m:sub>
                      </m:sSub>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𝑡</m:t>
                          </m:r>
                        </m:e>
                      </m:d>
                      <m:r>
                        <a:rPr lang="en-US" i="1">
                          <a:solidFill>
                            <a:schemeClr val="tx1"/>
                          </a:solidFill>
                          <a:latin typeface="Cambria Math" panose="02040503050406030204" pitchFamily="18" charset="0"/>
                        </a:rPr>
                        <m:t>−</m:t>
                      </m:r>
                      <m:nary>
                        <m:naryPr>
                          <m:chr m:val="∑"/>
                          <m:supHide m:val="on"/>
                          <m:ctrlPr>
                            <a:rPr lang="en-US" i="1">
                              <a:solidFill>
                                <a:schemeClr val="tx1"/>
                              </a:solidFill>
                              <a:latin typeface="Cambria Math" panose="02040503050406030204" pitchFamily="18" charset="0"/>
                            </a:rPr>
                          </m:ctrlPr>
                        </m:naryPr>
                        <m:sub>
                          <m:r>
                            <m:rPr>
                              <m:brk m:alnAt="7"/>
                            </m:rPr>
                            <a:rPr lang="en-US" i="1">
                              <a:solidFill>
                                <a:schemeClr val="tx1"/>
                              </a:solidFill>
                              <a:latin typeface="Cambria Math" panose="02040503050406030204" pitchFamily="18" charset="0"/>
                            </a:rPr>
                            <m:t>𝑗</m:t>
                          </m:r>
                          <m:r>
                            <a:rPr lang="en-US" i="1">
                              <a:solidFill>
                                <a:schemeClr val="tx1"/>
                              </a:solidFill>
                              <a:latin typeface="Cambria Math" panose="02040503050406030204" pitchFamily="18" charset="0"/>
                            </a:rPr>
                            <m:t>:</m:t>
                          </m:r>
                          <m:d>
                            <m:dPr>
                              <m:ctrlPr>
                                <a:rPr lang="en-US" i="1">
                                  <a:solidFill>
                                    <a:schemeClr val="tx1"/>
                                  </a:solidFill>
                                  <a:latin typeface="Cambria Math" panose="02040503050406030204" pitchFamily="18" charset="0"/>
                                </a:rPr>
                              </m:ctrlPr>
                            </m:dPr>
                            <m:e>
                              <m:r>
                                <m:rPr>
                                  <m:brk m:alnAt="7"/>
                                </m:rPr>
                                <a:rPr lang="en-US" i="1">
                                  <a:solidFill>
                                    <a:schemeClr val="tx1"/>
                                  </a:solidFill>
                                  <a:latin typeface="Cambria Math" panose="02040503050406030204" pitchFamily="18" charset="0"/>
                                </a:rPr>
                                <m:t>𝑖</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𝑗</m:t>
                              </m:r>
                            </m:e>
                          </m:d>
                          <m:r>
                            <m:rPr>
                              <m:brk m:alnAt="7"/>
                            </m:rP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𝐸</m:t>
                          </m:r>
                        </m:sub>
                        <m:sup/>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𝑓</m:t>
                              </m:r>
                            </m:e>
                            <m:sub>
                              <m:r>
                                <a:rPr lang="en-US" i="1">
                                  <a:solidFill>
                                    <a:schemeClr val="tx1"/>
                                  </a:solidFill>
                                  <a:latin typeface="Cambria Math" panose="02040503050406030204" pitchFamily="18" charset="0"/>
                                </a:rPr>
                                <m:t>𝑖𝑗</m:t>
                              </m:r>
                            </m:sub>
                          </m:sSub>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𝑡</m:t>
                              </m:r>
                            </m:e>
                          </m:d>
                        </m:e>
                      </m:nary>
                    </m:oMath>
                  </m:oMathPara>
                </a14:m>
                <a:endParaRPr lang="en-US" i="1" dirty="0">
                  <a:solidFill>
                    <a:schemeClr val="tx1"/>
                  </a:solidFill>
                  <a:latin typeface="Cambria Math" panose="020405030504060302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3048000" y="3668574"/>
                <a:ext cx="5638800" cy="79707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4953000" y="1136826"/>
                <a:ext cx="1456361" cy="67223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panose="02040503050406030204" pitchFamily="18" charset="0"/>
                        </a:rPr>
                        <m:t>𝑚</m:t>
                      </m:r>
                      <m:r>
                        <a:rPr lang="en-US" b="0" i="1" smtClean="0">
                          <a:solidFill>
                            <a:schemeClr val="tx1"/>
                          </a:solidFill>
                          <a:latin typeface="Cambria Math" panose="02040503050406030204" pitchFamily="18" charset="0"/>
                        </a:rPr>
                        <m:t>𝑖𝑛</m:t>
                      </m:r>
                      <m:nary>
                        <m:naryPr>
                          <m:chr m:val="∑"/>
                          <m:supHide m:val="on"/>
                          <m:ctrlPr>
                            <a:rPr lang="en-US" b="0" i="1" smtClean="0">
                              <a:solidFill>
                                <a:schemeClr val="tx1"/>
                              </a:solidFill>
                              <a:latin typeface="Cambria Math" panose="02040503050406030204" pitchFamily="18" charset="0"/>
                            </a:rPr>
                          </m:ctrlPr>
                        </m:naryPr>
                        <m:sub>
                          <m:r>
                            <m:rPr>
                              <m:brk m:alnAt="7"/>
                            </m:rPr>
                            <a:rPr lang="en-US" b="0" i="1" smtClean="0">
                              <a:solidFill>
                                <a:schemeClr val="tx1"/>
                              </a:solidFill>
                              <a:latin typeface="Cambria Math" panose="02040503050406030204" pitchFamily="18" charset="0"/>
                            </a:rPr>
                            <m:t>𝑖</m:t>
                          </m:r>
                        </m:sub>
                        <m:sup/>
                        <m:e>
                          <m:f>
                            <m:fPr>
                              <m:ctrlPr>
                                <a:rPr lang="en-US" b="0" i="1" smtClean="0">
                                  <a:solidFill>
                                    <a:schemeClr val="tx1"/>
                                  </a:solidFill>
                                  <a:latin typeface="Cambria Math" panose="02040503050406030204" pitchFamily="18" charset="0"/>
                                </a:rPr>
                              </m:ctrlPr>
                            </m:fPr>
                            <m:num>
                              <m:r>
                                <a:rPr lang="en-US" b="0" i="1" smtClean="0">
                                  <a:solidFill>
                                    <a:schemeClr val="tx1"/>
                                  </a:solidFill>
                                  <a:latin typeface="Cambria Math" panose="02040503050406030204" pitchFamily="18" charset="0"/>
                                </a:rPr>
                                <m:t>1</m:t>
                              </m:r>
                            </m:num>
                            <m:den>
                              <m:r>
                                <a:rPr lang="en-US" b="0" i="1" smtClean="0">
                                  <a:solidFill>
                                    <a:schemeClr val="tx1"/>
                                  </a:solidFill>
                                  <a:latin typeface="Cambria Math" panose="02040503050406030204" pitchFamily="18" charset="0"/>
                                </a:rPr>
                                <m:t>2</m:t>
                              </m:r>
                            </m:den>
                          </m:f>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𝑎</m:t>
                              </m:r>
                            </m:e>
                            <m:sub>
                              <m:r>
                                <a:rPr lang="en-US" b="0" i="1" smtClean="0">
                                  <a:solidFill>
                                    <a:schemeClr val="tx1"/>
                                  </a:solidFill>
                                  <a:latin typeface="Cambria Math" panose="02040503050406030204" pitchFamily="18" charset="0"/>
                                </a:rPr>
                                <m:t>𝑖</m:t>
                              </m:r>
                            </m:sub>
                          </m:sSub>
                          <m:sSubSup>
                            <m:sSubSupPr>
                              <m:ctrlPr>
                                <a:rPr lang="en-US" b="0" i="1" smtClean="0">
                                  <a:solidFill>
                                    <a:schemeClr val="tx1"/>
                                  </a:solidFill>
                                  <a:latin typeface="Cambria Math" panose="02040503050406030204" pitchFamily="18" charset="0"/>
                                </a:rPr>
                              </m:ctrlPr>
                            </m:sSubSupPr>
                            <m:e>
                              <m:r>
                                <a:rPr lang="en-US" b="0" i="1" smtClean="0">
                                  <a:solidFill>
                                    <a:schemeClr val="tx1"/>
                                  </a:solidFill>
                                  <a:latin typeface="Cambria Math" panose="02040503050406030204" pitchFamily="18" charset="0"/>
                                </a:rPr>
                                <m:t>𝑢</m:t>
                              </m:r>
                            </m:e>
                            <m:sub>
                              <m:r>
                                <a:rPr lang="en-US" b="0" i="1" smtClean="0">
                                  <a:solidFill>
                                    <a:schemeClr val="tx1"/>
                                  </a:solidFill>
                                  <a:latin typeface="Cambria Math" panose="02040503050406030204" pitchFamily="18" charset="0"/>
                                </a:rPr>
                                <m:t>𝑖</m:t>
                              </m:r>
                            </m:sub>
                            <m:sup>
                              <m:r>
                                <a:rPr lang="en-US" b="0" i="1" smtClean="0">
                                  <a:solidFill>
                                    <a:schemeClr val="tx1"/>
                                  </a:solidFill>
                                  <a:latin typeface="Cambria Math" panose="02040503050406030204" pitchFamily="18" charset="0"/>
                                </a:rPr>
                                <m:t>2</m:t>
                              </m:r>
                            </m:sup>
                          </m:sSubSup>
                        </m:e>
                      </m:nary>
                    </m:oMath>
                  </m:oMathPara>
                </a14:m>
                <a:endParaRPr lang="en-US" dirty="0">
                  <a:solidFill>
                    <a:schemeClr val="tx1"/>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4953000" y="1136826"/>
                <a:ext cx="1456361" cy="67223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895600" y="1869233"/>
                <a:ext cx="3017173" cy="71590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b="0" i="1" smtClean="0">
                              <a:solidFill>
                                <a:schemeClr val="tx1"/>
                              </a:solidFill>
                              <a:latin typeface="Cambria Math" panose="02040503050406030204" pitchFamily="18" charset="0"/>
                            </a:rPr>
                          </m:ctrlPr>
                        </m:naryPr>
                        <m:sub>
                          <m:r>
                            <m:rPr>
                              <m:brk m:alnAt="7"/>
                            </m:rPr>
                            <a:rPr lang="en-US" b="0" i="1" smtClean="0">
                              <a:solidFill>
                                <a:schemeClr val="tx1"/>
                              </a:solidFill>
                              <a:latin typeface="Cambria Math" panose="02040503050406030204" pitchFamily="18" charset="0"/>
                            </a:rPr>
                            <m:t>𝑖</m:t>
                          </m:r>
                        </m:sub>
                        <m:sup/>
                        <m:e>
                          <m:d>
                            <m:dPr>
                              <m:ctrlPr>
                                <a:rPr lang="en-US" b="0" i="1" smtClean="0">
                                  <a:solidFill>
                                    <a:schemeClr val="tx1"/>
                                  </a:solidFill>
                                  <a:latin typeface="Cambria Math" panose="02040503050406030204" pitchFamily="18" charset="0"/>
                                </a:rPr>
                              </m:ctrlPr>
                            </m:dPr>
                            <m:e>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𝑝</m:t>
                                  </m:r>
                                </m:e>
                                <m:sub>
                                  <m:r>
                                    <a:rPr lang="en-US" b="0" i="1" smtClean="0">
                                      <a:solidFill>
                                        <a:schemeClr val="tx1"/>
                                      </a:solidFill>
                                      <a:latin typeface="Cambria Math" panose="02040503050406030204" pitchFamily="18" charset="0"/>
                                    </a:rPr>
                                    <m:t>𝑖</m:t>
                                  </m:r>
                                </m:sub>
                              </m:sSub>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𝑢</m:t>
                                  </m:r>
                                </m:e>
                                <m:sub>
                                  <m:r>
                                    <a:rPr lang="en-US" b="0" i="1" smtClean="0">
                                      <a:solidFill>
                                        <a:schemeClr val="tx1"/>
                                      </a:solidFill>
                                      <a:latin typeface="Cambria Math" panose="02040503050406030204" pitchFamily="18" charset="0"/>
                                    </a:rPr>
                                    <m:t>𝑖</m:t>
                                  </m:r>
                                </m:sub>
                              </m:sSub>
                              <m:r>
                                <a:rPr lang="en-US" b="0" i="1" smtClean="0">
                                  <a:solidFill>
                                    <a:schemeClr val="tx1"/>
                                  </a:solidFill>
                                  <a:latin typeface="Cambria Math" panose="02040503050406030204" pitchFamily="18" charset="0"/>
                                </a:rPr>
                                <m:t>−</m:t>
                              </m:r>
                              <m:nary>
                                <m:naryPr>
                                  <m:chr m:val="∑"/>
                                  <m:supHide m:val="on"/>
                                  <m:ctrlPr>
                                    <a:rPr lang="en-US" b="0" i="1" smtClean="0">
                                      <a:solidFill>
                                        <a:schemeClr val="tx1"/>
                                      </a:solidFill>
                                      <a:latin typeface="Cambria Math" panose="02040503050406030204" pitchFamily="18" charset="0"/>
                                    </a:rPr>
                                  </m:ctrlPr>
                                </m:naryPr>
                                <m:sub>
                                  <m:r>
                                    <m:rPr>
                                      <m:brk m:alnAt="7"/>
                                    </m:rPr>
                                    <a:rPr lang="en-US" b="0" i="1" smtClean="0">
                                      <a:solidFill>
                                        <a:schemeClr val="tx1"/>
                                      </a:solidFill>
                                      <a:latin typeface="Cambria Math" panose="02040503050406030204" pitchFamily="18" charset="0"/>
                                    </a:rPr>
                                    <m:t>𝑗</m:t>
                                  </m:r>
                                  <m:r>
                                    <a:rPr lang="en-US" b="0" i="1" smtClean="0">
                                      <a:solidFill>
                                        <a:schemeClr val="tx1"/>
                                      </a:solidFill>
                                      <a:latin typeface="Cambria Math" panose="02040503050406030204" pitchFamily="18" charset="0"/>
                                    </a:rPr>
                                    <m:t>:</m:t>
                                  </m:r>
                                  <m:d>
                                    <m:dPr>
                                      <m:ctrlPr>
                                        <a:rPr lang="en-US" b="0" i="1" smtClean="0">
                                          <a:solidFill>
                                            <a:schemeClr val="tx1"/>
                                          </a:solidFill>
                                          <a:latin typeface="Cambria Math" panose="02040503050406030204" pitchFamily="18" charset="0"/>
                                        </a:rPr>
                                      </m:ctrlPr>
                                    </m:dPr>
                                    <m:e>
                                      <m:r>
                                        <m:rPr>
                                          <m:brk m:alnAt="7"/>
                                        </m:rPr>
                                        <a:rPr lang="en-US" b="0" i="1" smtClean="0">
                                          <a:solidFill>
                                            <a:schemeClr val="tx1"/>
                                          </a:solidFill>
                                          <a:latin typeface="Cambria Math" panose="02040503050406030204" pitchFamily="18" charset="0"/>
                                        </a:rPr>
                                        <m:t>𝑖</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𝑗</m:t>
                                      </m:r>
                                    </m:e>
                                  </m:d>
                                  <m:r>
                                    <m:rPr>
                                      <m:brk m:alnAt="7"/>
                                    </m:rPr>
                                    <a:rPr lang="en-US" b="0" i="1" smtClean="0">
                                      <a:solidFill>
                                        <a:schemeClr val="tx1"/>
                                      </a:solidFill>
                                      <a:latin typeface="Cambria Math" panose="02040503050406030204" pitchFamily="18" charset="0"/>
                                      <a:ea typeface="Cambria Math" panose="02040503050406030204" pitchFamily="18" charset="0"/>
                                    </a:rPr>
                                    <m:t>∈</m:t>
                                  </m:r>
                                  <m:r>
                                    <a:rPr lang="en-US" b="0" i="1" smtClean="0">
                                      <a:solidFill>
                                        <a:schemeClr val="tx1"/>
                                      </a:solidFill>
                                      <a:latin typeface="Cambria Math" panose="02040503050406030204" pitchFamily="18" charset="0"/>
                                      <a:ea typeface="Cambria Math" panose="02040503050406030204" pitchFamily="18" charset="0"/>
                                    </a:rPr>
                                    <m:t>𝐸</m:t>
                                  </m:r>
                                </m:sub>
                                <m:sup/>
                                <m:e>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𝑓</m:t>
                                      </m:r>
                                    </m:e>
                                    <m:sub>
                                      <m:r>
                                        <a:rPr lang="en-US" b="0" i="1" smtClean="0">
                                          <a:solidFill>
                                            <a:schemeClr val="tx1"/>
                                          </a:solidFill>
                                          <a:latin typeface="Cambria Math" panose="02040503050406030204" pitchFamily="18" charset="0"/>
                                        </a:rPr>
                                        <m:t>𝑖𝑗</m:t>
                                      </m:r>
                                    </m:sub>
                                  </m:sSub>
                                </m:e>
                              </m:nary>
                            </m:e>
                          </m:d>
                          <m:r>
                            <a:rPr lang="en-US" b="0" i="1" smtClean="0">
                              <a:solidFill>
                                <a:schemeClr val="tx1"/>
                              </a:solidFill>
                              <a:latin typeface="Cambria Math" panose="02040503050406030204" pitchFamily="18" charset="0"/>
                            </a:rPr>
                            <m:t>=0</m:t>
                          </m:r>
                        </m:e>
                      </m:nary>
                    </m:oMath>
                  </m:oMathPara>
                </a14:m>
                <a:endParaRPr lang="en-US" dirty="0">
                  <a:solidFill>
                    <a:schemeClr val="tx1"/>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895600" y="1869233"/>
                <a:ext cx="3017173" cy="71590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2895600" y="3053487"/>
                <a:ext cx="1172821" cy="2993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𝑎</m:t>
                          </m:r>
                        </m:e>
                        <m:sub>
                          <m:r>
                            <a:rPr lang="en-US" b="0" i="1" smtClean="0">
                              <a:solidFill>
                                <a:schemeClr val="tx1"/>
                              </a:solidFill>
                              <a:latin typeface="Cambria Math" panose="02040503050406030204" pitchFamily="18" charset="0"/>
                            </a:rPr>
                            <m:t>𝑖</m:t>
                          </m:r>
                        </m:sub>
                      </m:sSub>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𝑢</m:t>
                          </m:r>
                        </m:e>
                        <m:sub>
                          <m:r>
                            <a:rPr lang="en-US" b="0" i="1" smtClean="0">
                              <a:solidFill>
                                <a:schemeClr val="tx1"/>
                              </a:solidFill>
                              <a:latin typeface="Cambria Math" panose="02040503050406030204" pitchFamily="18" charset="0"/>
                            </a:rPr>
                            <m:t>𝑖</m:t>
                          </m:r>
                        </m:sub>
                      </m:sSub>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𝑎</m:t>
                          </m:r>
                        </m:e>
                        <m:sub>
                          <m:r>
                            <a:rPr lang="en-US" b="0" i="1" smtClean="0">
                              <a:solidFill>
                                <a:schemeClr val="tx1"/>
                              </a:solidFill>
                              <a:latin typeface="Cambria Math" panose="02040503050406030204" pitchFamily="18" charset="0"/>
                            </a:rPr>
                            <m:t>𝑗</m:t>
                          </m:r>
                        </m:sub>
                      </m:sSub>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𝑢</m:t>
                          </m:r>
                        </m:e>
                        <m:sub>
                          <m:r>
                            <a:rPr lang="en-US" b="0" i="1" smtClean="0">
                              <a:solidFill>
                                <a:schemeClr val="tx1"/>
                              </a:solidFill>
                              <a:latin typeface="Cambria Math" panose="02040503050406030204" pitchFamily="18" charset="0"/>
                            </a:rPr>
                            <m:t>𝑗</m:t>
                          </m:r>
                        </m:sub>
                      </m:sSub>
                    </m:oMath>
                  </m:oMathPara>
                </a14:m>
                <a:endParaRPr lang="en-US" dirty="0">
                  <a:solidFill>
                    <a:schemeClr val="tx1"/>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895600" y="3053487"/>
                <a:ext cx="1172821" cy="299313"/>
              </a:xfrm>
              <a:prstGeom prst="rect">
                <a:avLst/>
              </a:prstGeom>
              <a:blipFill>
                <a:blip r:embed="rId6"/>
                <a:stretch>
                  <a:fillRect l="-2604" r="-3646" b="-265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3276600" y="4524023"/>
                <a:ext cx="2708690" cy="322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acc>
                            <m:accPr>
                              <m:chr m:val="̇"/>
                              <m:ctrlPr>
                                <a:rPr lang="en-US" i="1" smtClean="0">
                                  <a:solidFill>
                                    <a:schemeClr val="tx1"/>
                                  </a:solidFill>
                                  <a:latin typeface="Cambria Math" panose="02040503050406030204" pitchFamily="18" charset="0"/>
                                </a:rPr>
                              </m:ctrlPr>
                            </m:accPr>
                            <m:e>
                              <m:r>
                                <a:rPr lang="en-US" b="0" i="1" smtClean="0">
                                  <a:solidFill>
                                    <a:schemeClr val="tx1"/>
                                  </a:solidFill>
                                  <a:latin typeface="Cambria Math" panose="02040503050406030204" pitchFamily="18" charset="0"/>
                                </a:rPr>
                                <m:t>𝑓</m:t>
                              </m:r>
                            </m:e>
                          </m:acc>
                        </m:e>
                        <m:sub>
                          <m:r>
                            <a:rPr lang="en-US" b="0" i="1" smtClean="0">
                              <a:solidFill>
                                <a:schemeClr val="tx1"/>
                              </a:solidFill>
                              <a:latin typeface="Cambria Math" panose="02040503050406030204" pitchFamily="18" charset="0"/>
                            </a:rPr>
                            <m:t>𝑖𝑗</m:t>
                          </m:r>
                        </m:sub>
                      </m:sSub>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𝑡</m:t>
                          </m:r>
                        </m:e>
                      </m:d>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𝐵</m:t>
                          </m:r>
                        </m:e>
                        <m:sub>
                          <m:r>
                            <a:rPr lang="en-US" b="0" i="1" smtClean="0">
                              <a:solidFill>
                                <a:schemeClr val="tx1"/>
                              </a:solidFill>
                              <a:latin typeface="Cambria Math" panose="02040503050406030204" pitchFamily="18" charset="0"/>
                            </a:rPr>
                            <m:t>𝑖𝑗</m:t>
                          </m:r>
                        </m:sub>
                      </m:sSub>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ea typeface="Cambria Math" panose="02040503050406030204" pitchFamily="18" charset="0"/>
                            </a:rPr>
                            <m:t>𝜔</m:t>
                          </m:r>
                        </m:e>
                        <m:sub>
                          <m:r>
                            <a:rPr lang="en-US" b="0" i="1" smtClean="0">
                              <a:solidFill>
                                <a:schemeClr val="tx1"/>
                              </a:solidFill>
                              <a:latin typeface="Cambria Math" panose="02040503050406030204" pitchFamily="18" charset="0"/>
                            </a:rPr>
                            <m:t>𝑖</m:t>
                          </m:r>
                        </m:sub>
                      </m:sSub>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𝑡</m:t>
                          </m:r>
                        </m:e>
                      </m:d>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ea typeface="Cambria Math" panose="02040503050406030204" pitchFamily="18" charset="0"/>
                            </a:rPr>
                            <m:t>𝜔</m:t>
                          </m:r>
                        </m:e>
                        <m:sub>
                          <m:r>
                            <a:rPr lang="en-US" b="0" i="1" smtClean="0">
                              <a:solidFill>
                                <a:schemeClr val="tx1"/>
                              </a:solidFill>
                              <a:latin typeface="Cambria Math" panose="02040503050406030204" pitchFamily="18" charset="0"/>
                              <a:ea typeface="Cambria Math" panose="02040503050406030204" pitchFamily="18" charset="0"/>
                            </a:rPr>
                            <m:t>𝑗</m:t>
                          </m:r>
                        </m:sub>
                      </m:sSub>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𝑡</m:t>
                          </m:r>
                        </m:e>
                      </m:d>
                      <m:r>
                        <a:rPr lang="en-US" b="0" i="1" smtClean="0">
                          <a:solidFill>
                            <a:schemeClr val="tx1"/>
                          </a:solidFill>
                          <a:latin typeface="Cambria Math" panose="02040503050406030204" pitchFamily="18" charset="0"/>
                        </a:rPr>
                        <m:t>)</m:t>
                      </m:r>
                    </m:oMath>
                  </m:oMathPara>
                </a14:m>
                <a:endParaRPr lang="en-US" dirty="0">
                  <a:solidFill>
                    <a:schemeClr val="tx1"/>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3276600" y="4524023"/>
                <a:ext cx="2708690" cy="322332"/>
              </a:xfrm>
              <a:prstGeom prst="rect">
                <a:avLst/>
              </a:prstGeom>
              <a:blipFill>
                <a:blip r:embed="rId7"/>
                <a:stretch>
                  <a:fillRect l="-2703" t="-9434" r="-2703" b="-22642"/>
                </a:stretch>
              </a:blipFill>
            </p:spPr>
            <p:txBody>
              <a:bodyPr/>
              <a:lstStyle/>
              <a:p>
                <a:r>
                  <a:rPr lang="en-US">
                    <a:noFill/>
                  </a:rPr>
                  <a:t> </a:t>
                </a:r>
              </a:p>
            </p:txBody>
          </p:sp>
        </mc:Fallback>
      </mc:AlternateContent>
      <p:sp>
        <p:nvSpPr>
          <p:cNvPr id="9" name="TextBox 8"/>
          <p:cNvSpPr txBox="1"/>
          <p:nvPr/>
        </p:nvSpPr>
        <p:spPr>
          <a:xfrm>
            <a:off x="6324600" y="1936075"/>
            <a:ext cx="2694384" cy="400110"/>
          </a:xfrm>
          <a:prstGeom prst="rect">
            <a:avLst/>
          </a:prstGeom>
          <a:noFill/>
        </p:spPr>
        <p:txBody>
          <a:bodyPr wrap="square" rtlCol="0">
            <a:spAutoFit/>
          </a:bodyPr>
          <a:lstStyle/>
          <a:p>
            <a:r>
              <a:rPr lang="en-US" sz="2000" dirty="0"/>
              <a:t>supply = demand</a:t>
            </a:r>
          </a:p>
        </p:txBody>
      </p:sp>
    </p:spTree>
    <p:extLst>
      <p:ext uri="{BB962C8B-B14F-4D97-AF65-F5344CB8AC3E}">
        <p14:creationId xmlns:p14="http://schemas.microsoft.com/office/powerpoint/2010/main" val="16639332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Integral control policy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Adjust the controllable power by local frequency measurement</a:t>
                </a:r>
              </a:p>
              <a:p>
                <a:endParaRPr lang="en-US" dirty="0"/>
              </a:p>
              <a:p>
                <a:endParaRPr lang="en-US" dirty="0"/>
              </a:p>
              <a:p>
                <a:r>
                  <a:rPr lang="en-US" dirty="0"/>
                  <a:t>Intuition: </a:t>
                </a:r>
              </a:p>
              <a:p>
                <a:pPr lvl="1"/>
                <a:r>
                  <a:rPr lang="en-US" dirty="0"/>
                  <a:t>The phase angel difference before and after the disturbance provides reference to the adjustable power</a:t>
                </a:r>
              </a:p>
              <a:p>
                <a:endParaRPr lang="en-US" dirty="0"/>
              </a:p>
              <a:p>
                <a:r>
                  <a:rPr lang="en-US" dirty="0"/>
                  <a:t>Theorem: </a:t>
                </a:r>
              </a:p>
              <a:p>
                <a:pPr lvl="1"/>
                <a:r>
                  <a:rPr lang="en-US" dirty="0"/>
                  <a:t>For </a:t>
                </a:r>
                <a14:m>
                  <m:oMath xmlns:m="http://schemas.openxmlformats.org/officeDocument/2006/math">
                    <m:sSub>
                      <m:sSubPr>
                        <m:ctrlPr>
                          <a:rPr lang="en-US" b="1" i="1" dirty="0" err="1" smtClean="0">
                            <a:latin typeface="Cambria Math" panose="02040503050406030204" pitchFamily="18" charset="0"/>
                          </a:rPr>
                        </m:ctrlPr>
                      </m:sSubPr>
                      <m:e>
                        <m:r>
                          <a:rPr lang="en-US" b="0" i="1" dirty="0" smtClean="0">
                            <a:latin typeface="Cambria Math" panose="02040503050406030204" pitchFamily="18" charset="0"/>
                          </a:rPr>
                          <m:t>𝑘</m:t>
                        </m:r>
                      </m:e>
                      <m:sub>
                        <m:r>
                          <a:rPr lang="en-US" b="1" i="1" dirty="0" smtClean="0">
                            <a:latin typeface="Cambria Math" panose="02040503050406030204" pitchFamily="18" charset="0"/>
                          </a:rPr>
                          <m:t>𝒊</m:t>
                        </m:r>
                      </m:sub>
                    </m:sSub>
                    <m:r>
                      <a:rPr lang="en-US" i="1" dirty="0">
                        <a:latin typeface="Cambria Math" panose="02040503050406030204" pitchFamily="18" charset="0"/>
                      </a:rPr>
                      <m:t> = </m:t>
                    </m:r>
                    <m:r>
                      <a:rPr lang="en-US" i="1" dirty="0">
                        <a:latin typeface="Cambria Math" panose="02040503050406030204" pitchFamily="18" charset="0"/>
                      </a:rPr>
                      <m:t>h</m:t>
                    </m:r>
                    <m:r>
                      <a:rPr lang="en-US" i="1" dirty="0">
                        <a:latin typeface="Cambria Math" panose="02040503050406030204" pitchFamily="18" charset="0"/>
                      </a:rPr>
                      <m:t>/</m:t>
                    </m:r>
                    <m:sSub>
                      <m:sSubPr>
                        <m:ctrlPr>
                          <a:rPr lang="en-US" i="1" dirty="0" err="1">
                            <a:latin typeface="Cambria Math" panose="02040503050406030204" pitchFamily="18" charset="0"/>
                          </a:rPr>
                        </m:ctrlPr>
                      </m:sSubPr>
                      <m:e>
                        <m:r>
                          <a:rPr lang="en-US" i="1" dirty="0" err="1">
                            <a:latin typeface="Cambria Math" panose="02040503050406030204" pitchFamily="18" charset="0"/>
                          </a:rPr>
                          <m:t>𝑎</m:t>
                        </m:r>
                      </m:e>
                      <m:sub>
                        <m:r>
                          <a:rPr lang="en-US" b="1" i="1" dirty="0" smtClean="0">
                            <a:latin typeface="Cambria Math" panose="02040503050406030204" pitchFamily="18" charset="0"/>
                          </a:rPr>
                          <m:t>𝒊</m:t>
                        </m:r>
                      </m:sub>
                    </m:sSub>
                  </m:oMath>
                </a14:m>
                <a:r>
                  <a:rPr lang="en-US" dirty="0"/>
                  <a:t>, the cost under the integral control is at most </a:t>
                </a:r>
                <a14:m>
                  <m:oMath xmlns:m="http://schemas.openxmlformats.org/officeDocument/2006/math">
                    <m:r>
                      <a:rPr lang="en-US" i="1" dirty="0" smtClean="0">
                        <a:latin typeface="Cambria Math" panose="02040503050406030204" pitchFamily="18" charset="0"/>
                      </a:rPr>
                      <m:t>4</m:t>
                    </m:r>
                    <m:sSup>
                      <m:sSupPr>
                        <m:ctrlPr>
                          <a:rPr lang="en-US" i="1" dirty="0" smtClean="0">
                            <a:latin typeface="Cambria Math" panose="02040503050406030204" pitchFamily="18" charset="0"/>
                          </a:rPr>
                        </m:ctrlPr>
                      </m:sSupPr>
                      <m:e>
                        <m:d>
                          <m:dPr>
                            <m:ctrlPr>
                              <a:rPr lang="en-US" i="1" dirty="0" smtClean="0">
                                <a:latin typeface="Cambria Math" panose="02040503050406030204" pitchFamily="18" charset="0"/>
                              </a:rPr>
                            </m:ctrlPr>
                          </m:dPr>
                          <m:e>
                            <m:r>
                              <m:rPr>
                                <m:sty m:val="p"/>
                              </m:rPr>
                              <a:rPr lang="en-US" i="0" dirty="0" smtClean="0">
                                <a:latin typeface="Cambria Math" panose="02040503050406030204" pitchFamily="18" charset="0"/>
                              </a:rPr>
                              <m:t>Δ</m:t>
                            </m:r>
                            <m:r>
                              <a:rPr lang="en-US" i="1" dirty="0" smtClean="0">
                                <a:latin typeface="Cambria Math" panose="02040503050406030204" pitchFamily="18" charset="0"/>
                              </a:rPr>
                              <m:t> </m:t>
                            </m:r>
                            <m:r>
                              <a:rPr lang="en-US" i="1" dirty="0" smtClean="0">
                                <a:latin typeface="Cambria Math" panose="02040503050406030204" pitchFamily="18" charset="0"/>
                              </a:rPr>
                              <m:t>𝑝</m:t>
                            </m:r>
                          </m:e>
                        </m:d>
                      </m:e>
                      <m:sup>
                        <m:r>
                          <a:rPr lang="en-US" i="1" dirty="0" smtClean="0">
                            <a:latin typeface="Cambria Math" panose="02040503050406030204" pitchFamily="18" charset="0"/>
                          </a:rPr>
                          <m:t>2</m:t>
                        </m:r>
                      </m:sup>
                    </m:sSup>
                    <m:r>
                      <a:rPr lang="en-US" i="1" dirty="0" smtClean="0">
                        <a:latin typeface="Cambria Math" panose="02040503050406030204" pitchFamily="18" charset="0"/>
                      </a:rPr>
                      <m:t> </m:t>
                    </m:r>
                    <m:r>
                      <a:rPr lang="en-US" i="1" dirty="0" smtClean="0">
                        <a:latin typeface="Cambria Math" panose="02040503050406030204" pitchFamily="18" charset="0"/>
                      </a:rPr>
                      <m:t>𝑛</m:t>
                    </m:r>
                    <m:r>
                      <a:rPr lang="en-US" i="1" dirty="0" smtClean="0">
                        <a:latin typeface="Cambria Math" panose="02040503050406030204" pitchFamily="18" charset="0"/>
                      </a:rPr>
                      <m:t> </m:t>
                    </m:r>
                    <m:r>
                      <a:rPr lang="en-US" i="1" dirty="0" smtClean="0">
                        <a:solidFill>
                          <a:srgbClr val="FF0000"/>
                        </a:solidFill>
                        <a:latin typeface="Cambria Math" panose="02040503050406030204" pitchFamily="18" charset="0"/>
                      </a:rPr>
                      <m:t>h</m:t>
                    </m:r>
                    <m:r>
                      <a:rPr lang="en-US" i="1" dirty="0" smtClean="0">
                        <a:latin typeface="Cambria Math" panose="02040503050406030204" pitchFamily="18" charset="0"/>
                      </a:rPr>
                      <m:t> / (</m:t>
                    </m:r>
                    <m:r>
                      <a:rPr lang="en-US" i="1" dirty="0" smtClean="0">
                        <a:solidFill>
                          <a:srgbClr val="FF0000"/>
                        </a:solidFill>
                        <a:latin typeface="Cambria Math" panose="02040503050406030204" pitchFamily="18" charset="0"/>
                      </a:rPr>
                      <m:t>𝑏</m:t>
                    </m:r>
                    <m:r>
                      <a:rPr lang="en-US" i="1" dirty="0" smtClean="0">
                        <a:latin typeface="Cambria Math" panose="02040503050406030204" pitchFamily="18" charset="0"/>
                      </a:rPr>
                      <m:t> </m:t>
                    </m:r>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𝜆</m:t>
                        </m:r>
                      </m:e>
                      <m:sub>
                        <m:r>
                          <a:rPr lang="en-US" i="1" dirty="0" smtClean="0">
                            <a:latin typeface="Cambria Math" panose="02040503050406030204" pitchFamily="18" charset="0"/>
                          </a:rPr>
                          <m:t>2</m:t>
                        </m:r>
                      </m:sub>
                    </m:sSub>
                    <m:r>
                      <a:rPr lang="en-US" i="1" dirty="0" smtClean="0">
                        <a:latin typeface="Cambria Math" panose="02040503050406030204" pitchFamily="18" charset="0"/>
                      </a:rPr>
                      <m:t>)</m:t>
                    </m:r>
                  </m:oMath>
                </a14:m>
                <a:r>
                  <a:rPr lang="en-US" dirty="0"/>
                  <a:t> more than the optimal cost, where </a:t>
                </a:r>
                <a14:m>
                  <m:oMath xmlns:m="http://schemas.openxmlformats.org/officeDocument/2006/math">
                    <m:r>
                      <m:rPr>
                        <m:sty m:val="p"/>
                      </m:rPr>
                      <a:rPr lang="en-US" i="0" dirty="0" smtClean="0">
                        <a:latin typeface="Cambria Math" panose="02040503050406030204" pitchFamily="18" charset="0"/>
                      </a:rPr>
                      <m:t>Δ</m:t>
                    </m:r>
                    <m:r>
                      <a:rPr lang="en-US" i="1" dirty="0">
                        <a:latin typeface="Cambria Math" panose="02040503050406030204" pitchFamily="18" charset="0"/>
                      </a:rPr>
                      <m:t> </m:t>
                    </m:r>
                    <m:r>
                      <a:rPr lang="en-US" i="1" dirty="0" smtClean="0">
                        <a:latin typeface="Cambria Math" panose="02040503050406030204" pitchFamily="18" charset="0"/>
                      </a:rPr>
                      <m:t>𝑝</m:t>
                    </m:r>
                    <m:r>
                      <a:rPr lang="en-US" i="1" dirty="0" smtClean="0">
                        <a:latin typeface="Cambria Math" panose="02040503050406030204" pitchFamily="18" charset="0"/>
                      </a:rPr>
                      <m:t> </m:t>
                    </m:r>
                  </m:oMath>
                </a14:m>
                <a:r>
                  <a:rPr lang="en-US" dirty="0"/>
                  <a:t>is the power disturbance at a bus, </a:t>
                </a:r>
                <a14:m>
                  <m:oMath xmlns:m="http://schemas.openxmlformats.org/officeDocument/2006/math">
                    <m:r>
                      <a:rPr lang="en-US" i="1" dirty="0" smtClean="0">
                        <a:latin typeface="Cambria Math" panose="02040503050406030204" pitchFamily="18" charset="0"/>
                      </a:rPr>
                      <m:t>𝑛</m:t>
                    </m:r>
                  </m:oMath>
                </a14:m>
                <a:r>
                  <a:rPr lang="en-US" dirty="0"/>
                  <a:t> is the number of nodes,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𝜆</m:t>
                        </m:r>
                      </m:e>
                      <m:sub>
                        <m:r>
                          <a:rPr lang="en-US" i="1" dirty="0" smtClean="0">
                            <a:latin typeface="Cambria Math" panose="02040503050406030204" pitchFamily="18" charset="0"/>
                          </a:rPr>
                          <m:t>2</m:t>
                        </m:r>
                      </m:sub>
                    </m:sSub>
                    <m:r>
                      <a:rPr lang="en-US" i="1" dirty="0" smtClean="0">
                        <a:latin typeface="Cambria Math" panose="02040503050406030204" pitchFamily="18" charset="0"/>
                      </a:rPr>
                      <m:t> </m:t>
                    </m:r>
                  </m:oMath>
                </a14:m>
                <a:r>
                  <a:rPr lang="en-US" dirty="0"/>
                  <a:t>is the algebraic connectivity of </a:t>
                </a:r>
                <a14:m>
                  <m:oMath xmlns:m="http://schemas.openxmlformats.org/officeDocument/2006/math">
                    <m:r>
                      <a:rPr lang="en-US" i="1" dirty="0" smtClean="0">
                        <a:latin typeface="Cambria Math" panose="02040503050406030204" pitchFamily="18" charset="0"/>
                      </a:rPr>
                      <m:t>𝐺</m:t>
                    </m:r>
                  </m:oMath>
                </a14:m>
                <a:r>
                  <a:rPr lang="en-US" dirty="0"/>
                  <a:t>, </a:t>
                </a:r>
                <a14:m>
                  <m:oMath xmlns:m="http://schemas.openxmlformats.org/officeDocument/2006/math">
                    <m:r>
                      <a:rPr lang="en-US" i="1" dirty="0" smtClean="0">
                        <a:latin typeface="Cambria Math" panose="02040503050406030204" pitchFamily="18" charset="0"/>
                      </a:rPr>
                      <m:t>h</m:t>
                    </m:r>
                    <m:r>
                      <a:rPr lang="en-US" i="1" dirty="0" smtClean="0">
                        <a:latin typeface="Cambria Math" panose="02040503050406030204" pitchFamily="18" charset="0"/>
                      </a:rPr>
                      <m:t> &gt; 0</m:t>
                    </m:r>
                  </m:oMath>
                </a14:m>
                <a:r>
                  <a:rPr lang="en-US" dirty="0"/>
                  <a:t>, and </a:t>
                </a:r>
                <a14:m>
                  <m:oMath xmlns:m="http://schemas.openxmlformats.org/officeDocument/2006/math">
                    <m:r>
                      <a:rPr lang="en-US" i="1" dirty="0" smtClean="0">
                        <a:latin typeface="Cambria Math" panose="02040503050406030204" pitchFamily="18" charset="0"/>
                      </a:rPr>
                      <m:t>𝑏</m:t>
                    </m:r>
                  </m:oMath>
                </a14:m>
                <a:r>
                  <a:rPr lang="en-US" dirty="0"/>
                  <a:t> is the minimum power line </a:t>
                </a:r>
                <a:r>
                  <a:rPr lang="en-US" dirty="0" err="1"/>
                  <a:t>susceptance</a:t>
                </a:r>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931" t="-893" r="-128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9C2C24DF-DAFD-4A20-870A-00384D50E7EA}" type="slidenum">
              <a:rPr lang="ko-KR" altLang="en-US" smtClean="0"/>
              <a:pPr/>
              <a:t>38</a:t>
            </a:fld>
            <a:endParaRPr lang="ko-KR" altLang="en-US" dirty="0"/>
          </a:p>
        </p:txBody>
      </p:sp>
      <mc:AlternateContent xmlns:mc="http://schemas.openxmlformats.org/markup-compatibility/2006" xmlns:a14="http://schemas.microsoft.com/office/drawing/2010/main">
        <mc:Choice Requires="a14">
          <p:sp>
            <p:nvSpPr>
              <p:cNvPr id="5" name="Rectangle 4"/>
              <p:cNvSpPr/>
              <p:nvPr/>
            </p:nvSpPr>
            <p:spPr>
              <a:xfrm>
                <a:off x="1066800" y="1676400"/>
                <a:ext cx="2424485" cy="43088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200" i="1" smtClean="0">
                              <a:solidFill>
                                <a:srgbClr val="FF0000"/>
                              </a:solidFill>
                              <a:latin typeface="Cambria Math" panose="02040503050406030204" pitchFamily="18" charset="0"/>
                            </a:rPr>
                          </m:ctrlPr>
                        </m:sSubPr>
                        <m:e>
                          <m:acc>
                            <m:accPr>
                              <m:chr m:val="̇"/>
                              <m:ctrlPr>
                                <a:rPr lang="en-US" sz="2200" i="1">
                                  <a:solidFill>
                                    <a:srgbClr val="FF0000"/>
                                  </a:solidFill>
                                  <a:latin typeface="Cambria Math" panose="02040503050406030204" pitchFamily="18" charset="0"/>
                                </a:rPr>
                              </m:ctrlPr>
                            </m:accPr>
                            <m:e>
                              <m:r>
                                <a:rPr lang="en-US" sz="2200" b="0" i="1" smtClean="0">
                                  <a:solidFill>
                                    <a:srgbClr val="FF0000"/>
                                  </a:solidFill>
                                  <a:latin typeface="Cambria Math" panose="02040503050406030204" pitchFamily="18" charset="0"/>
                                </a:rPr>
                                <m:t>𝑢</m:t>
                              </m:r>
                            </m:e>
                          </m:acc>
                        </m:e>
                        <m:sub>
                          <m:r>
                            <a:rPr lang="en-US" sz="2200" i="1">
                              <a:solidFill>
                                <a:srgbClr val="FF0000"/>
                              </a:solidFill>
                              <a:latin typeface="Cambria Math" panose="02040503050406030204" pitchFamily="18" charset="0"/>
                            </a:rPr>
                            <m:t>𝑖</m:t>
                          </m:r>
                        </m:sub>
                      </m:sSub>
                      <m:d>
                        <m:dPr>
                          <m:ctrlPr>
                            <a:rPr lang="en-US" sz="2200" i="1">
                              <a:solidFill>
                                <a:srgbClr val="FF0000"/>
                              </a:solidFill>
                              <a:latin typeface="Cambria Math" panose="02040503050406030204" pitchFamily="18" charset="0"/>
                            </a:rPr>
                          </m:ctrlPr>
                        </m:dPr>
                        <m:e>
                          <m:r>
                            <a:rPr lang="en-US" sz="2200" i="1">
                              <a:solidFill>
                                <a:srgbClr val="FF0000"/>
                              </a:solidFill>
                              <a:latin typeface="Cambria Math" panose="02040503050406030204" pitchFamily="18" charset="0"/>
                            </a:rPr>
                            <m:t>𝑡</m:t>
                          </m:r>
                        </m:e>
                      </m:d>
                      <m:r>
                        <a:rPr lang="en-US" sz="2200" i="1">
                          <a:solidFill>
                            <a:srgbClr val="FF0000"/>
                          </a:solidFill>
                          <a:latin typeface="Cambria Math" panose="02040503050406030204" pitchFamily="18" charset="0"/>
                        </a:rPr>
                        <m:t>=−</m:t>
                      </m:r>
                      <m:sSub>
                        <m:sSubPr>
                          <m:ctrlPr>
                            <a:rPr lang="en-US" sz="2200" i="1">
                              <a:solidFill>
                                <a:srgbClr val="FF0000"/>
                              </a:solidFill>
                              <a:latin typeface="Cambria Math" panose="02040503050406030204" pitchFamily="18" charset="0"/>
                            </a:rPr>
                          </m:ctrlPr>
                        </m:sSubPr>
                        <m:e>
                          <m:r>
                            <a:rPr lang="en-US" sz="2200" b="0" i="1" smtClean="0">
                              <a:solidFill>
                                <a:srgbClr val="FF0000"/>
                              </a:solidFill>
                              <a:latin typeface="Cambria Math" panose="02040503050406030204" pitchFamily="18" charset="0"/>
                            </a:rPr>
                            <m:t>𝑘</m:t>
                          </m:r>
                        </m:e>
                        <m:sub>
                          <m:r>
                            <a:rPr lang="en-US" sz="2200" i="1">
                              <a:solidFill>
                                <a:srgbClr val="FF0000"/>
                              </a:solidFill>
                              <a:latin typeface="Cambria Math" panose="02040503050406030204" pitchFamily="18" charset="0"/>
                            </a:rPr>
                            <m:t>𝑖</m:t>
                          </m:r>
                        </m:sub>
                      </m:sSub>
                      <m:sSub>
                        <m:sSubPr>
                          <m:ctrlPr>
                            <a:rPr lang="en-US" sz="2200" i="1">
                              <a:solidFill>
                                <a:srgbClr val="FF0000"/>
                              </a:solidFill>
                              <a:latin typeface="Cambria Math" panose="02040503050406030204" pitchFamily="18" charset="0"/>
                            </a:rPr>
                          </m:ctrlPr>
                        </m:sSubPr>
                        <m:e>
                          <m:r>
                            <a:rPr lang="en-US" sz="2200" i="1">
                              <a:solidFill>
                                <a:srgbClr val="FF0000"/>
                              </a:solidFill>
                              <a:latin typeface="Cambria Math" panose="02040503050406030204" pitchFamily="18" charset="0"/>
                            </a:rPr>
                            <m:t>𝜔</m:t>
                          </m:r>
                        </m:e>
                        <m:sub>
                          <m:r>
                            <a:rPr lang="en-US" sz="2200" i="1">
                              <a:solidFill>
                                <a:srgbClr val="FF0000"/>
                              </a:solidFill>
                              <a:latin typeface="Cambria Math" panose="02040503050406030204" pitchFamily="18" charset="0"/>
                            </a:rPr>
                            <m:t>𝑖</m:t>
                          </m:r>
                        </m:sub>
                      </m:sSub>
                      <m:d>
                        <m:dPr>
                          <m:ctrlPr>
                            <a:rPr lang="en-US" sz="2200" i="1">
                              <a:solidFill>
                                <a:srgbClr val="FF0000"/>
                              </a:solidFill>
                              <a:latin typeface="Cambria Math" panose="02040503050406030204" pitchFamily="18" charset="0"/>
                            </a:rPr>
                          </m:ctrlPr>
                        </m:dPr>
                        <m:e>
                          <m:r>
                            <a:rPr lang="en-US" sz="2200" i="1">
                              <a:solidFill>
                                <a:srgbClr val="FF0000"/>
                              </a:solidFill>
                              <a:latin typeface="Cambria Math" panose="02040503050406030204" pitchFamily="18" charset="0"/>
                            </a:rPr>
                            <m:t>𝑡</m:t>
                          </m:r>
                        </m:e>
                      </m:d>
                    </m:oMath>
                  </m:oMathPara>
                </a14:m>
                <a:endParaRPr lang="en-US" sz="2200" i="1" dirty="0">
                  <a:solidFill>
                    <a:schemeClr val="tx1"/>
                  </a:solidFill>
                  <a:latin typeface="Cambria Math" panose="020405030504060302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066800" y="1676400"/>
                <a:ext cx="2424485" cy="430887"/>
              </a:xfrm>
              <a:prstGeom prst="rect">
                <a:avLst/>
              </a:prstGeom>
              <a:blipFill>
                <a:blip r:embed="rId3"/>
                <a:stretch>
                  <a:fillRect b="-42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590800" y="2120173"/>
                <a:ext cx="6096000" cy="369332"/>
              </a:xfrm>
              <a:prstGeom prst="rect">
                <a:avLst/>
              </a:prstGeom>
              <a:noFill/>
            </p:spPr>
            <p:txBody>
              <a:bodyPr wrap="square" rtlCol="0">
                <a:spAutoFit/>
              </a:bodyPr>
              <a:lstStyle/>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𝜔</m:t>
                        </m:r>
                      </m:e>
                      <m:sub>
                        <m:r>
                          <a:rPr lang="en-US" b="0" i="1" smtClean="0">
                            <a:latin typeface="Cambria Math" panose="02040503050406030204" pitchFamily="18" charset="0"/>
                          </a:rPr>
                          <m:t>𝑖</m:t>
                        </m:r>
                      </m:sub>
                    </m:sSub>
                  </m:oMath>
                </a14:m>
                <a:r>
                  <a:rPr lang="en-US" dirty="0"/>
                  <a:t>: Frequency deviation (from nominal frequency)</a:t>
                </a:r>
              </a:p>
            </p:txBody>
          </p:sp>
        </mc:Choice>
        <mc:Fallback xmlns="">
          <p:sp>
            <p:nvSpPr>
              <p:cNvPr id="6" name="TextBox 5"/>
              <p:cNvSpPr txBox="1">
                <a:spLocks noRot="1" noChangeAspect="1" noMove="1" noResize="1" noEditPoints="1" noAdjustHandles="1" noChangeArrowheads="1" noChangeShapeType="1" noTextEdit="1"/>
              </p:cNvSpPr>
              <p:nvPr/>
            </p:nvSpPr>
            <p:spPr>
              <a:xfrm>
                <a:off x="2590800" y="2120173"/>
                <a:ext cx="6096000" cy="369332"/>
              </a:xfrm>
              <a:prstGeom prst="rect">
                <a:avLst/>
              </a:prstGeom>
              <a:blipFill>
                <a:blip r:embed="rId4"/>
                <a:stretch>
                  <a:fillRect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084006" y="3563468"/>
                <a:ext cx="3868994" cy="43088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200" b="0" i="1" smtClean="0">
                              <a:solidFill>
                                <a:srgbClr val="FF0000"/>
                              </a:solidFill>
                              <a:latin typeface="Cambria Math" panose="02040503050406030204" pitchFamily="18" charset="0"/>
                            </a:rPr>
                          </m:ctrlPr>
                        </m:sSubPr>
                        <m:e>
                          <m:r>
                            <a:rPr lang="en-US" sz="2200" b="0" i="1" smtClean="0">
                              <a:solidFill>
                                <a:srgbClr val="FF0000"/>
                              </a:solidFill>
                              <a:latin typeface="Cambria Math" panose="02040503050406030204" pitchFamily="18" charset="0"/>
                            </a:rPr>
                            <m:t>𝑢</m:t>
                          </m:r>
                        </m:e>
                        <m:sub>
                          <m:r>
                            <a:rPr lang="en-US" sz="2200" b="0" i="1" smtClean="0">
                              <a:solidFill>
                                <a:srgbClr val="FF0000"/>
                              </a:solidFill>
                              <a:latin typeface="Cambria Math" panose="02040503050406030204" pitchFamily="18" charset="0"/>
                            </a:rPr>
                            <m:t>𝑖</m:t>
                          </m:r>
                        </m:sub>
                      </m:sSub>
                      <m:d>
                        <m:dPr>
                          <m:ctrlPr>
                            <a:rPr lang="en-US" sz="2200" i="1">
                              <a:solidFill>
                                <a:srgbClr val="FF0000"/>
                              </a:solidFill>
                              <a:latin typeface="Cambria Math" panose="02040503050406030204" pitchFamily="18" charset="0"/>
                            </a:rPr>
                          </m:ctrlPr>
                        </m:dPr>
                        <m:e>
                          <m:r>
                            <a:rPr lang="en-US" sz="2200" i="1">
                              <a:solidFill>
                                <a:srgbClr val="FF0000"/>
                              </a:solidFill>
                              <a:latin typeface="Cambria Math" panose="02040503050406030204" pitchFamily="18" charset="0"/>
                            </a:rPr>
                            <m:t>𝑡</m:t>
                          </m:r>
                        </m:e>
                      </m:d>
                      <m:r>
                        <a:rPr lang="en-US" sz="2200" i="1">
                          <a:solidFill>
                            <a:srgbClr val="FF0000"/>
                          </a:solidFill>
                          <a:latin typeface="Cambria Math" panose="02040503050406030204" pitchFamily="18" charset="0"/>
                        </a:rPr>
                        <m:t>=−</m:t>
                      </m:r>
                      <m:sSub>
                        <m:sSubPr>
                          <m:ctrlPr>
                            <a:rPr lang="en-US" sz="2200" i="1">
                              <a:solidFill>
                                <a:srgbClr val="FF0000"/>
                              </a:solidFill>
                              <a:latin typeface="Cambria Math" panose="02040503050406030204" pitchFamily="18" charset="0"/>
                            </a:rPr>
                          </m:ctrlPr>
                        </m:sSubPr>
                        <m:e>
                          <m:r>
                            <a:rPr lang="en-US" sz="2200" b="0" i="1" smtClean="0">
                              <a:solidFill>
                                <a:srgbClr val="FF0000"/>
                              </a:solidFill>
                              <a:latin typeface="Cambria Math" panose="02040503050406030204" pitchFamily="18" charset="0"/>
                            </a:rPr>
                            <m:t>𝑘</m:t>
                          </m:r>
                        </m:e>
                        <m:sub>
                          <m:r>
                            <a:rPr lang="en-US" sz="2200" i="1">
                              <a:solidFill>
                                <a:srgbClr val="FF0000"/>
                              </a:solidFill>
                              <a:latin typeface="Cambria Math" panose="02040503050406030204" pitchFamily="18" charset="0"/>
                            </a:rPr>
                            <m:t>𝑖</m:t>
                          </m:r>
                        </m:sub>
                      </m:sSub>
                      <m:r>
                        <a:rPr lang="en-US" sz="2200" b="0" i="1" smtClean="0">
                          <a:solidFill>
                            <a:srgbClr val="FF0000"/>
                          </a:solidFill>
                          <a:latin typeface="Cambria Math" panose="02040503050406030204" pitchFamily="18" charset="0"/>
                        </a:rPr>
                        <m:t>(</m:t>
                      </m:r>
                      <m:sSub>
                        <m:sSubPr>
                          <m:ctrlPr>
                            <a:rPr lang="en-US" sz="2200" i="1">
                              <a:solidFill>
                                <a:srgbClr val="FF0000"/>
                              </a:solidFill>
                              <a:latin typeface="Cambria Math" panose="02040503050406030204" pitchFamily="18" charset="0"/>
                            </a:rPr>
                          </m:ctrlPr>
                        </m:sSubPr>
                        <m:e>
                          <m:r>
                            <a:rPr lang="en-US" sz="2200" b="0" i="1" smtClean="0">
                              <a:solidFill>
                                <a:srgbClr val="FF0000"/>
                              </a:solidFill>
                              <a:latin typeface="Cambria Math" panose="02040503050406030204" pitchFamily="18" charset="0"/>
                            </a:rPr>
                            <m:t>𝜃</m:t>
                          </m:r>
                        </m:e>
                        <m:sub>
                          <m:r>
                            <a:rPr lang="en-US" sz="2200" i="1">
                              <a:solidFill>
                                <a:srgbClr val="FF0000"/>
                              </a:solidFill>
                              <a:latin typeface="Cambria Math" panose="02040503050406030204" pitchFamily="18" charset="0"/>
                            </a:rPr>
                            <m:t>𝑖</m:t>
                          </m:r>
                        </m:sub>
                      </m:sSub>
                      <m:d>
                        <m:dPr>
                          <m:ctrlPr>
                            <a:rPr lang="en-US" sz="2200" i="1">
                              <a:solidFill>
                                <a:srgbClr val="FF0000"/>
                              </a:solidFill>
                              <a:latin typeface="Cambria Math" panose="02040503050406030204" pitchFamily="18" charset="0"/>
                            </a:rPr>
                          </m:ctrlPr>
                        </m:dPr>
                        <m:e>
                          <m:r>
                            <a:rPr lang="en-US" sz="2200" i="1">
                              <a:solidFill>
                                <a:srgbClr val="FF0000"/>
                              </a:solidFill>
                              <a:latin typeface="Cambria Math" panose="02040503050406030204" pitchFamily="18" charset="0"/>
                            </a:rPr>
                            <m:t>𝑡</m:t>
                          </m:r>
                        </m:e>
                      </m:d>
                      <m:r>
                        <a:rPr lang="en-US" sz="2200" b="0" i="1" smtClean="0">
                          <a:solidFill>
                            <a:srgbClr val="FF0000"/>
                          </a:solidFill>
                          <a:latin typeface="Cambria Math" panose="02040503050406030204" pitchFamily="18" charset="0"/>
                        </a:rPr>
                        <m:t>−</m:t>
                      </m:r>
                      <m:sSub>
                        <m:sSubPr>
                          <m:ctrlPr>
                            <a:rPr lang="en-US" sz="2200" b="0" i="1" smtClean="0">
                              <a:solidFill>
                                <a:srgbClr val="FF0000"/>
                              </a:solidFill>
                              <a:latin typeface="Cambria Math" panose="02040503050406030204" pitchFamily="18" charset="0"/>
                            </a:rPr>
                          </m:ctrlPr>
                        </m:sSubPr>
                        <m:e>
                          <m:r>
                            <a:rPr lang="en-US" sz="2200" b="0" i="1" smtClean="0">
                              <a:solidFill>
                                <a:srgbClr val="FF0000"/>
                              </a:solidFill>
                              <a:latin typeface="Cambria Math" panose="02040503050406030204" pitchFamily="18" charset="0"/>
                            </a:rPr>
                            <m:t>𝜃</m:t>
                          </m:r>
                        </m:e>
                        <m:sub>
                          <m:r>
                            <a:rPr lang="en-US" sz="2200" b="0" i="1" smtClean="0">
                              <a:solidFill>
                                <a:srgbClr val="FF0000"/>
                              </a:solidFill>
                              <a:latin typeface="Cambria Math" panose="02040503050406030204" pitchFamily="18" charset="0"/>
                            </a:rPr>
                            <m:t>𝑖</m:t>
                          </m:r>
                        </m:sub>
                      </m:sSub>
                      <m:d>
                        <m:dPr>
                          <m:ctrlPr>
                            <a:rPr lang="en-US" sz="2200" b="0" i="1" smtClean="0">
                              <a:solidFill>
                                <a:srgbClr val="FF0000"/>
                              </a:solidFill>
                              <a:latin typeface="Cambria Math" panose="02040503050406030204" pitchFamily="18" charset="0"/>
                            </a:rPr>
                          </m:ctrlPr>
                        </m:dPr>
                        <m:e>
                          <m:r>
                            <a:rPr lang="en-US" sz="2200" b="0" i="1" smtClean="0">
                              <a:solidFill>
                                <a:srgbClr val="FF0000"/>
                              </a:solidFill>
                              <a:latin typeface="Cambria Math" panose="02040503050406030204" pitchFamily="18" charset="0"/>
                            </a:rPr>
                            <m:t>0</m:t>
                          </m:r>
                        </m:e>
                      </m:d>
                      <m:r>
                        <a:rPr lang="en-US" sz="2200" b="0" i="1" smtClean="0">
                          <a:solidFill>
                            <a:srgbClr val="FF0000"/>
                          </a:solidFill>
                          <a:latin typeface="Cambria Math" panose="02040503050406030204" pitchFamily="18" charset="0"/>
                        </a:rPr>
                        <m:t>)</m:t>
                      </m:r>
                    </m:oMath>
                  </m:oMathPara>
                </a14:m>
                <a:endParaRPr lang="en-US" sz="2200" i="1" dirty="0">
                  <a:solidFill>
                    <a:schemeClr val="tx1"/>
                  </a:solidFill>
                  <a:latin typeface="Cambria Math" panose="020405030504060302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084006" y="3563468"/>
                <a:ext cx="3868994" cy="430887"/>
              </a:xfrm>
              <a:prstGeom prst="rect">
                <a:avLst/>
              </a:prstGeom>
              <a:blipFill>
                <a:blip r:embed="rId5"/>
                <a:stretch>
                  <a:fillRect b="-20000"/>
                </a:stretch>
              </a:blipFill>
            </p:spPr>
            <p:txBody>
              <a:bodyPr/>
              <a:lstStyle/>
              <a:p>
                <a:r>
                  <a:rPr lang="en-US">
                    <a:noFill/>
                  </a:rPr>
                  <a:t> </a:t>
                </a:r>
              </a:p>
            </p:txBody>
          </p:sp>
        </mc:Fallback>
      </mc:AlternateContent>
    </p:spTree>
    <p:extLst>
      <p:ext uri="{BB962C8B-B14F-4D97-AF65-F5344CB8AC3E}">
        <p14:creationId xmlns:p14="http://schemas.microsoft.com/office/powerpoint/2010/main" val="5460557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 of the integral controller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The integral controller achieves near optimal economic dispatch, if either of the following holds</a:t>
                </a:r>
              </a:p>
              <a:p>
                <a:pPr lvl="1"/>
                <a:r>
                  <a:rPr lang="en-US" dirty="0"/>
                  <a:t>Power line </a:t>
                </a:r>
                <a:r>
                  <a:rPr lang="en-US" dirty="0" err="1"/>
                  <a:t>susceptance</a:t>
                </a:r>
                <a:r>
                  <a:rPr lang="en-US" dirty="0"/>
                  <a:t> </a:t>
                </a:r>
                <a14:m>
                  <m:oMath xmlns:m="http://schemas.openxmlformats.org/officeDocument/2006/math">
                    <m:r>
                      <a:rPr lang="en-US" i="1" dirty="0" smtClean="0">
                        <a:solidFill>
                          <a:srgbClr val="FF0000"/>
                        </a:solidFill>
                        <a:latin typeface="Cambria Math" panose="02040503050406030204" pitchFamily="18" charset="0"/>
                      </a:rPr>
                      <m:t>𝑏</m:t>
                    </m:r>
                  </m:oMath>
                </a14:m>
                <a:r>
                  <a:rPr lang="en-US" dirty="0"/>
                  <a:t> is large</a:t>
                </a:r>
              </a:p>
              <a:p>
                <a:pPr lvl="1"/>
                <a:r>
                  <a:rPr lang="en-US" dirty="0"/>
                  <a:t>Controller gain </a:t>
                </a:r>
                <a14:m>
                  <m:oMath xmlns:m="http://schemas.openxmlformats.org/officeDocument/2006/math">
                    <m:r>
                      <a:rPr lang="en-US" i="1" dirty="0" smtClean="0">
                        <a:solidFill>
                          <a:srgbClr val="FF0000"/>
                        </a:solidFill>
                        <a:latin typeface="Cambria Math" panose="02040503050406030204" pitchFamily="18" charset="0"/>
                      </a:rPr>
                      <m:t>h</m:t>
                    </m:r>
                  </m:oMath>
                </a14:m>
                <a:r>
                  <a:rPr lang="en-US" dirty="0"/>
                  <a:t> is small</a:t>
                </a:r>
              </a:p>
              <a:p>
                <a:endParaRPr lang="en-US" dirty="0"/>
              </a:p>
              <a:p>
                <a:r>
                  <a:rPr lang="en-US" dirty="0"/>
                  <a:t>Example: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931" t="-89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9C2C24DF-DAFD-4A20-870A-00384D50E7EA}" type="slidenum">
              <a:rPr lang="ko-KR" altLang="en-US" smtClean="0"/>
              <a:pPr/>
              <a:t>39</a:t>
            </a:fld>
            <a:endParaRPr lang="ko-KR" altLang="en-US" dirty="0"/>
          </a:p>
        </p:txBody>
      </p:sp>
      <p:grpSp>
        <p:nvGrpSpPr>
          <p:cNvPr id="6" name="Group 69"/>
          <p:cNvGrpSpPr/>
          <p:nvPr/>
        </p:nvGrpSpPr>
        <p:grpSpPr>
          <a:xfrm>
            <a:off x="4876800" y="3429000"/>
            <a:ext cx="3733800" cy="3162300"/>
            <a:chOff x="533400" y="2362200"/>
            <a:chExt cx="4495800" cy="3771900"/>
          </a:xfrm>
        </p:grpSpPr>
        <p:sp>
          <p:nvSpPr>
            <p:cNvPr id="7" name="Oval 6"/>
            <p:cNvSpPr/>
            <p:nvPr/>
          </p:nvSpPr>
          <p:spPr>
            <a:xfrm>
              <a:off x="533400" y="4305300"/>
              <a:ext cx="533400" cy="533400"/>
            </a:xfrm>
            <a:prstGeom prst="ellipse">
              <a:avLst/>
            </a:prstGeom>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8" name="Oval 7"/>
            <p:cNvSpPr/>
            <p:nvPr/>
          </p:nvSpPr>
          <p:spPr>
            <a:xfrm>
              <a:off x="533400" y="5600700"/>
              <a:ext cx="533400" cy="533400"/>
            </a:xfrm>
            <a:prstGeom prst="ellipse">
              <a:avLst/>
            </a:prstGeom>
            <a:solidFill>
              <a:srgbClr val="7030A0"/>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9" name="Oval 8"/>
            <p:cNvSpPr/>
            <p:nvPr/>
          </p:nvSpPr>
          <p:spPr>
            <a:xfrm>
              <a:off x="2057400" y="4305300"/>
              <a:ext cx="533400" cy="533400"/>
            </a:xfrm>
            <a:prstGeom prst="ellipse">
              <a:avLst/>
            </a:prstGeom>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0" name="Oval 9"/>
            <p:cNvSpPr/>
            <p:nvPr/>
          </p:nvSpPr>
          <p:spPr>
            <a:xfrm>
              <a:off x="2057400" y="5600700"/>
              <a:ext cx="533400" cy="533400"/>
            </a:xfrm>
            <a:prstGeom prst="ellipse">
              <a:avLst/>
            </a:prstGeom>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11" name="Oval 10"/>
            <p:cNvSpPr/>
            <p:nvPr/>
          </p:nvSpPr>
          <p:spPr>
            <a:xfrm>
              <a:off x="3048000" y="4953000"/>
              <a:ext cx="533400" cy="533400"/>
            </a:xfrm>
            <a:prstGeom prst="ellipse">
              <a:avLst/>
            </a:prstGeom>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12" name="Oval 11"/>
            <p:cNvSpPr/>
            <p:nvPr/>
          </p:nvSpPr>
          <p:spPr>
            <a:xfrm>
              <a:off x="3048000" y="3543300"/>
              <a:ext cx="533400" cy="533400"/>
            </a:xfrm>
            <a:prstGeom prst="ellipse">
              <a:avLst/>
            </a:prstGeom>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sp>
          <p:nvSpPr>
            <p:cNvPr id="13" name="Oval 12"/>
            <p:cNvSpPr/>
            <p:nvPr/>
          </p:nvSpPr>
          <p:spPr>
            <a:xfrm>
              <a:off x="3048000" y="2362200"/>
              <a:ext cx="533400" cy="533400"/>
            </a:xfrm>
            <a:prstGeom prst="ellipse">
              <a:avLst/>
            </a:prstGeom>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sp>
          <p:nvSpPr>
            <p:cNvPr id="14" name="Oval 13"/>
            <p:cNvSpPr/>
            <p:nvPr/>
          </p:nvSpPr>
          <p:spPr>
            <a:xfrm>
              <a:off x="4493884" y="4953000"/>
              <a:ext cx="533400" cy="533400"/>
            </a:xfrm>
            <a:prstGeom prst="ellipse">
              <a:avLst/>
            </a:prstGeom>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15" name="Oval 14"/>
            <p:cNvSpPr/>
            <p:nvPr/>
          </p:nvSpPr>
          <p:spPr>
            <a:xfrm>
              <a:off x="4495800" y="3543300"/>
              <a:ext cx="533400" cy="533400"/>
            </a:xfrm>
            <a:prstGeom prst="ellipse">
              <a:avLst/>
            </a:prstGeom>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16" name="Oval 15"/>
            <p:cNvSpPr/>
            <p:nvPr/>
          </p:nvSpPr>
          <p:spPr>
            <a:xfrm>
              <a:off x="4495800" y="2362200"/>
              <a:ext cx="533400" cy="533400"/>
            </a:xfrm>
            <a:prstGeom prst="ellipse">
              <a:avLst/>
            </a:prstGeom>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9</a:t>
              </a:r>
            </a:p>
          </p:txBody>
        </p:sp>
        <p:cxnSp>
          <p:nvCxnSpPr>
            <p:cNvPr id="17" name="Straight Connector 16"/>
            <p:cNvCxnSpPr>
              <a:stCxn id="8" idx="0"/>
              <a:endCxn id="7" idx="4"/>
            </p:cNvCxnSpPr>
            <p:nvPr/>
          </p:nvCxnSpPr>
          <p:spPr>
            <a:xfrm flipV="1">
              <a:off x="800100" y="4838700"/>
              <a:ext cx="0" cy="7620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7" idx="6"/>
              <a:endCxn id="9" idx="2"/>
            </p:cNvCxnSpPr>
            <p:nvPr/>
          </p:nvCxnSpPr>
          <p:spPr>
            <a:xfrm>
              <a:off x="1066800" y="4572000"/>
              <a:ext cx="9906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10" idx="2"/>
            </p:cNvCxnSpPr>
            <p:nvPr/>
          </p:nvCxnSpPr>
          <p:spPr>
            <a:xfrm>
              <a:off x="1066800" y="5867400"/>
              <a:ext cx="9906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9" idx="5"/>
              <a:endCxn id="11" idx="2"/>
            </p:cNvCxnSpPr>
            <p:nvPr/>
          </p:nvCxnSpPr>
          <p:spPr>
            <a:xfrm>
              <a:off x="2512685" y="4760585"/>
              <a:ext cx="535315" cy="459115"/>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0" idx="7"/>
              <a:endCxn id="11" idx="2"/>
            </p:cNvCxnSpPr>
            <p:nvPr/>
          </p:nvCxnSpPr>
          <p:spPr>
            <a:xfrm flipV="1">
              <a:off x="2512685" y="5219700"/>
              <a:ext cx="535315" cy="459115"/>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1" idx="6"/>
              <a:endCxn id="14" idx="2"/>
            </p:cNvCxnSpPr>
            <p:nvPr/>
          </p:nvCxnSpPr>
          <p:spPr>
            <a:xfrm>
              <a:off x="3581400" y="5219700"/>
              <a:ext cx="912484"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9" idx="7"/>
              <a:endCxn id="12" idx="2"/>
            </p:cNvCxnSpPr>
            <p:nvPr/>
          </p:nvCxnSpPr>
          <p:spPr>
            <a:xfrm flipV="1">
              <a:off x="2512685" y="3810000"/>
              <a:ext cx="535315" cy="573415"/>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2" idx="0"/>
              <a:endCxn id="13" idx="4"/>
            </p:cNvCxnSpPr>
            <p:nvPr/>
          </p:nvCxnSpPr>
          <p:spPr>
            <a:xfrm flipV="1">
              <a:off x="3314700" y="2895600"/>
              <a:ext cx="0" cy="6477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3" idx="6"/>
              <a:endCxn id="16" idx="2"/>
            </p:cNvCxnSpPr>
            <p:nvPr/>
          </p:nvCxnSpPr>
          <p:spPr>
            <a:xfrm>
              <a:off x="3581400" y="2628900"/>
              <a:ext cx="9144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2" idx="6"/>
              <a:endCxn id="15" idx="2"/>
            </p:cNvCxnSpPr>
            <p:nvPr/>
          </p:nvCxnSpPr>
          <p:spPr>
            <a:xfrm>
              <a:off x="3581400" y="3810000"/>
              <a:ext cx="914400" cy="0"/>
            </a:xfrm>
            <a:prstGeom prst="line">
              <a:avLst/>
            </a:prstGeom>
            <a:ln w="57150"/>
          </p:spPr>
          <p:style>
            <a:lnRef idx="1">
              <a:schemeClr val="accent1"/>
            </a:lnRef>
            <a:fillRef idx="0">
              <a:schemeClr val="accent1"/>
            </a:fillRef>
            <a:effectRef idx="0">
              <a:schemeClr val="accent1"/>
            </a:effectRef>
            <a:fontRef idx="minor">
              <a:schemeClr val="tx1"/>
            </a:fontRef>
          </p:style>
        </p:cxnSp>
      </p:grpSp>
      <p:sp>
        <p:nvSpPr>
          <p:cNvPr id="27" name="TextBox 26"/>
          <p:cNvSpPr txBox="1"/>
          <p:nvPr/>
        </p:nvSpPr>
        <p:spPr>
          <a:xfrm>
            <a:off x="8195828" y="4469653"/>
            <a:ext cx="490972" cy="369332"/>
          </a:xfrm>
          <a:prstGeom prst="rect">
            <a:avLst/>
          </a:prstGeom>
          <a:noFill/>
        </p:spPr>
        <p:txBody>
          <a:bodyPr wrap="square" rtlCol="0">
            <a:spAutoFit/>
          </a:bodyPr>
          <a:lstStyle/>
          <a:p>
            <a:r>
              <a:rPr lang="en-US" dirty="0">
                <a:solidFill>
                  <a:schemeClr val="bg1"/>
                </a:solidFill>
              </a:rPr>
              <a:t>10</a:t>
            </a:r>
          </a:p>
        </p:txBody>
      </p:sp>
      <p:sp>
        <p:nvSpPr>
          <p:cNvPr id="28" name="TextBox 27"/>
          <p:cNvSpPr txBox="1"/>
          <p:nvPr/>
        </p:nvSpPr>
        <p:spPr>
          <a:xfrm>
            <a:off x="5248425" y="5458845"/>
            <a:ext cx="1433941" cy="923330"/>
          </a:xfrm>
          <a:prstGeom prst="rect">
            <a:avLst/>
          </a:prstGeom>
          <a:noFill/>
        </p:spPr>
        <p:txBody>
          <a:bodyPr wrap="square" rtlCol="0">
            <a:spAutoFit/>
          </a:bodyPr>
          <a:lstStyle/>
          <a:p>
            <a:r>
              <a:rPr lang="en-US" dirty="0"/>
              <a:t>5 units demand increase</a:t>
            </a:r>
          </a:p>
        </p:txBody>
      </p:sp>
      <p:pic>
        <p:nvPicPr>
          <p:cNvPr id="29" name="Picture 28"/>
          <p:cNvPicPr>
            <a:picLocks noChangeAspect="1"/>
          </p:cNvPicPr>
          <p:nvPr/>
        </p:nvPicPr>
        <p:blipFill>
          <a:blip r:embed="rId3"/>
          <a:stretch>
            <a:fillRect/>
          </a:stretch>
        </p:blipFill>
        <p:spPr>
          <a:xfrm>
            <a:off x="381000" y="3564192"/>
            <a:ext cx="4401436" cy="3219028"/>
          </a:xfrm>
          <a:prstGeom prst="rect">
            <a:avLst/>
          </a:prstGeom>
        </p:spPr>
      </p:pic>
    </p:spTree>
    <p:extLst>
      <p:ext uri="{BB962C8B-B14F-4D97-AF65-F5344CB8AC3E}">
        <p14:creationId xmlns:p14="http://schemas.microsoft.com/office/powerpoint/2010/main" val="3170630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785794"/>
            <a:ext cx="8731696" cy="5462606"/>
          </a:xfrm>
        </p:spPr>
        <p:txBody>
          <a:bodyPr>
            <a:normAutofit/>
          </a:bodyPr>
          <a:lstStyle/>
          <a:p>
            <a:r>
              <a:rPr lang="en-US" dirty="0"/>
              <a:t>Dependency in Italian power grid and communication networks</a:t>
            </a:r>
          </a:p>
          <a:p>
            <a:pPr lvl="1"/>
            <a:r>
              <a:rPr lang="en-US" dirty="0"/>
              <a:t>Power grid: electricity for network routers</a:t>
            </a:r>
          </a:p>
          <a:p>
            <a:pPr lvl="1"/>
            <a:r>
              <a:rPr lang="en-US" dirty="0"/>
              <a:t>Communication networks: control of power substations</a:t>
            </a:r>
          </a:p>
          <a:p>
            <a:r>
              <a:rPr lang="en-US" dirty="0"/>
              <a:t>A large cascading breakdown may occur from small node failures</a:t>
            </a:r>
          </a:p>
          <a:p>
            <a:pPr lvl="1"/>
            <a:r>
              <a:rPr lang="en-US" dirty="0"/>
              <a:t>A country-wide blackout in Italy, 2003 [1]</a:t>
            </a:r>
          </a:p>
        </p:txBody>
      </p:sp>
      <p:sp>
        <p:nvSpPr>
          <p:cNvPr id="2" name="Title 1"/>
          <p:cNvSpPr>
            <a:spLocks noGrp="1"/>
          </p:cNvSpPr>
          <p:nvPr>
            <p:ph type="title"/>
          </p:nvPr>
        </p:nvSpPr>
        <p:spPr>
          <a:xfrm rot="16200000">
            <a:off x="4197288" y="-3890927"/>
            <a:ext cx="533400" cy="8424936"/>
          </a:xfrm>
        </p:spPr>
        <p:txBody>
          <a:bodyPr/>
          <a:lstStyle/>
          <a:p>
            <a:r>
              <a:rPr lang="en-US" dirty="0"/>
              <a:t>Example of power and communication</a:t>
            </a:r>
          </a:p>
        </p:txBody>
      </p:sp>
      <p:sp>
        <p:nvSpPr>
          <p:cNvPr id="4" name="Slide Number Placeholder 3"/>
          <p:cNvSpPr>
            <a:spLocks noGrp="1"/>
          </p:cNvSpPr>
          <p:nvPr>
            <p:ph type="sldNum" sz="quarter" idx="12"/>
          </p:nvPr>
        </p:nvSpPr>
        <p:spPr/>
        <p:txBody>
          <a:bodyPr/>
          <a:lstStyle/>
          <a:p>
            <a:fld id="{9C2C24DF-DAFD-4A20-870A-00384D50E7EA}" type="slidenum">
              <a:rPr lang="ko-KR" altLang="en-US" smtClean="0"/>
              <a:pPr/>
              <a:t>4</a:t>
            </a:fld>
            <a:endParaRPr lang="ko-KR" altLang="en-US" dirty="0"/>
          </a:p>
        </p:txBody>
      </p:sp>
      <p:sp>
        <p:nvSpPr>
          <p:cNvPr id="12" name="TextBox 11"/>
          <p:cNvSpPr txBox="1"/>
          <p:nvPr/>
        </p:nvSpPr>
        <p:spPr>
          <a:xfrm>
            <a:off x="107505" y="6381328"/>
            <a:ext cx="8784976" cy="338554"/>
          </a:xfrm>
          <a:prstGeom prst="rect">
            <a:avLst/>
          </a:prstGeom>
          <a:noFill/>
        </p:spPr>
        <p:txBody>
          <a:bodyPr wrap="square" rtlCol="0">
            <a:spAutoFit/>
          </a:bodyPr>
          <a:lstStyle/>
          <a:p>
            <a:r>
              <a:rPr lang="en-US" sz="1600" dirty="0"/>
              <a:t>[1] S. V. </a:t>
            </a:r>
            <a:r>
              <a:rPr lang="en-US" sz="1600" dirty="0" err="1"/>
              <a:t>Buldyrev</a:t>
            </a:r>
            <a:r>
              <a:rPr lang="en-US" sz="1600" dirty="0"/>
              <a:t>, et al., “Catastrophic cascade of failures in interdependent networks,” </a:t>
            </a:r>
            <a:r>
              <a:rPr lang="en-US" sz="1600" i="1" dirty="0"/>
              <a:t>Nature</a:t>
            </a:r>
            <a:r>
              <a:rPr lang="en-US" sz="1600" dirty="0"/>
              <a:t> 2010.</a:t>
            </a:r>
          </a:p>
        </p:txBody>
      </p:sp>
      <p:sp>
        <p:nvSpPr>
          <p:cNvPr id="6" name="TextBox 5"/>
          <p:cNvSpPr txBox="1"/>
          <p:nvPr/>
        </p:nvSpPr>
        <p:spPr>
          <a:xfrm>
            <a:off x="5678742" y="5589240"/>
            <a:ext cx="1341533" cy="369332"/>
          </a:xfrm>
          <a:prstGeom prst="rect">
            <a:avLst/>
          </a:prstGeom>
          <a:solidFill>
            <a:srgbClr val="FFFFFF"/>
          </a:solidFill>
        </p:spPr>
        <p:txBody>
          <a:bodyPr wrap="none" rtlCol="0">
            <a:spAutoFit/>
          </a:bodyPr>
          <a:lstStyle/>
          <a:p>
            <a:r>
              <a:rPr lang="en-US" dirty="0">
                <a:solidFill>
                  <a:srgbClr val="FF0000"/>
                </a:solidFill>
              </a:rPr>
              <a:t>(Power grid)</a:t>
            </a:r>
          </a:p>
        </p:txBody>
      </p:sp>
      <p:sp>
        <p:nvSpPr>
          <p:cNvPr id="17" name="TextBox 16"/>
          <p:cNvSpPr txBox="1"/>
          <p:nvPr/>
        </p:nvSpPr>
        <p:spPr>
          <a:xfrm>
            <a:off x="1280927" y="5589240"/>
            <a:ext cx="2741631" cy="369332"/>
          </a:xfrm>
          <a:prstGeom prst="rect">
            <a:avLst/>
          </a:prstGeom>
          <a:solidFill>
            <a:srgbClr val="FFFFFF"/>
          </a:solidFill>
        </p:spPr>
        <p:txBody>
          <a:bodyPr wrap="none" rtlCol="0">
            <a:spAutoFit/>
          </a:bodyPr>
          <a:lstStyle/>
          <a:p>
            <a:r>
              <a:rPr lang="en-US" dirty="0">
                <a:solidFill>
                  <a:schemeClr val="accent1"/>
                </a:solidFill>
              </a:rPr>
              <a:t>(Communication networks)</a:t>
            </a:r>
          </a:p>
        </p:txBody>
      </p:sp>
      <p:sp>
        <p:nvSpPr>
          <p:cNvPr id="18" name="TextBox 17"/>
          <p:cNvSpPr txBox="1"/>
          <p:nvPr/>
        </p:nvSpPr>
        <p:spPr>
          <a:xfrm>
            <a:off x="10628185" y="2428811"/>
            <a:ext cx="184666" cy="369332"/>
          </a:xfrm>
          <a:prstGeom prst="rect">
            <a:avLst/>
          </a:prstGeom>
          <a:noFill/>
        </p:spPr>
        <p:txBody>
          <a:bodyPr wrap="none" rtlCol="0">
            <a:spAutoFit/>
          </a:bodyPr>
          <a:lstStyle/>
          <a:p>
            <a:endParaRPr lang="en-US" dirty="0"/>
          </a:p>
        </p:txBody>
      </p:sp>
      <p:sp>
        <p:nvSpPr>
          <p:cNvPr id="19" name="TextBox 18"/>
          <p:cNvSpPr txBox="1"/>
          <p:nvPr/>
        </p:nvSpPr>
        <p:spPr>
          <a:xfrm>
            <a:off x="2983783" y="6854918"/>
            <a:ext cx="184666" cy="369332"/>
          </a:xfrm>
          <a:prstGeom prst="rect">
            <a:avLst/>
          </a:prstGeom>
          <a:noFill/>
        </p:spPr>
        <p:txBody>
          <a:bodyPr wrap="none" rtlCol="0">
            <a:spAutoFit/>
          </a:bodyPr>
          <a:lstStyle/>
          <a:p>
            <a:endParaRPr lang="en-US" dirty="0"/>
          </a:p>
        </p:txBody>
      </p:sp>
      <p:pic>
        <p:nvPicPr>
          <p:cNvPr id="20" name="image6.png"/>
          <p:cNvPicPr>
            <a:picLocks noChangeAspect="1"/>
          </p:cNvPicPr>
          <p:nvPr/>
        </p:nvPicPr>
        <p:blipFill>
          <a:blip r:embed="rId4"/>
          <a:srcRect l="10053" r="10053"/>
          <a:stretch>
            <a:fillRect/>
          </a:stretch>
        </p:blipFill>
        <p:spPr>
          <a:xfrm>
            <a:off x="1161260" y="2903092"/>
            <a:ext cx="3100035" cy="2767573"/>
          </a:xfrm>
          <a:prstGeom prst="rect">
            <a:avLst/>
          </a:prstGeom>
          <a:ln w="12700">
            <a:miter lim="400000"/>
          </a:ln>
        </p:spPr>
      </p:pic>
      <p:pic>
        <p:nvPicPr>
          <p:cNvPr id="21" name="image7.png"/>
          <p:cNvPicPr>
            <a:picLocks noChangeAspect="1"/>
          </p:cNvPicPr>
          <p:nvPr/>
        </p:nvPicPr>
        <p:blipFill>
          <a:blip r:embed="rId5"/>
          <a:srcRect l="9031" r="9031"/>
          <a:stretch>
            <a:fillRect/>
          </a:stretch>
        </p:blipFill>
        <p:spPr>
          <a:xfrm>
            <a:off x="4788024" y="2780928"/>
            <a:ext cx="3100090" cy="2767622"/>
          </a:xfrm>
          <a:prstGeom prst="rect">
            <a:avLst/>
          </a:prstGeom>
          <a:ln w="12700">
            <a:miter lim="400000"/>
          </a:ln>
        </p:spPr>
      </p:pic>
      <p:sp>
        <p:nvSpPr>
          <p:cNvPr id="5" name="Oval 4"/>
          <p:cNvSpPr/>
          <p:nvPr/>
        </p:nvSpPr>
        <p:spPr>
          <a:xfrm>
            <a:off x="6372200" y="4149080"/>
            <a:ext cx="216024" cy="216024"/>
          </a:xfrm>
          <a:prstGeom prst="ellipse">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
        <p:nvSpPr>
          <p:cNvPr id="9" name="Oval 8"/>
          <p:cNvSpPr/>
          <p:nvPr/>
        </p:nvSpPr>
        <p:spPr>
          <a:xfrm>
            <a:off x="2411760" y="3933056"/>
            <a:ext cx="1728192" cy="1512168"/>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6" name="Oval 15"/>
          <p:cNvSpPr/>
          <p:nvPr/>
        </p:nvSpPr>
        <p:spPr>
          <a:xfrm>
            <a:off x="6084168" y="3861048"/>
            <a:ext cx="1728192" cy="1512168"/>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7" name="TextBox 6"/>
          <p:cNvSpPr txBox="1"/>
          <p:nvPr/>
        </p:nvSpPr>
        <p:spPr>
          <a:xfrm>
            <a:off x="5826816" y="4293096"/>
            <a:ext cx="1193456" cy="584776"/>
          </a:xfrm>
          <a:prstGeom prst="rect">
            <a:avLst/>
          </a:prstGeom>
          <a:noFill/>
        </p:spPr>
        <p:txBody>
          <a:bodyPr wrap="none" rtlCol="0">
            <a:spAutoFit/>
          </a:bodyPr>
          <a:lstStyle/>
          <a:p>
            <a:r>
              <a:rPr kumimoji="1" lang="en-US" altLang="ja-JP" sz="1600" dirty="0">
                <a:solidFill>
                  <a:schemeClr val="accent4">
                    <a:lumMod val="75000"/>
                  </a:schemeClr>
                </a:solidFill>
              </a:rPr>
              <a:t>Initial</a:t>
            </a:r>
            <a:br>
              <a:rPr kumimoji="1" lang="en-US" altLang="ja-JP" sz="1600" dirty="0">
                <a:solidFill>
                  <a:schemeClr val="accent4">
                    <a:lumMod val="75000"/>
                  </a:schemeClr>
                </a:solidFill>
              </a:rPr>
            </a:br>
            <a:r>
              <a:rPr kumimoji="1" lang="en-US" altLang="ja-JP" sz="1600" dirty="0">
                <a:solidFill>
                  <a:schemeClr val="accent4">
                    <a:lumMod val="75000"/>
                  </a:schemeClr>
                </a:solidFill>
              </a:rPr>
              <a:t>node failure</a:t>
            </a:r>
            <a:endParaRPr kumimoji="1" lang="ja-JP" altLang="en-US" sz="1600" dirty="0">
              <a:solidFill>
                <a:schemeClr val="accent4">
                  <a:lumMod val="75000"/>
                </a:schemeClr>
              </a:solidFill>
            </a:endParaRPr>
          </a:p>
        </p:txBody>
      </p:sp>
      <p:sp>
        <p:nvSpPr>
          <p:cNvPr id="22" name="TextBox 21"/>
          <p:cNvSpPr txBox="1"/>
          <p:nvPr/>
        </p:nvSpPr>
        <p:spPr>
          <a:xfrm>
            <a:off x="3987126" y="5013176"/>
            <a:ext cx="1016925" cy="584776"/>
          </a:xfrm>
          <a:prstGeom prst="rect">
            <a:avLst/>
          </a:prstGeom>
          <a:noFill/>
        </p:spPr>
        <p:txBody>
          <a:bodyPr wrap="none" rtlCol="0">
            <a:spAutoFit/>
          </a:bodyPr>
          <a:lstStyle/>
          <a:p>
            <a:r>
              <a:rPr kumimoji="1" lang="en-US" altLang="ja-JP" sz="1600" dirty="0">
                <a:solidFill>
                  <a:schemeClr val="accent6">
                    <a:lumMod val="75000"/>
                  </a:schemeClr>
                </a:solidFill>
              </a:rPr>
              <a:t>Cascading </a:t>
            </a:r>
            <a:br>
              <a:rPr kumimoji="1" lang="en-US" altLang="ja-JP" sz="1600" dirty="0">
                <a:solidFill>
                  <a:schemeClr val="accent6">
                    <a:lumMod val="75000"/>
                  </a:schemeClr>
                </a:solidFill>
              </a:rPr>
            </a:br>
            <a:r>
              <a:rPr kumimoji="1" lang="en-US" altLang="ja-JP" sz="1600" dirty="0">
                <a:solidFill>
                  <a:schemeClr val="accent6">
                    <a:lumMod val="75000"/>
                  </a:schemeClr>
                </a:solidFill>
              </a:rPr>
              <a:t>failure</a:t>
            </a:r>
            <a:endParaRPr kumimoji="1" lang="ja-JP" altLang="en-US" sz="1600" dirty="0">
              <a:solidFill>
                <a:schemeClr val="accent6">
                  <a:lumMod val="75000"/>
                </a:schemeClr>
              </a:solidFill>
            </a:endParaRPr>
          </a:p>
        </p:txBody>
      </p:sp>
      <p:sp>
        <p:nvSpPr>
          <p:cNvPr id="23" name="TextBox 22"/>
          <p:cNvSpPr txBox="1"/>
          <p:nvPr/>
        </p:nvSpPr>
        <p:spPr>
          <a:xfrm>
            <a:off x="7596339" y="5013176"/>
            <a:ext cx="1016925" cy="584776"/>
          </a:xfrm>
          <a:prstGeom prst="rect">
            <a:avLst/>
          </a:prstGeom>
          <a:noFill/>
        </p:spPr>
        <p:txBody>
          <a:bodyPr wrap="none" rtlCol="0">
            <a:spAutoFit/>
          </a:bodyPr>
          <a:lstStyle/>
          <a:p>
            <a:r>
              <a:rPr kumimoji="1" lang="en-US" altLang="ja-JP" sz="1600" dirty="0">
                <a:solidFill>
                  <a:schemeClr val="accent6">
                    <a:lumMod val="75000"/>
                  </a:schemeClr>
                </a:solidFill>
              </a:rPr>
              <a:t>Cascading </a:t>
            </a:r>
            <a:br>
              <a:rPr kumimoji="1" lang="en-US" altLang="ja-JP" sz="1600" dirty="0">
                <a:solidFill>
                  <a:schemeClr val="accent6">
                    <a:lumMod val="75000"/>
                  </a:schemeClr>
                </a:solidFill>
              </a:rPr>
            </a:br>
            <a:r>
              <a:rPr kumimoji="1" lang="en-US" altLang="ja-JP" sz="1600" dirty="0">
                <a:solidFill>
                  <a:schemeClr val="accent6">
                    <a:lumMod val="75000"/>
                  </a:schemeClr>
                </a:solidFill>
              </a:rPr>
              <a:t>failure</a:t>
            </a:r>
            <a:endParaRPr kumimoji="1" lang="ja-JP" altLang="en-US" sz="1600" dirty="0">
              <a:solidFill>
                <a:schemeClr val="accent6">
                  <a:lumMod val="75000"/>
                </a:schemeClr>
              </a:solidFill>
            </a:endParaRPr>
          </a:p>
        </p:txBody>
      </p:sp>
    </p:spTree>
    <p:custDataLst>
      <p:tags r:id="rId1"/>
    </p:custDataLst>
    <p:extLst>
      <p:ext uri="{BB962C8B-B14F-4D97-AF65-F5344CB8AC3E}">
        <p14:creationId xmlns:p14="http://schemas.microsoft.com/office/powerpoint/2010/main" val="2168455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7"/>
                                        </p:tgtEl>
                                      </p:cBhvr>
                                    </p:animEffect>
                                    <p:set>
                                      <p:cBhvr>
                                        <p:cTn id="26" dur="1" fill="hold">
                                          <p:stCondLst>
                                            <p:cond delay="499"/>
                                          </p:stCondLst>
                                        </p:cTn>
                                        <p:tgtEl>
                                          <p:spTgt spid="7"/>
                                        </p:tgtEl>
                                        <p:attrNameLst>
                                          <p:attrName>style.visibility</p:attrName>
                                        </p:attrNameLst>
                                      </p:cBhvr>
                                      <p:to>
                                        <p:strVal val="hidden"/>
                                      </p:to>
                                    </p:set>
                                  </p:childTnLst>
                                </p:cTn>
                              </p:par>
                              <p:par>
                                <p:cTn id="27" presetID="10"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 grpId="0" animBg="1"/>
      <p:bldP spid="9" grpId="0" animBg="1"/>
      <p:bldP spid="16" grpId="0" animBg="1"/>
      <p:bldP spid="7" grpId="0"/>
      <p:bldP spid="7" grpId="1"/>
      <p:bldP spid="22" grpId="0"/>
      <p:bldP spid="2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Tradeoff: convergence time and cost</a:t>
            </a:r>
          </a:p>
        </p:txBody>
      </p:sp>
      <p:sp>
        <p:nvSpPr>
          <p:cNvPr id="4" name="Slide Number Placeholder 3"/>
          <p:cNvSpPr>
            <a:spLocks noGrp="1"/>
          </p:cNvSpPr>
          <p:nvPr>
            <p:ph type="sldNum" sz="quarter" idx="12"/>
          </p:nvPr>
        </p:nvSpPr>
        <p:spPr/>
        <p:txBody>
          <a:bodyPr/>
          <a:lstStyle/>
          <a:p>
            <a:fld id="{9C2C24DF-DAFD-4A20-870A-00384D50E7EA}" type="slidenum">
              <a:rPr lang="ko-KR" altLang="en-US" smtClean="0"/>
              <a:pPr/>
              <a:t>40</a:t>
            </a:fld>
            <a:endParaRPr lang="ko-KR" altLang="en-US" dirty="0"/>
          </a:p>
        </p:txBody>
      </p:sp>
      <p:sp>
        <p:nvSpPr>
          <p:cNvPr id="6" name="Content Placeholder 5"/>
          <p:cNvSpPr>
            <a:spLocks noGrp="1"/>
          </p:cNvSpPr>
          <p:nvPr>
            <p:ph idx="1"/>
          </p:nvPr>
        </p:nvSpPr>
        <p:spPr/>
        <p:txBody>
          <a:bodyPr/>
          <a:lstStyle/>
          <a:p>
            <a:r>
              <a:rPr lang="en-US" dirty="0"/>
              <a:t>A small controller gain is needed to achieve near-optimal economic dispatch</a:t>
            </a:r>
          </a:p>
          <a:p>
            <a:r>
              <a:rPr lang="en-US" dirty="0"/>
              <a:t>The convergence time increases as the cost decreases</a:t>
            </a:r>
          </a:p>
          <a:p>
            <a:endParaRPr lang="en-US" dirty="0"/>
          </a:p>
          <a:p>
            <a:r>
              <a:rPr lang="en-US" dirty="0"/>
              <a:t>Example: optimal cost 23.27</a:t>
            </a:r>
          </a:p>
        </p:txBody>
      </p:sp>
      <p:graphicFrame>
        <p:nvGraphicFramePr>
          <p:cNvPr id="7" name="Content Placeholder 4"/>
          <p:cNvGraphicFramePr>
            <a:graphicFrameLocks/>
          </p:cNvGraphicFramePr>
          <p:nvPr/>
        </p:nvGraphicFramePr>
        <p:xfrm>
          <a:off x="838200" y="3276600"/>
          <a:ext cx="7315205" cy="1018540"/>
        </p:xfrm>
        <a:graphic>
          <a:graphicData uri="http://schemas.openxmlformats.org/drawingml/2006/table">
            <a:tbl>
              <a:tblPr>
                <a:tableStyleId>{5C22544A-7EE6-4342-B048-85BDC9FD1C3A}</a:tableStyleId>
              </a:tblPr>
              <a:tblGrid>
                <a:gridCol w="1524006">
                  <a:extLst>
                    <a:ext uri="{9D8B030D-6E8A-4147-A177-3AD203B41FA5}">
                      <a16:colId xmlns:a16="http://schemas.microsoft.com/office/drawing/2014/main" val="2438688980"/>
                    </a:ext>
                  </a:extLst>
                </a:gridCol>
                <a:gridCol w="914395">
                  <a:extLst>
                    <a:ext uri="{9D8B030D-6E8A-4147-A177-3AD203B41FA5}">
                      <a16:colId xmlns:a16="http://schemas.microsoft.com/office/drawing/2014/main" val="2069107691"/>
                    </a:ext>
                  </a:extLst>
                </a:gridCol>
                <a:gridCol w="1219201">
                  <a:extLst>
                    <a:ext uri="{9D8B030D-6E8A-4147-A177-3AD203B41FA5}">
                      <a16:colId xmlns:a16="http://schemas.microsoft.com/office/drawing/2014/main" val="597770302"/>
                    </a:ext>
                  </a:extLst>
                </a:gridCol>
                <a:gridCol w="1219201">
                  <a:extLst>
                    <a:ext uri="{9D8B030D-6E8A-4147-A177-3AD203B41FA5}">
                      <a16:colId xmlns:a16="http://schemas.microsoft.com/office/drawing/2014/main" val="1021502916"/>
                    </a:ext>
                  </a:extLst>
                </a:gridCol>
                <a:gridCol w="1219201">
                  <a:extLst>
                    <a:ext uri="{9D8B030D-6E8A-4147-A177-3AD203B41FA5}">
                      <a16:colId xmlns:a16="http://schemas.microsoft.com/office/drawing/2014/main" val="919647857"/>
                    </a:ext>
                  </a:extLst>
                </a:gridCol>
                <a:gridCol w="1219201">
                  <a:extLst>
                    <a:ext uri="{9D8B030D-6E8A-4147-A177-3AD203B41FA5}">
                      <a16:colId xmlns:a16="http://schemas.microsoft.com/office/drawing/2014/main" val="377556015"/>
                    </a:ext>
                  </a:extLst>
                </a:gridCol>
              </a:tblGrid>
              <a:tr h="624155">
                <a:tc>
                  <a:txBody>
                    <a:bodyPr/>
                    <a:lstStyle/>
                    <a:p>
                      <a:pPr algn="l" fontAlgn="b"/>
                      <a:r>
                        <a:rPr lang="en-US" sz="2200" u="none" strike="noStrike" dirty="0">
                          <a:effectLst/>
                        </a:rPr>
                        <a:t>convergence time (s)</a:t>
                      </a:r>
                      <a:endParaRPr lang="en-US" sz="22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200" u="none" strike="noStrike">
                          <a:effectLst/>
                        </a:rPr>
                        <a:t>100</a:t>
                      </a:r>
                      <a:endParaRPr lang="en-US" sz="2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2200" u="none" strike="noStrike" dirty="0">
                          <a:effectLst/>
                        </a:rPr>
                        <a:t>200</a:t>
                      </a:r>
                      <a:endParaRPr lang="en-US" sz="22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200" u="none" strike="noStrike">
                          <a:effectLst/>
                        </a:rPr>
                        <a:t>300</a:t>
                      </a:r>
                      <a:endParaRPr lang="en-US" sz="2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2200" u="none" strike="noStrike">
                          <a:effectLst/>
                        </a:rPr>
                        <a:t>500</a:t>
                      </a:r>
                      <a:endParaRPr lang="en-US" sz="2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2200" u="none" strike="noStrike">
                          <a:effectLst/>
                        </a:rPr>
                        <a:t>1000</a:t>
                      </a:r>
                      <a:endParaRPr lang="en-US" sz="22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528279146"/>
                  </a:ext>
                </a:extLst>
              </a:tr>
              <a:tr h="336441">
                <a:tc>
                  <a:txBody>
                    <a:bodyPr/>
                    <a:lstStyle/>
                    <a:p>
                      <a:pPr algn="l" fontAlgn="b"/>
                      <a:r>
                        <a:rPr lang="en-US" sz="2200" u="none" strike="noStrike">
                          <a:effectLst/>
                        </a:rPr>
                        <a:t>cost</a:t>
                      </a:r>
                      <a:endParaRPr lang="en-US" sz="2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2200" u="none" strike="noStrike">
                          <a:effectLst/>
                        </a:rPr>
                        <a:t>39.11</a:t>
                      </a:r>
                      <a:endParaRPr lang="en-US" sz="2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2200" u="none" strike="noStrike">
                          <a:effectLst/>
                        </a:rPr>
                        <a:t>31.81</a:t>
                      </a:r>
                      <a:endParaRPr lang="en-US" sz="2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2200" u="none" strike="noStrike">
                          <a:effectLst/>
                        </a:rPr>
                        <a:t>28.89</a:t>
                      </a:r>
                      <a:endParaRPr lang="en-US" sz="22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2200" u="none" strike="noStrike" dirty="0">
                          <a:effectLst/>
                        </a:rPr>
                        <a:t>26.30</a:t>
                      </a:r>
                      <a:endParaRPr lang="en-US" sz="22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200" u="none" strike="noStrike" dirty="0">
                          <a:effectLst/>
                        </a:rPr>
                        <a:t>24.41</a:t>
                      </a:r>
                      <a:endParaRPr lang="en-US" sz="22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720987451"/>
                  </a:ext>
                </a:extLst>
              </a:tr>
            </a:tbl>
          </a:graphicData>
        </a:graphic>
      </p:graphicFrame>
    </p:spTree>
    <p:extLst>
      <p:ext uri="{BB962C8B-B14F-4D97-AF65-F5344CB8AC3E}">
        <p14:creationId xmlns:p14="http://schemas.microsoft.com/office/powerpoint/2010/main" val="4524180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Delayed control</a:t>
            </a:r>
          </a:p>
        </p:txBody>
      </p:sp>
      <p:sp>
        <p:nvSpPr>
          <p:cNvPr id="3" name="Content Placeholder 2"/>
          <p:cNvSpPr>
            <a:spLocks noGrp="1"/>
          </p:cNvSpPr>
          <p:nvPr>
            <p:ph idx="1"/>
          </p:nvPr>
        </p:nvSpPr>
        <p:spPr/>
        <p:txBody>
          <a:bodyPr/>
          <a:lstStyle/>
          <a:p>
            <a:r>
              <a:rPr lang="en-US" dirty="0"/>
              <a:t>Adjust power generations after a </a:t>
            </a:r>
            <a:r>
              <a:rPr lang="en-US" dirty="0">
                <a:solidFill>
                  <a:srgbClr val="FF0000"/>
                </a:solidFill>
              </a:rPr>
              <a:t>timeout</a:t>
            </a:r>
            <a:r>
              <a:rPr lang="en-US" dirty="0"/>
              <a:t> period</a:t>
            </a:r>
          </a:p>
          <a:p>
            <a:endParaRPr lang="en-US" dirty="0"/>
          </a:p>
          <a:p>
            <a:endParaRPr lang="en-US" dirty="0"/>
          </a:p>
          <a:p>
            <a:endParaRPr lang="en-US" dirty="0"/>
          </a:p>
          <a:p>
            <a:endParaRPr lang="en-US" dirty="0"/>
          </a:p>
          <a:p>
            <a:r>
              <a:rPr lang="en-US" dirty="0"/>
              <a:t>Intuition</a:t>
            </a:r>
          </a:p>
          <a:p>
            <a:pPr lvl="1"/>
            <a:r>
              <a:rPr lang="en-US" dirty="0"/>
              <a:t>The frequencies at different generators are nearly synchronized under primary droop control, after a timeout period</a:t>
            </a:r>
          </a:p>
          <a:p>
            <a:pPr lvl="1"/>
            <a:r>
              <a:rPr lang="en-US" dirty="0"/>
              <a:t>The common frequency deviation serve as a reference to adjust power generations</a:t>
            </a:r>
          </a:p>
          <a:p>
            <a:endParaRPr lang="en-US" dirty="0"/>
          </a:p>
          <a:p>
            <a:endParaRPr lang="en-US" dirty="0"/>
          </a:p>
        </p:txBody>
      </p:sp>
      <p:sp>
        <p:nvSpPr>
          <p:cNvPr id="4" name="Slide Number Placeholder 3"/>
          <p:cNvSpPr>
            <a:spLocks noGrp="1"/>
          </p:cNvSpPr>
          <p:nvPr>
            <p:ph type="sldNum" sz="quarter" idx="12"/>
          </p:nvPr>
        </p:nvSpPr>
        <p:spPr/>
        <p:txBody>
          <a:bodyPr/>
          <a:lstStyle/>
          <a:p>
            <a:fld id="{9C2C24DF-DAFD-4A20-870A-00384D50E7EA}" type="slidenum">
              <a:rPr lang="ko-KR" altLang="en-US" smtClean="0"/>
              <a:pPr/>
              <a:t>41</a:t>
            </a:fld>
            <a:endParaRPr lang="ko-KR" altLang="en-US" dirty="0"/>
          </a:p>
        </p:txBody>
      </p:sp>
      <mc:AlternateContent xmlns:mc="http://schemas.openxmlformats.org/markup-compatibility/2006" xmlns:a14="http://schemas.microsoft.com/office/drawing/2010/main">
        <mc:Choice Requires="a14">
          <p:sp>
            <p:nvSpPr>
              <p:cNvPr id="5" name="Rectangle 4"/>
              <p:cNvSpPr/>
              <p:nvPr/>
            </p:nvSpPr>
            <p:spPr>
              <a:xfrm>
                <a:off x="1066800" y="1447800"/>
                <a:ext cx="5181600" cy="1107996"/>
              </a:xfrm>
              <a:prstGeom prst="rect">
                <a:avLst/>
              </a:prstGeom>
            </p:spPr>
            <p:txBody>
              <a:bodyPr wrap="square">
                <a:spAutoFit/>
              </a:bodyPr>
              <a:lstStyle/>
              <a:p>
                <a14:m>
                  <m:oMath xmlns:m="http://schemas.openxmlformats.org/officeDocument/2006/math">
                    <m:sSub>
                      <m:sSubPr>
                        <m:ctrlPr>
                          <a:rPr lang="en-US" sz="2200" i="1" smtClean="0">
                            <a:solidFill>
                              <a:srgbClr val="FF0000"/>
                            </a:solidFill>
                            <a:latin typeface="Cambria Math" panose="02040503050406030204" pitchFamily="18" charset="0"/>
                          </a:rPr>
                        </m:ctrlPr>
                      </m:sSubPr>
                      <m:e>
                        <m:acc>
                          <m:accPr>
                            <m:chr m:val="̇"/>
                            <m:ctrlPr>
                              <a:rPr lang="en-US" sz="2200" i="1">
                                <a:solidFill>
                                  <a:srgbClr val="FF0000"/>
                                </a:solidFill>
                                <a:latin typeface="Cambria Math" panose="02040503050406030204" pitchFamily="18" charset="0"/>
                              </a:rPr>
                            </m:ctrlPr>
                          </m:accPr>
                          <m:e>
                            <m:r>
                              <a:rPr lang="en-US" sz="2200" b="0" i="1" smtClean="0">
                                <a:solidFill>
                                  <a:srgbClr val="FF0000"/>
                                </a:solidFill>
                                <a:latin typeface="Cambria Math" panose="02040503050406030204" pitchFamily="18" charset="0"/>
                              </a:rPr>
                              <m:t>𝑢</m:t>
                            </m:r>
                          </m:e>
                        </m:acc>
                      </m:e>
                      <m:sub>
                        <m:r>
                          <a:rPr lang="en-US" sz="2200" i="1">
                            <a:solidFill>
                              <a:srgbClr val="FF0000"/>
                            </a:solidFill>
                            <a:latin typeface="Cambria Math" panose="02040503050406030204" pitchFamily="18" charset="0"/>
                          </a:rPr>
                          <m:t>𝑖</m:t>
                        </m:r>
                      </m:sub>
                    </m:sSub>
                    <m:d>
                      <m:dPr>
                        <m:ctrlPr>
                          <a:rPr lang="en-US" sz="2200" i="1">
                            <a:solidFill>
                              <a:srgbClr val="FF0000"/>
                            </a:solidFill>
                            <a:latin typeface="Cambria Math" panose="02040503050406030204" pitchFamily="18" charset="0"/>
                          </a:rPr>
                        </m:ctrlPr>
                      </m:dPr>
                      <m:e>
                        <m:r>
                          <a:rPr lang="en-US" sz="2200" i="1">
                            <a:solidFill>
                              <a:srgbClr val="FF0000"/>
                            </a:solidFill>
                            <a:latin typeface="Cambria Math" panose="02040503050406030204" pitchFamily="18" charset="0"/>
                          </a:rPr>
                          <m:t>𝑡</m:t>
                        </m:r>
                      </m:e>
                    </m:d>
                    <m:r>
                      <a:rPr lang="en-US" sz="2200" i="1">
                        <a:solidFill>
                          <a:srgbClr val="FF0000"/>
                        </a:solidFill>
                        <a:latin typeface="Cambria Math" panose="02040503050406030204" pitchFamily="18" charset="0"/>
                      </a:rPr>
                      <m:t>=−</m:t>
                    </m:r>
                    <m:sSub>
                      <m:sSubPr>
                        <m:ctrlPr>
                          <a:rPr lang="en-US" sz="2200" i="1">
                            <a:solidFill>
                              <a:srgbClr val="FF0000"/>
                            </a:solidFill>
                            <a:latin typeface="Cambria Math" panose="02040503050406030204" pitchFamily="18" charset="0"/>
                          </a:rPr>
                        </m:ctrlPr>
                      </m:sSubPr>
                      <m:e>
                        <m:r>
                          <a:rPr lang="en-US" sz="2200" b="0" i="1" smtClean="0">
                            <a:solidFill>
                              <a:srgbClr val="FF0000"/>
                            </a:solidFill>
                            <a:latin typeface="Cambria Math" panose="02040503050406030204" pitchFamily="18" charset="0"/>
                          </a:rPr>
                          <m:t>𝑘</m:t>
                        </m:r>
                      </m:e>
                      <m:sub>
                        <m:r>
                          <a:rPr lang="en-US" sz="2200" i="1">
                            <a:solidFill>
                              <a:srgbClr val="FF0000"/>
                            </a:solidFill>
                            <a:latin typeface="Cambria Math" panose="02040503050406030204" pitchFamily="18" charset="0"/>
                          </a:rPr>
                          <m:t>𝑖</m:t>
                        </m:r>
                      </m:sub>
                    </m:sSub>
                    <m:sSub>
                      <m:sSubPr>
                        <m:ctrlPr>
                          <a:rPr lang="en-US" sz="2200" i="1">
                            <a:solidFill>
                              <a:srgbClr val="FF0000"/>
                            </a:solidFill>
                            <a:latin typeface="Cambria Math" panose="02040503050406030204" pitchFamily="18" charset="0"/>
                          </a:rPr>
                        </m:ctrlPr>
                      </m:sSubPr>
                      <m:e>
                        <m:r>
                          <a:rPr lang="en-US" sz="2200" i="1">
                            <a:solidFill>
                              <a:srgbClr val="FF0000"/>
                            </a:solidFill>
                            <a:latin typeface="Cambria Math" panose="02040503050406030204" pitchFamily="18" charset="0"/>
                          </a:rPr>
                          <m:t>𝜔</m:t>
                        </m:r>
                      </m:e>
                      <m:sub>
                        <m:r>
                          <a:rPr lang="en-US" sz="2200" i="1">
                            <a:solidFill>
                              <a:srgbClr val="FF0000"/>
                            </a:solidFill>
                            <a:latin typeface="Cambria Math" panose="02040503050406030204" pitchFamily="18" charset="0"/>
                          </a:rPr>
                          <m:t>𝑖</m:t>
                        </m:r>
                      </m:sub>
                    </m:sSub>
                    <m:d>
                      <m:dPr>
                        <m:ctrlPr>
                          <a:rPr lang="en-US" sz="2200" i="1">
                            <a:solidFill>
                              <a:srgbClr val="FF0000"/>
                            </a:solidFill>
                            <a:latin typeface="Cambria Math" panose="02040503050406030204" pitchFamily="18" charset="0"/>
                          </a:rPr>
                        </m:ctrlPr>
                      </m:dPr>
                      <m:e>
                        <m:r>
                          <a:rPr lang="en-US" sz="2200" i="1">
                            <a:solidFill>
                              <a:srgbClr val="FF0000"/>
                            </a:solidFill>
                            <a:latin typeface="Cambria Math" panose="02040503050406030204" pitchFamily="18" charset="0"/>
                          </a:rPr>
                          <m:t>𝑡</m:t>
                        </m:r>
                      </m:e>
                    </m:d>
                  </m:oMath>
                </a14:m>
                <a:r>
                  <a:rPr lang="en-US" sz="2200" i="1" dirty="0">
                    <a:solidFill>
                      <a:schemeClr val="tx1"/>
                    </a:solidFill>
                    <a:latin typeface="Cambria Math" panose="02040503050406030204" pitchFamily="18" charset="0"/>
                  </a:rPr>
                  <a:t>, </a:t>
                </a:r>
                <a:r>
                  <a:rPr lang="en-US" sz="2200" dirty="0">
                    <a:solidFill>
                      <a:schemeClr val="tx1"/>
                    </a:solidFill>
                    <a:latin typeface="Cambria Math" panose="02040503050406030204" pitchFamily="18" charset="0"/>
                  </a:rPr>
                  <a:t>for</a:t>
                </a:r>
                <a:r>
                  <a:rPr lang="en-US" sz="2200" i="1" dirty="0">
                    <a:solidFill>
                      <a:schemeClr val="tx1"/>
                    </a:solidFill>
                    <a:latin typeface="Cambria Math" panose="02040503050406030204" pitchFamily="18" charset="0"/>
                  </a:rPr>
                  <a:t> </a:t>
                </a:r>
                <a14:m>
                  <m:oMath xmlns:m="http://schemas.openxmlformats.org/officeDocument/2006/math">
                    <m:r>
                      <a:rPr lang="en-US" sz="2200" i="1" dirty="0" smtClean="0">
                        <a:solidFill>
                          <a:schemeClr val="tx1"/>
                        </a:solidFill>
                        <a:latin typeface="Cambria Math" panose="02040503050406030204" pitchFamily="18" charset="0"/>
                      </a:rPr>
                      <m:t>𝑡</m:t>
                    </m:r>
                    <m:r>
                      <a:rPr lang="en-US" sz="2200" i="1" dirty="0" smtClean="0">
                        <a:solidFill>
                          <a:schemeClr val="tx1"/>
                        </a:solidFill>
                        <a:latin typeface="Cambria Math" panose="02040503050406030204" pitchFamily="18" charset="0"/>
                      </a:rPr>
                      <m:t> ≥</m:t>
                    </m:r>
                    <m:r>
                      <a:rPr lang="en-US" sz="2200" i="1" dirty="0" smtClean="0">
                        <a:solidFill>
                          <a:schemeClr val="tx1"/>
                        </a:solidFill>
                        <a:latin typeface="Cambria Math" panose="02040503050406030204" pitchFamily="18" charset="0"/>
                      </a:rPr>
                      <m:t>𝑇</m:t>
                    </m:r>
                  </m:oMath>
                </a14:m>
                <a:endParaRPr lang="en-US" sz="2200" i="1" dirty="0">
                  <a:solidFill>
                    <a:schemeClr val="tx1"/>
                  </a:solidFill>
                  <a:latin typeface="Cambria Math" panose="02040503050406030204" pitchFamily="18" charset="0"/>
                </a:endParaRPr>
              </a:p>
              <a:p>
                <a:endParaRPr lang="en-US" sz="2200" i="1" dirty="0">
                  <a:latin typeface="Cambria Math" panose="02040503050406030204" pitchFamily="18" charset="0"/>
                </a:endParaRPr>
              </a:p>
              <a:p>
                <a14:m>
                  <m:oMath xmlns:m="http://schemas.openxmlformats.org/officeDocument/2006/math">
                    <m:sSub>
                      <m:sSubPr>
                        <m:ctrlPr>
                          <a:rPr lang="en-US" sz="2200" i="1">
                            <a:solidFill>
                              <a:srgbClr val="FF0000"/>
                            </a:solidFill>
                            <a:latin typeface="Cambria Math" panose="02040503050406030204" pitchFamily="18" charset="0"/>
                          </a:rPr>
                        </m:ctrlPr>
                      </m:sSubPr>
                      <m:e>
                        <m:acc>
                          <m:accPr>
                            <m:chr m:val="̇"/>
                            <m:ctrlPr>
                              <a:rPr lang="en-US" sz="2200" i="1">
                                <a:solidFill>
                                  <a:srgbClr val="FF0000"/>
                                </a:solidFill>
                                <a:latin typeface="Cambria Math" panose="02040503050406030204" pitchFamily="18" charset="0"/>
                              </a:rPr>
                            </m:ctrlPr>
                          </m:accPr>
                          <m:e>
                            <m:r>
                              <a:rPr lang="en-US" sz="2200" i="1">
                                <a:solidFill>
                                  <a:srgbClr val="FF0000"/>
                                </a:solidFill>
                                <a:latin typeface="Cambria Math" panose="02040503050406030204" pitchFamily="18" charset="0"/>
                              </a:rPr>
                              <m:t>𝑢</m:t>
                            </m:r>
                          </m:e>
                        </m:acc>
                      </m:e>
                      <m:sub>
                        <m:r>
                          <a:rPr lang="en-US" sz="2200" i="1">
                            <a:solidFill>
                              <a:srgbClr val="FF0000"/>
                            </a:solidFill>
                            <a:latin typeface="Cambria Math" panose="02040503050406030204" pitchFamily="18" charset="0"/>
                          </a:rPr>
                          <m:t>𝑖</m:t>
                        </m:r>
                      </m:sub>
                    </m:sSub>
                    <m:d>
                      <m:dPr>
                        <m:ctrlPr>
                          <a:rPr lang="en-US" sz="2200" i="1">
                            <a:solidFill>
                              <a:srgbClr val="FF0000"/>
                            </a:solidFill>
                            <a:latin typeface="Cambria Math" panose="02040503050406030204" pitchFamily="18" charset="0"/>
                          </a:rPr>
                        </m:ctrlPr>
                      </m:dPr>
                      <m:e>
                        <m:r>
                          <a:rPr lang="en-US" sz="2200" i="1">
                            <a:solidFill>
                              <a:srgbClr val="FF0000"/>
                            </a:solidFill>
                            <a:latin typeface="Cambria Math" panose="02040503050406030204" pitchFamily="18" charset="0"/>
                          </a:rPr>
                          <m:t>𝑡</m:t>
                        </m:r>
                      </m:e>
                    </m:d>
                    <m:r>
                      <a:rPr lang="en-US" sz="2200" i="1">
                        <a:solidFill>
                          <a:srgbClr val="FF0000"/>
                        </a:solidFill>
                        <a:latin typeface="Cambria Math" panose="02040503050406030204" pitchFamily="18" charset="0"/>
                      </a:rPr>
                      <m:t>=</m:t>
                    </m:r>
                    <m:r>
                      <a:rPr lang="en-US" sz="2200" b="0" i="1" smtClean="0">
                        <a:solidFill>
                          <a:srgbClr val="FF0000"/>
                        </a:solidFill>
                        <a:latin typeface="Cambria Math" panose="02040503050406030204" pitchFamily="18" charset="0"/>
                      </a:rPr>
                      <m:t>0</m:t>
                    </m:r>
                  </m:oMath>
                </a14:m>
                <a:r>
                  <a:rPr lang="en-US" sz="2200" i="1" dirty="0">
                    <a:solidFill>
                      <a:schemeClr val="tx1"/>
                    </a:solidFill>
                    <a:latin typeface="Cambria Math" panose="02040503050406030204" pitchFamily="18" charset="0"/>
                  </a:rPr>
                  <a:t>, </a:t>
                </a:r>
                <a:r>
                  <a:rPr lang="en-US" sz="2200" dirty="0">
                    <a:solidFill>
                      <a:schemeClr val="tx1"/>
                    </a:solidFill>
                    <a:latin typeface="Cambria Math" panose="02040503050406030204" pitchFamily="18" charset="0"/>
                  </a:rPr>
                  <a:t>for</a:t>
                </a:r>
                <a:r>
                  <a:rPr lang="en-US" sz="2200" i="1" dirty="0">
                    <a:solidFill>
                      <a:schemeClr val="tx1"/>
                    </a:solidFill>
                    <a:latin typeface="Cambria Math" panose="02040503050406030204" pitchFamily="18" charset="0"/>
                  </a:rPr>
                  <a:t> </a:t>
                </a:r>
                <a14:m>
                  <m:oMath xmlns:m="http://schemas.openxmlformats.org/officeDocument/2006/math">
                    <m:r>
                      <a:rPr lang="en-US" sz="2200" i="1" dirty="0" smtClean="0">
                        <a:solidFill>
                          <a:schemeClr val="tx1"/>
                        </a:solidFill>
                        <a:latin typeface="Cambria Math" panose="02040503050406030204" pitchFamily="18" charset="0"/>
                      </a:rPr>
                      <m:t>𝑡</m:t>
                    </m:r>
                    <m:r>
                      <a:rPr lang="en-US" sz="2200" i="1" dirty="0" smtClean="0">
                        <a:solidFill>
                          <a:schemeClr val="tx1"/>
                        </a:solidFill>
                        <a:latin typeface="Cambria Math" panose="02040503050406030204" pitchFamily="18" charset="0"/>
                      </a:rPr>
                      <m:t> &lt; </m:t>
                    </m:r>
                    <m:r>
                      <a:rPr lang="en-US" sz="2200" i="1" dirty="0" smtClean="0">
                        <a:solidFill>
                          <a:schemeClr val="tx1"/>
                        </a:solidFill>
                        <a:latin typeface="Cambria Math" panose="02040503050406030204" pitchFamily="18" charset="0"/>
                      </a:rPr>
                      <m:t>𝑇</m:t>
                    </m:r>
                  </m:oMath>
                </a14:m>
                <a:endParaRPr lang="en-US" sz="2200" i="1" dirty="0">
                  <a:solidFill>
                    <a:schemeClr val="tx1"/>
                  </a:solidFill>
                  <a:latin typeface="Cambria Math" panose="020405030504060302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066800" y="1447800"/>
                <a:ext cx="5181600" cy="1107996"/>
              </a:xfrm>
              <a:prstGeom prst="rect">
                <a:avLst/>
              </a:prstGeom>
              <a:blipFill>
                <a:blip r:embed="rId2"/>
                <a:stretch>
                  <a:fillRect t="-3867" b="-10497"/>
                </a:stretch>
              </a:blipFill>
            </p:spPr>
            <p:txBody>
              <a:bodyPr/>
              <a:lstStyle/>
              <a:p>
                <a:r>
                  <a:rPr lang="en-US">
                    <a:noFill/>
                  </a:rPr>
                  <a:t> </a:t>
                </a:r>
              </a:p>
            </p:txBody>
          </p:sp>
        </mc:Fallback>
      </mc:AlternateContent>
    </p:spTree>
    <p:extLst>
      <p:ext uri="{BB962C8B-B14F-4D97-AF65-F5344CB8AC3E}">
        <p14:creationId xmlns:p14="http://schemas.microsoft.com/office/powerpoint/2010/main" val="34471554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Delayed control</a:t>
            </a:r>
          </a:p>
        </p:txBody>
      </p:sp>
      <p:sp>
        <p:nvSpPr>
          <p:cNvPr id="3" name="Content Placeholder 2"/>
          <p:cNvSpPr>
            <a:spLocks noGrp="1"/>
          </p:cNvSpPr>
          <p:nvPr>
            <p:ph idx="1"/>
          </p:nvPr>
        </p:nvSpPr>
        <p:spPr/>
        <p:txBody>
          <a:bodyPr/>
          <a:lstStyle/>
          <a:p>
            <a:r>
              <a:rPr lang="en-US" dirty="0"/>
              <a:t>Faster convergence compared with the original integral control</a:t>
            </a:r>
          </a:p>
          <a:p>
            <a:pPr lvl="1"/>
            <a:r>
              <a:rPr lang="en-US" dirty="0"/>
              <a:t>Benefit: a larger controller gain to achieve the same cost</a:t>
            </a:r>
          </a:p>
          <a:p>
            <a:pPr lvl="1"/>
            <a:r>
              <a:rPr lang="en-US" dirty="0"/>
              <a:t>Cost: no control over a timeout period  </a:t>
            </a:r>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9C2C24DF-DAFD-4A20-870A-00384D50E7EA}" type="slidenum">
              <a:rPr lang="ko-KR" altLang="en-US" smtClean="0"/>
              <a:pPr/>
              <a:t>42</a:t>
            </a:fld>
            <a:endParaRPr lang="ko-KR" altLang="en-US" dirty="0"/>
          </a:p>
        </p:txBody>
      </p:sp>
      <p:pic>
        <p:nvPicPr>
          <p:cNvPr id="5" name="Picture 4"/>
          <p:cNvPicPr>
            <a:picLocks noChangeAspect="1"/>
          </p:cNvPicPr>
          <p:nvPr/>
        </p:nvPicPr>
        <p:blipFill>
          <a:blip r:embed="rId2"/>
          <a:stretch>
            <a:fillRect/>
          </a:stretch>
        </p:blipFill>
        <p:spPr>
          <a:xfrm>
            <a:off x="762000" y="2362200"/>
            <a:ext cx="7196137" cy="3025350"/>
          </a:xfrm>
          <a:prstGeom prst="rect">
            <a:avLst/>
          </a:prstGeom>
        </p:spPr>
      </p:pic>
      <p:sp>
        <p:nvSpPr>
          <p:cNvPr id="6" name="TextBox 5"/>
          <p:cNvSpPr txBox="1"/>
          <p:nvPr/>
        </p:nvSpPr>
        <p:spPr>
          <a:xfrm>
            <a:off x="739056" y="5715000"/>
            <a:ext cx="4061544" cy="369332"/>
          </a:xfrm>
          <a:prstGeom prst="rect">
            <a:avLst/>
          </a:prstGeom>
          <a:noFill/>
        </p:spPr>
        <p:txBody>
          <a:bodyPr wrap="square" rtlCol="0">
            <a:spAutoFit/>
          </a:bodyPr>
          <a:lstStyle/>
          <a:p>
            <a:r>
              <a:rPr lang="en-US" b="0" i="0" dirty="0">
                <a:latin typeface="+mj-lt"/>
              </a:rPr>
              <a:t>original integral control, </a:t>
            </a:r>
            <a:r>
              <a:rPr lang="en-US" b="0" i="0" dirty="0">
                <a:solidFill>
                  <a:srgbClr val="FF0000"/>
                </a:solidFill>
                <a:latin typeface="+mj-lt"/>
              </a:rPr>
              <a:t>cost = 39.11</a:t>
            </a:r>
            <a:endParaRPr lang="en-US" dirty="0">
              <a:solidFill>
                <a:srgbClr val="FF0000"/>
              </a:solidFill>
            </a:endParaRPr>
          </a:p>
        </p:txBody>
      </p:sp>
      <p:sp>
        <p:nvSpPr>
          <p:cNvPr id="7" name="TextBox 6"/>
          <p:cNvSpPr txBox="1"/>
          <p:nvPr/>
        </p:nvSpPr>
        <p:spPr>
          <a:xfrm>
            <a:off x="4935317" y="5701588"/>
            <a:ext cx="4061544" cy="369332"/>
          </a:xfrm>
          <a:prstGeom prst="rect">
            <a:avLst/>
          </a:prstGeom>
          <a:noFill/>
        </p:spPr>
        <p:txBody>
          <a:bodyPr wrap="square" rtlCol="0">
            <a:spAutoFit/>
          </a:bodyPr>
          <a:lstStyle/>
          <a:p>
            <a:r>
              <a:rPr lang="en-US" dirty="0">
                <a:latin typeface="+mj-lt"/>
              </a:rPr>
              <a:t>d</a:t>
            </a:r>
            <a:r>
              <a:rPr lang="en-US" b="0" i="0" dirty="0">
                <a:latin typeface="+mj-lt"/>
              </a:rPr>
              <a:t>elayed control, </a:t>
            </a:r>
            <a:r>
              <a:rPr lang="en-US" b="0" i="0" dirty="0">
                <a:solidFill>
                  <a:srgbClr val="FF0000"/>
                </a:solidFill>
                <a:latin typeface="+mj-lt"/>
              </a:rPr>
              <a:t>cost = 27.57 (T = 30s)</a:t>
            </a:r>
            <a:endParaRPr lang="en-US" dirty="0">
              <a:solidFill>
                <a:srgbClr val="FF0000"/>
              </a:solidFill>
            </a:endParaRPr>
          </a:p>
        </p:txBody>
      </p:sp>
      <p:sp>
        <p:nvSpPr>
          <p:cNvPr id="8" name="TextBox 7"/>
          <p:cNvSpPr txBox="1"/>
          <p:nvPr/>
        </p:nvSpPr>
        <p:spPr>
          <a:xfrm>
            <a:off x="741044" y="6063734"/>
            <a:ext cx="7033344" cy="369332"/>
          </a:xfrm>
          <a:prstGeom prst="rect">
            <a:avLst/>
          </a:prstGeom>
          <a:noFill/>
        </p:spPr>
        <p:txBody>
          <a:bodyPr wrap="square" rtlCol="0">
            <a:spAutoFit/>
          </a:bodyPr>
          <a:lstStyle/>
          <a:p>
            <a:r>
              <a:rPr lang="en-US" b="0" i="0" dirty="0">
                <a:latin typeface="+mj-lt"/>
              </a:rPr>
              <a:t>Over 30% cost reduction at the cost of 30s longer convergence time.</a:t>
            </a:r>
            <a:endParaRPr lang="en-US" dirty="0"/>
          </a:p>
        </p:txBody>
      </p:sp>
      <p:sp>
        <p:nvSpPr>
          <p:cNvPr id="9" name="TextBox 8"/>
          <p:cNvSpPr txBox="1"/>
          <p:nvPr/>
        </p:nvSpPr>
        <p:spPr>
          <a:xfrm>
            <a:off x="739056" y="6406104"/>
            <a:ext cx="8081416" cy="369332"/>
          </a:xfrm>
          <a:prstGeom prst="rect">
            <a:avLst/>
          </a:prstGeom>
          <a:noFill/>
        </p:spPr>
        <p:txBody>
          <a:bodyPr wrap="square" rtlCol="0">
            <a:spAutoFit/>
          </a:bodyPr>
          <a:lstStyle/>
          <a:p>
            <a:r>
              <a:rPr lang="en-US" b="0" i="1" dirty="0">
                <a:latin typeface="+mj-lt"/>
              </a:rPr>
              <a:t>Compare</a:t>
            </a:r>
            <a:r>
              <a:rPr lang="en-US" b="0" i="0" dirty="0">
                <a:latin typeface="+mj-lt"/>
              </a:rPr>
              <a:t>: 350s convergence time for the original control to achieve the same cost.</a:t>
            </a:r>
            <a:endParaRPr lang="en-US" dirty="0"/>
          </a:p>
        </p:txBody>
      </p:sp>
    </p:spTree>
    <p:extLst>
      <p:ext uri="{BB962C8B-B14F-4D97-AF65-F5344CB8AC3E}">
        <p14:creationId xmlns:p14="http://schemas.microsoft.com/office/powerpoint/2010/main" val="42108541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Arbitrary convex cost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Virtual price </a:t>
                </a:r>
                <a14:m>
                  <m:oMath xmlns:m="http://schemas.openxmlformats.org/officeDocument/2006/math">
                    <m:r>
                      <a:rPr lang="en-US" b="0" i="1" dirty="0" smtClean="0">
                        <a:latin typeface="Cambria Math" panose="02040503050406030204" pitchFamily="18" charset="0"/>
                      </a:rPr>
                      <m:t>𝑣</m:t>
                    </m:r>
                  </m:oMath>
                </a14:m>
                <a:endParaRPr lang="en-US" b="0" dirty="0"/>
              </a:p>
              <a:p>
                <a:endParaRPr lang="en-US" b="0" dirty="0"/>
              </a:p>
              <a:p>
                <a:endParaRPr lang="en-US" b="0" dirty="0"/>
              </a:p>
              <a:p>
                <a:endParaRPr lang="en-US" b="0" dirty="0"/>
              </a:p>
              <a:p>
                <a:endParaRPr lang="en-US" b="0" dirty="0"/>
              </a:p>
              <a:p>
                <a:endParaRPr lang="en-US" dirty="0"/>
              </a:p>
              <a:p>
                <a:r>
                  <a:rPr lang="en-US" dirty="0"/>
                  <a:t>Notations:</a:t>
                </a:r>
              </a:p>
              <a:p>
                <a:pPr lvl="1"/>
                <a:r>
                  <a:rPr lang="en-US" b="0" dirty="0"/>
                  <a:t>Marginal cost at generator </a:t>
                </a:r>
                <a14:m>
                  <m:oMath xmlns:m="http://schemas.openxmlformats.org/officeDocument/2006/math">
                    <m:r>
                      <a:rPr lang="en-US" b="0" i="1" dirty="0" smtClean="0">
                        <a:latin typeface="Cambria Math" panose="02040503050406030204" pitchFamily="18" charset="0"/>
                      </a:rPr>
                      <m:t>𝑖</m:t>
                    </m:r>
                  </m:oMath>
                </a14:m>
                <a:r>
                  <a:rPr lang="en-US" b="0" dirty="0"/>
                  <a:t> when the generation is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𝑖</m:t>
                        </m:r>
                      </m:sub>
                    </m:sSub>
                  </m:oMath>
                </a14:m>
                <a:r>
                  <a:rPr lang="en-US" b="0"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𝑖</m:t>
                        </m:r>
                      </m:sub>
                    </m:sSub>
                    <m:r>
                      <a:rPr lang="en-US" b="0" i="1" smtClean="0">
                        <a:latin typeface="Cambria Math" panose="02040503050406030204" pitchFamily="18" charset="0"/>
                      </a:rPr>
                      <m:t>)</m:t>
                    </m:r>
                  </m:oMath>
                </a14:m>
                <a:endParaRPr lang="en-US" b="0" dirty="0"/>
              </a:p>
              <a:p>
                <a:pPr lvl="1"/>
                <a:r>
                  <a:rPr lang="en-US" dirty="0"/>
                  <a:t>Inverse function </a:t>
                </a:r>
                <a14:m>
                  <m:oMath xmlns:m="http://schemas.openxmlformats.org/officeDocument/2006/math">
                    <m:sSubSup>
                      <m:sSubSupPr>
                        <m:ctrlPr>
                          <a:rPr lang="en-US" i="1">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𝑔</m:t>
                        </m:r>
                      </m:e>
                      <m:sub>
                        <m:r>
                          <a:rPr lang="en-US" i="1">
                            <a:solidFill>
                              <a:srgbClr val="FF0000"/>
                            </a:solidFill>
                            <a:latin typeface="Cambria Math" panose="02040503050406030204" pitchFamily="18" charset="0"/>
                          </a:rPr>
                          <m:t>𝑖</m:t>
                        </m:r>
                      </m:sub>
                      <m:sup>
                        <m:r>
                          <a:rPr lang="en-US" i="1">
                            <a:solidFill>
                              <a:srgbClr val="FF0000"/>
                            </a:solidFill>
                            <a:latin typeface="Cambria Math" panose="02040503050406030204" pitchFamily="18" charset="0"/>
                          </a:rPr>
                          <m:t>−1</m:t>
                        </m:r>
                      </m:sup>
                    </m:sSubSup>
                    <m:r>
                      <a:rPr lang="en-US" i="1">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𝑣</m:t>
                        </m:r>
                      </m:e>
                      <m:sub>
                        <m:r>
                          <a:rPr lang="en-US" i="1">
                            <a:solidFill>
                              <a:srgbClr val="FF0000"/>
                            </a:solidFill>
                            <a:latin typeface="Cambria Math" panose="02040503050406030204" pitchFamily="18" charset="0"/>
                          </a:rPr>
                          <m:t>𝑖</m:t>
                        </m:r>
                      </m:sub>
                    </m:sSub>
                    <m:d>
                      <m:dPr>
                        <m:ctrlPr>
                          <a:rPr lang="en-US" i="1">
                            <a:solidFill>
                              <a:srgbClr val="FF0000"/>
                            </a:solidFill>
                            <a:latin typeface="Cambria Math" panose="02040503050406030204" pitchFamily="18" charset="0"/>
                          </a:rPr>
                        </m:ctrlPr>
                      </m:dPr>
                      <m:e>
                        <m:r>
                          <a:rPr lang="en-US" i="1">
                            <a:solidFill>
                              <a:srgbClr val="FF0000"/>
                            </a:solidFill>
                            <a:latin typeface="Cambria Math" panose="02040503050406030204" pitchFamily="18" charset="0"/>
                          </a:rPr>
                          <m:t>𝑡</m:t>
                        </m:r>
                      </m:e>
                    </m:d>
                    <m:r>
                      <a:rPr lang="en-US" i="1">
                        <a:solidFill>
                          <a:srgbClr val="FF0000"/>
                        </a:solidFill>
                        <a:latin typeface="Cambria Math" panose="02040503050406030204" pitchFamily="18" charset="0"/>
                      </a:rPr>
                      <m:t>) </m:t>
                    </m:r>
                  </m:oMath>
                </a14:m>
                <a:r>
                  <a:rPr lang="en-US" b="0" dirty="0"/>
                  <a:t>computes the generation amount to have the marginal cost </a:t>
                </a:r>
                <a14:m>
                  <m:oMath xmlns:m="http://schemas.openxmlformats.org/officeDocument/2006/math">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𝑣</m:t>
                        </m:r>
                      </m:e>
                      <m:sub>
                        <m:r>
                          <a:rPr lang="en-US" i="1">
                            <a:solidFill>
                              <a:srgbClr val="FF0000"/>
                            </a:solidFill>
                            <a:latin typeface="Cambria Math" panose="02040503050406030204" pitchFamily="18" charset="0"/>
                          </a:rPr>
                          <m:t>𝑖</m:t>
                        </m:r>
                      </m:sub>
                    </m:sSub>
                    <m:d>
                      <m:dPr>
                        <m:ctrlPr>
                          <a:rPr lang="en-US" i="1">
                            <a:solidFill>
                              <a:srgbClr val="FF0000"/>
                            </a:solidFill>
                            <a:latin typeface="Cambria Math" panose="02040503050406030204" pitchFamily="18" charset="0"/>
                          </a:rPr>
                        </m:ctrlPr>
                      </m:dPr>
                      <m:e>
                        <m:r>
                          <a:rPr lang="en-US" i="1">
                            <a:solidFill>
                              <a:srgbClr val="FF0000"/>
                            </a:solidFill>
                            <a:latin typeface="Cambria Math" panose="02040503050406030204" pitchFamily="18" charset="0"/>
                          </a:rPr>
                          <m:t>𝑡</m:t>
                        </m:r>
                      </m:e>
                    </m:d>
                  </m:oMath>
                </a14:m>
                <a:endParaRPr lang="en-US" b="0" dirty="0"/>
              </a:p>
              <a:p>
                <a:r>
                  <a:rPr lang="en-US" dirty="0"/>
                  <a:t>Intuition:</a:t>
                </a:r>
              </a:p>
              <a:p>
                <a:pPr lvl="1"/>
                <a:r>
                  <a:rPr lang="en-US" b="0" dirty="0"/>
                  <a:t>The virtual prices </a:t>
                </a:r>
                <a14:m>
                  <m:oMath xmlns:m="http://schemas.openxmlformats.org/officeDocument/2006/math">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𝑣</m:t>
                        </m:r>
                      </m:e>
                      <m:sub>
                        <m:r>
                          <a:rPr lang="en-US" i="1">
                            <a:solidFill>
                              <a:srgbClr val="FF0000"/>
                            </a:solidFill>
                            <a:latin typeface="Cambria Math" panose="02040503050406030204" pitchFamily="18" charset="0"/>
                          </a:rPr>
                          <m:t>𝑖</m:t>
                        </m:r>
                      </m:sub>
                    </m:sSub>
                    <m:d>
                      <m:dPr>
                        <m:ctrlPr>
                          <a:rPr lang="en-US" i="1">
                            <a:solidFill>
                              <a:srgbClr val="FF0000"/>
                            </a:solidFill>
                            <a:latin typeface="Cambria Math" panose="02040503050406030204" pitchFamily="18" charset="0"/>
                          </a:rPr>
                        </m:ctrlPr>
                      </m:dPr>
                      <m:e>
                        <m:r>
                          <a:rPr lang="en-US" i="1">
                            <a:solidFill>
                              <a:srgbClr val="FF0000"/>
                            </a:solidFill>
                            <a:latin typeface="Cambria Math" panose="02040503050406030204" pitchFamily="18" charset="0"/>
                          </a:rPr>
                          <m:t>𝑡</m:t>
                        </m:r>
                      </m:e>
                    </m:d>
                  </m:oMath>
                </a14:m>
                <a:r>
                  <a:rPr lang="en-US" b="0" dirty="0"/>
                  <a:t> are almost identical at all generators </a:t>
                </a:r>
              </a:p>
              <a:p>
                <a:pPr lvl="1"/>
                <a:r>
                  <a:rPr lang="en-US" b="0" dirty="0"/>
                  <a:t>The marginal costs are almost identical</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931" t="-89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9C2C24DF-DAFD-4A20-870A-00384D50E7EA}" type="slidenum">
              <a:rPr lang="ko-KR" altLang="en-US" smtClean="0"/>
              <a:pPr/>
              <a:t>43</a:t>
            </a:fld>
            <a:endParaRPr lang="ko-KR" altLang="en-US" dirty="0"/>
          </a:p>
        </p:txBody>
      </p:sp>
      <mc:AlternateContent xmlns:mc="http://schemas.openxmlformats.org/markup-compatibility/2006" xmlns:a14="http://schemas.microsoft.com/office/drawing/2010/main">
        <mc:Choice Requires="a14">
          <p:sp>
            <p:nvSpPr>
              <p:cNvPr id="5" name="Rectangle 4"/>
              <p:cNvSpPr/>
              <p:nvPr/>
            </p:nvSpPr>
            <p:spPr>
              <a:xfrm>
                <a:off x="1066800" y="1447800"/>
                <a:ext cx="5181600" cy="1163973"/>
              </a:xfrm>
              <a:prstGeom prst="rect">
                <a:avLst/>
              </a:prstGeom>
            </p:spPr>
            <p:txBody>
              <a:bodyPr wrap="square">
                <a:spAutoFit/>
              </a:bodyPr>
              <a:lstStyle/>
              <a:p>
                <a14:m>
                  <m:oMath xmlns:m="http://schemas.openxmlformats.org/officeDocument/2006/math">
                    <m:sSub>
                      <m:sSubPr>
                        <m:ctrlPr>
                          <a:rPr lang="en-US" sz="2200" i="1" smtClean="0">
                            <a:solidFill>
                              <a:srgbClr val="FF0000"/>
                            </a:solidFill>
                            <a:latin typeface="Cambria Math" panose="02040503050406030204" pitchFamily="18" charset="0"/>
                          </a:rPr>
                        </m:ctrlPr>
                      </m:sSubPr>
                      <m:e>
                        <m:acc>
                          <m:accPr>
                            <m:chr m:val="̇"/>
                            <m:ctrlPr>
                              <a:rPr lang="en-US" sz="2200" i="1">
                                <a:solidFill>
                                  <a:srgbClr val="FF0000"/>
                                </a:solidFill>
                                <a:latin typeface="Cambria Math" panose="02040503050406030204" pitchFamily="18" charset="0"/>
                              </a:rPr>
                            </m:ctrlPr>
                          </m:accPr>
                          <m:e>
                            <m:r>
                              <a:rPr lang="en-US" sz="2200" b="0" i="1" smtClean="0">
                                <a:solidFill>
                                  <a:srgbClr val="FF0000"/>
                                </a:solidFill>
                                <a:latin typeface="Cambria Math" panose="02040503050406030204" pitchFamily="18" charset="0"/>
                              </a:rPr>
                              <m:t>𝑣</m:t>
                            </m:r>
                          </m:e>
                        </m:acc>
                      </m:e>
                      <m:sub>
                        <m:r>
                          <a:rPr lang="en-US" sz="2200" i="1">
                            <a:solidFill>
                              <a:srgbClr val="FF0000"/>
                            </a:solidFill>
                            <a:latin typeface="Cambria Math" panose="02040503050406030204" pitchFamily="18" charset="0"/>
                          </a:rPr>
                          <m:t>𝑖</m:t>
                        </m:r>
                      </m:sub>
                    </m:sSub>
                    <m:d>
                      <m:dPr>
                        <m:ctrlPr>
                          <a:rPr lang="en-US" sz="2200" i="1">
                            <a:solidFill>
                              <a:srgbClr val="FF0000"/>
                            </a:solidFill>
                            <a:latin typeface="Cambria Math" panose="02040503050406030204" pitchFamily="18" charset="0"/>
                          </a:rPr>
                        </m:ctrlPr>
                      </m:dPr>
                      <m:e>
                        <m:r>
                          <a:rPr lang="en-US" sz="2200" i="1">
                            <a:solidFill>
                              <a:srgbClr val="FF0000"/>
                            </a:solidFill>
                            <a:latin typeface="Cambria Math" panose="02040503050406030204" pitchFamily="18" charset="0"/>
                          </a:rPr>
                          <m:t>𝑡</m:t>
                        </m:r>
                      </m:e>
                    </m:d>
                    <m:r>
                      <a:rPr lang="en-US" sz="2200" i="1">
                        <a:solidFill>
                          <a:srgbClr val="FF0000"/>
                        </a:solidFill>
                        <a:latin typeface="Cambria Math" panose="02040503050406030204" pitchFamily="18" charset="0"/>
                      </a:rPr>
                      <m:t>=−</m:t>
                    </m:r>
                    <m:sSub>
                      <m:sSubPr>
                        <m:ctrlPr>
                          <a:rPr lang="en-US" sz="2200" i="1">
                            <a:solidFill>
                              <a:srgbClr val="FF0000"/>
                            </a:solidFill>
                            <a:latin typeface="Cambria Math" panose="02040503050406030204" pitchFamily="18" charset="0"/>
                          </a:rPr>
                        </m:ctrlPr>
                      </m:sSubPr>
                      <m:e>
                        <m:r>
                          <a:rPr lang="en-US" sz="2200" b="0" i="1" smtClean="0">
                            <a:solidFill>
                              <a:srgbClr val="FF0000"/>
                            </a:solidFill>
                            <a:latin typeface="Cambria Math" panose="02040503050406030204" pitchFamily="18" charset="0"/>
                          </a:rPr>
                          <m:t>𝑘</m:t>
                        </m:r>
                      </m:e>
                      <m:sub>
                        <m:r>
                          <a:rPr lang="en-US" sz="2200" i="1">
                            <a:solidFill>
                              <a:srgbClr val="FF0000"/>
                            </a:solidFill>
                            <a:latin typeface="Cambria Math" panose="02040503050406030204" pitchFamily="18" charset="0"/>
                          </a:rPr>
                          <m:t>𝑖</m:t>
                        </m:r>
                      </m:sub>
                    </m:sSub>
                    <m:sSub>
                      <m:sSubPr>
                        <m:ctrlPr>
                          <a:rPr lang="en-US" sz="2200" i="1">
                            <a:solidFill>
                              <a:srgbClr val="FF0000"/>
                            </a:solidFill>
                            <a:latin typeface="Cambria Math" panose="02040503050406030204" pitchFamily="18" charset="0"/>
                          </a:rPr>
                        </m:ctrlPr>
                      </m:sSubPr>
                      <m:e>
                        <m:r>
                          <a:rPr lang="en-US" sz="2200" i="1">
                            <a:solidFill>
                              <a:srgbClr val="FF0000"/>
                            </a:solidFill>
                            <a:latin typeface="Cambria Math" panose="02040503050406030204" pitchFamily="18" charset="0"/>
                          </a:rPr>
                          <m:t>𝜔</m:t>
                        </m:r>
                      </m:e>
                      <m:sub>
                        <m:r>
                          <a:rPr lang="en-US" sz="2200" i="1">
                            <a:solidFill>
                              <a:srgbClr val="FF0000"/>
                            </a:solidFill>
                            <a:latin typeface="Cambria Math" panose="02040503050406030204" pitchFamily="18" charset="0"/>
                          </a:rPr>
                          <m:t>𝑖</m:t>
                        </m:r>
                      </m:sub>
                    </m:sSub>
                    <m:d>
                      <m:dPr>
                        <m:ctrlPr>
                          <a:rPr lang="en-US" sz="2200" i="1">
                            <a:solidFill>
                              <a:srgbClr val="FF0000"/>
                            </a:solidFill>
                            <a:latin typeface="Cambria Math" panose="02040503050406030204" pitchFamily="18" charset="0"/>
                          </a:rPr>
                        </m:ctrlPr>
                      </m:dPr>
                      <m:e>
                        <m:r>
                          <a:rPr lang="en-US" sz="2200" i="1">
                            <a:solidFill>
                              <a:srgbClr val="FF0000"/>
                            </a:solidFill>
                            <a:latin typeface="Cambria Math" panose="02040503050406030204" pitchFamily="18" charset="0"/>
                          </a:rPr>
                          <m:t>𝑡</m:t>
                        </m:r>
                      </m:e>
                    </m:d>
                  </m:oMath>
                </a14:m>
                <a:r>
                  <a:rPr lang="en-US" sz="2200" i="1" dirty="0">
                    <a:solidFill>
                      <a:schemeClr val="tx1"/>
                    </a:solidFill>
                    <a:latin typeface="Cambria Math" panose="02040503050406030204" pitchFamily="18" charset="0"/>
                  </a:rPr>
                  <a:t>,</a:t>
                </a:r>
              </a:p>
              <a:p>
                <a:endParaRPr lang="en-US" sz="2200" i="1" dirty="0">
                  <a:latin typeface="Cambria Math" panose="02040503050406030204" pitchFamily="18" charset="0"/>
                </a:endParaRPr>
              </a:p>
              <a:p>
                <a14:m>
                  <m:oMath xmlns:m="http://schemas.openxmlformats.org/officeDocument/2006/math">
                    <m:sSub>
                      <m:sSubPr>
                        <m:ctrlPr>
                          <a:rPr lang="en-US" sz="2200" i="1">
                            <a:solidFill>
                              <a:srgbClr val="FF0000"/>
                            </a:solidFill>
                            <a:latin typeface="Cambria Math" panose="02040503050406030204" pitchFamily="18" charset="0"/>
                          </a:rPr>
                        </m:ctrlPr>
                      </m:sSubPr>
                      <m:e>
                        <m:r>
                          <a:rPr lang="en-US" sz="2200" b="0" i="1" smtClean="0">
                            <a:solidFill>
                              <a:srgbClr val="FF0000"/>
                            </a:solidFill>
                            <a:latin typeface="Cambria Math" panose="02040503050406030204" pitchFamily="18" charset="0"/>
                          </a:rPr>
                          <m:t>𝑢</m:t>
                        </m:r>
                      </m:e>
                      <m:sub>
                        <m:r>
                          <a:rPr lang="en-US" sz="2200" i="1">
                            <a:solidFill>
                              <a:srgbClr val="FF0000"/>
                            </a:solidFill>
                            <a:latin typeface="Cambria Math" panose="02040503050406030204" pitchFamily="18" charset="0"/>
                          </a:rPr>
                          <m:t>𝑖</m:t>
                        </m:r>
                      </m:sub>
                    </m:sSub>
                    <m:d>
                      <m:dPr>
                        <m:ctrlPr>
                          <a:rPr lang="en-US" sz="2200" i="1">
                            <a:solidFill>
                              <a:srgbClr val="FF0000"/>
                            </a:solidFill>
                            <a:latin typeface="Cambria Math" panose="02040503050406030204" pitchFamily="18" charset="0"/>
                          </a:rPr>
                        </m:ctrlPr>
                      </m:dPr>
                      <m:e>
                        <m:r>
                          <a:rPr lang="en-US" sz="2200" i="1">
                            <a:solidFill>
                              <a:srgbClr val="FF0000"/>
                            </a:solidFill>
                            <a:latin typeface="Cambria Math" panose="02040503050406030204" pitchFamily="18" charset="0"/>
                          </a:rPr>
                          <m:t>𝑡</m:t>
                        </m:r>
                      </m:e>
                    </m:d>
                    <m:r>
                      <a:rPr lang="en-US" sz="2200" i="1">
                        <a:solidFill>
                          <a:srgbClr val="FF0000"/>
                        </a:solidFill>
                        <a:latin typeface="Cambria Math" panose="02040503050406030204" pitchFamily="18" charset="0"/>
                      </a:rPr>
                      <m:t>=</m:t>
                    </m:r>
                    <m:sSubSup>
                      <m:sSubSupPr>
                        <m:ctrlPr>
                          <a:rPr lang="en-US" sz="2200" b="0" i="1" smtClean="0">
                            <a:solidFill>
                              <a:srgbClr val="FF0000"/>
                            </a:solidFill>
                            <a:latin typeface="Cambria Math" panose="02040503050406030204" pitchFamily="18" charset="0"/>
                          </a:rPr>
                        </m:ctrlPr>
                      </m:sSubSupPr>
                      <m:e>
                        <m:r>
                          <a:rPr lang="en-US" sz="2200" b="0" i="1" smtClean="0">
                            <a:solidFill>
                              <a:srgbClr val="FF0000"/>
                            </a:solidFill>
                            <a:latin typeface="Cambria Math" panose="02040503050406030204" pitchFamily="18" charset="0"/>
                          </a:rPr>
                          <m:t>𝑔</m:t>
                        </m:r>
                      </m:e>
                      <m:sub>
                        <m:r>
                          <a:rPr lang="en-US" sz="2200" b="0" i="1" smtClean="0">
                            <a:solidFill>
                              <a:srgbClr val="FF0000"/>
                            </a:solidFill>
                            <a:latin typeface="Cambria Math" panose="02040503050406030204" pitchFamily="18" charset="0"/>
                          </a:rPr>
                          <m:t>𝑖</m:t>
                        </m:r>
                      </m:sub>
                      <m:sup>
                        <m:r>
                          <a:rPr lang="en-US" sz="2200" b="0" i="1" smtClean="0">
                            <a:solidFill>
                              <a:srgbClr val="FF0000"/>
                            </a:solidFill>
                            <a:latin typeface="Cambria Math" panose="02040503050406030204" pitchFamily="18" charset="0"/>
                          </a:rPr>
                          <m:t>−1</m:t>
                        </m:r>
                      </m:sup>
                    </m:sSubSup>
                    <m:r>
                      <a:rPr lang="en-US" sz="2200" b="0" i="1" smtClean="0">
                        <a:solidFill>
                          <a:srgbClr val="FF0000"/>
                        </a:solidFill>
                        <a:latin typeface="Cambria Math" panose="02040503050406030204" pitchFamily="18" charset="0"/>
                      </a:rPr>
                      <m:t>(</m:t>
                    </m:r>
                    <m:sSub>
                      <m:sSubPr>
                        <m:ctrlPr>
                          <a:rPr lang="en-US" sz="2200" b="0" i="1" smtClean="0">
                            <a:solidFill>
                              <a:srgbClr val="FF0000"/>
                            </a:solidFill>
                            <a:latin typeface="Cambria Math" panose="02040503050406030204" pitchFamily="18" charset="0"/>
                          </a:rPr>
                        </m:ctrlPr>
                      </m:sSubPr>
                      <m:e>
                        <m:r>
                          <a:rPr lang="en-US" sz="2200" b="0" i="1" smtClean="0">
                            <a:solidFill>
                              <a:srgbClr val="FF0000"/>
                            </a:solidFill>
                            <a:latin typeface="Cambria Math" panose="02040503050406030204" pitchFamily="18" charset="0"/>
                          </a:rPr>
                          <m:t>𝑣</m:t>
                        </m:r>
                      </m:e>
                      <m:sub>
                        <m:r>
                          <a:rPr lang="en-US" sz="2200" b="0" i="1" smtClean="0">
                            <a:solidFill>
                              <a:srgbClr val="FF0000"/>
                            </a:solidFill>
                            <a:latin typeface="Cambria Math" panose="02040503050406030204" pitchFamily="18" charset="0"/>
                          </a:rPr>
                          <m:t>𝑖</m:t>
                        </m:r>
                      </m:sub>
                    </m:sSub>
                    <m:d>
                      <m:dPr>
                        <m:ctrlPr>
                          <a:rPr lang="en-US" sz="2200" b="0" i="1" smtClean="0">
                            <a:solidFill>
                              <a:srgbClr val="FF0000"/>
                            </a:solidFill>
                            <a:latin typeface="Cambria Math" panose="02040503050406030204" pitchFamily="18" charset="0"/>
                          </a:rPr>
                        </m:ctrlPr>
                      </m:dPr>
                      <m:e>
                        <m:r>
                          <a:rPr lang="en-US" sz="2200" b="0" i="1" smtClean="0">
                            <a:solidFill>
                              <a:srgbClr val="FF0000"/>
                            </a:solidFill>
                            <a:latin typeface="Cambria Math" panose="02040503050406030204" pitchFamily="18" charset="0"/>
                          </a:rPr>
                          <m:t>𝑡</m:t>
                        </m:r>
                      </m:e>
                    </m:d>
                    <m:r>
                      <a:rPr lang="en-US" sz="2200" b="0" i="1" smtClean="0">
                        <a:solidFill>
                          <a:srgbClr val="FF0000"/>
                        </a:solidFill>
                        <a:latin typeface="Cambria Math" panose="02040503050406030204" pitchFamily="18" charset="0"/>
                      </a:rPr>
                      <m:t>) </m:t>
                    </m:r>
                  </m:oMath>
                </a14:m>
                <a:r>
                  <a:rPr lang="en-US" sz="2200" i="1" dirty="0">
                    <a:solidFill>
                      <a:schemeClr val="tx1"/>
                    </a:solidFill>
                    <a:latin typeface="Cambria Math" panose="02040503050406030204" pitchFamily="18" charset="0"/>
                  </a:rPr>
                  <a:t>.</a:t>
                </a:r>
              </a:p>
            </p:txBody>
          </p:sp>
        </mc:Choice>
        <mc:Fallback xmlns="">
          <p:sp>
            <p:nvSpPr>
              <p:cNvPr id="5" name="Rectangle 4"/>
              <p:cNvSpPr>
                <a:spLocks noRot="1" noChangeAspect="1" noMove="1" noResize="1" noEditPoints="1" noAdjustHandles="1" noChangeArrowheads="1" noChangeShapeType="1" noTextEdit="1"/>
              </p:cNvSpPr>
              <p:nvPr/>
            </p:nvSpPr>
            <p:spPr>
              <a:xfrm>
                <a:off x="1066800" y="1447800"/>
                <a:ext cx="5181600" cy="1163973"/>
              </a:xfrm>
              <a:prstGeom prst="rect">
                <a:avLst/>
              </a:prstGeom>
              <a:blipFill>
                <a:blip r:embed="rId3"/>
                <a:stretch>
                  <a:fillRect t="-3684" b="-5789"/>
                </a:stretch>
              </a:blipFill>
            </p:spPr>
            <p:txBody>
              <a:bodyPr/>
              <a:lstStyle/>
              <a:p>
                <a:r>
                  <a:rPr lang="en-US">
                    <a:noFill/>
                  </a:rPr>
                  <a:t> </a:t>
                </a:r>
              </a:p>
            </p:txBody>
          </p:sp>
        </mc:Fallback>
      </mc:AlternateContent>
      <p:pic>
        <p:nvPicPr>
          <p:cNvPr id="6" name="Picture 5"/>
          <p:cNvPicPr>
            <a:picLocks noChangeAspect="1"/>
          </p:cNvPicPr>
          <p:nvPr/>
        </p:nvPicPr>
        <p:blipFill>
          <a:blip r:embed="rId4"/>
          <a:stretch>
            <a:fillRect/>
          </a:stretch>
        </p:blipFill>
        <p:spPr>
          <a:xfrm>
            <a:off x="4495800" y="838200"/>
            <a:ext cx="4038600" cy="2867025"/>
          </a:xfrm>
          <a:prstGeom prst="rect">
            <a:avLst/>
          </a:prstGeom>
        </p:spPr>
      </p:pic>
      <p:sp>
        <p:nvSpPr>
          <p:cNvPr id="7" name="TextBox 6"/>
          <p:cNvSpPr txBox="1"/>
          <p:nvPr/>
        </p:nvSpPr>
        <p:spPr>
          <a:xfrm>
            <a:off x="5638800" y="697468"/>
            <a:ext cx="1676400" cy="369332"/>
          </a:xfrm>
          <a:prstGeom prst="rect">
            <a:avLst/>
          </a:prstGeom>
          <a:noFill/>
        </p:spPr>
        <p:txBody>
          <a:bodyPr wrap="square" rtlCol="0">
            <a:spAutoFit/>
          </a:bodyPr>
          <a:lstStyle/>
          <a:p>
            <a:r>
              <a:rPr lang="en-US" dirty="0"/>
              <a:t>cubic cost</a:t>
            </a:r>
          </a:p>
        </p:txBody>
      </p:sp>
    </p:spTree>
    <p:extLst>
      <p:ext uri="{BB962C8B-B14F-4D97-AF65-F5344CB8AC3E}">
        <p14:creationId xmlns:p14="http://schemas.microsoft.com/office/powerpoint/2010/main" val="18353552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Generator capacity constraint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Power generation capacity constraints</a:t>
                </a:r>
              </a:p>
              <a:p>
                <a:endParaRPr lang="en-US" dirty="0"/>
              </a:p>
              <a:p>
                <a:r>
                  <a:rPr lang="en-US" dirty="0"/>
                  <a:t>Suppose the adjustable power generation should be within </a:t>
                </a:r>
                <a14:m>
                  <m:oMath xmlns:m="http://schemas.openxmlformats.org/officeDocument/2006/math">
                    <m:r>
                      <a:rPr lang="en-US" i="1" dirty="0" smtClean="0">
                        <a:latin typeface="Cambria Math" panose="02040503050406030204" pitchFamily="18" charset="0"/>
                      </a:rPr>
                      <m:t>[</m:t>
                    </m:r>
                    <m:sSub>
                      <m:sSubPr>
                        <m:ctrlPr>
                          <a:rPr lang="en-US" b="1" i="1" dirty="0" smtClean="0">
                            <a:latin typeface="Cambria Math" panose="02040503050406030204" pitchFamily="18" charset="0"/>
                          </a:rPr>
                        </m:ctrlPr>
                      </m:sSubPr>
                      <m:e>
                        <m:r>
                          <a:rPr lang="en-US" b="1" i="1" dirty="0" smtClean="0">
                            <a:latin typeface="Cambria Math" panose="02040503050406030204" pitchFamily="18" charset="0"/>
                          </a:rPr>
                          <m:t>𝒄</m:t>
                        </m:r>
                      </m:e>
                      <m:sub>
                        <m:r>
                          <a:rPr lang="en-US" b="1" i="1" dirty="0" smtClean="0">
                            <a:latin typeface="Cambria Math" panose="02040503050406030204" pitchFamily="18" charset="0"/>
                          </a:rPr>
                          <m:t>𝟏</m:t>
                        </m:r>
                      </m:sub>
                    </m:sSub>
                    <m:r>
                      <a:rPr lang="en-US" b="1" i="1" dirty="0" smtClean="0">
                        <a:latin typeface="Cambria Math" panose="02040503050406030204" pitchFamily="18" charset="0"/>
                      </a:rPr>
                      <m:t>,</m:t>
                    </m:r>
                    <m:sSub>
                      <m:sSubPr>
                        <m:ctrlPr>
                          <a:rPr lang="en-US" b="1" i="1" dirty="0" smtClean="0">
                            <a:latin typeface="Cambria Math" panose="02040503050406030204" pitchFamily="18" charset="0"/>
                          </a:rPr>
                        </m:ctrlPr>
                      </m:sSubPr>
                      <m:e>
                        <m:r>
                          <a:rPr lang="en-US" b="1" i="1" dirty="0" smtClean="0">
                            <a:latin typeface="Cambria Math" panose="02040503050406030204" pitchFamily="18" charset="0"/>
                          </a:rPr>
                          <m:t>𝒄</m:t>
                        </m:r>
                      </m:e>
                      <m:sub>
                        <m:r>
                          <a:rPr lang="en-US" b="1" i="1" dirty="0" smtClean="0">
                            <a:latin typeface="Cambria Math" panose="02040503050406030204" pitchFamily="18" charset="0"/>
                          </a:rPr>
                          <m:t>𝟐</m:t>
                        </m:r>
                      </m:sub>
                    </m:sSub>
                    <m:r>
                      <a:rPr lang="en-US" i="1" dirty="0" smtClean="0">
                        <a:latin typeface="Cambria Math" panose="02040503050406030204" pitchFamily="18" charset="0"/>
                      </a:rPr>
                      <m:t>]</m:t>
                    </m:r>
                  </m:oMath>
                </a14:m>
                <a:endParaRPr lang="en-US" dirty="0"/>
              </a:p>
              <a:p>
                <a:endParaRPr lang="en-US" dirty="0"/>
              </a:p>
              <a:p>
                <a:r>
                  <a:rPr lang="en-US" dirty="0"/>
                  <a:t>The control is modified to</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931" t="-89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9C2C24DF-DAFD-4A20-870A-00384D50E7EA}" type="slidenum">
              <a:rPr lang="ko-KR" altLang="en-US" smtClean="0"/>
              <a:pPr/>
              <a:t>44</a:t>
            </a:fld>
            <a:endParaRPr lang="ko-KR" altLang="en-US" dirty="0"/>
          </a:p>
        </p:txBody>
      </p:sp>
      <mc:AlternateContent xmlns:mc="http://schemas.openxmlformats.org/markup-compatibility/2006" xmlns:a14="http://schemas.microsoft.com/office/drawing/2010/main">
        <mc:Choice Requires="a14">
          <p:sp>
            <p:nvSpPr>
              <p:cNvPr id="5" name="Rectangle 4"/>
              <p:cNvSpPr/>
              <p:nvPr/>
            </p:nvSpPr>
            <p:spPr>
              <a:xfrm>
                <a:off x="990600" y="3657600"/>
                <a:ext cx="5181600" cy="1163973"/>
              </a:xfrm>
              <a:prstGeom prst="rect">
                <a:avLst/>
              </a:prstGeom>
            </p:spPr>
            <p:txBody>
              <a:bodyPr wrap="square">
                <a:spAutoFit/>
              </a:bodyPr>
              <a:lstStyle/>
              <a:p>
                <a14:m>
                  <m:oMath xmlns:m="http://schemas.openxmlformats.org/officeDocument/2006/math">
                    <m:sSub>
                      <m:sSubPr>
                        <m:ctrlPr>
                          <a:rPr lang="en-US" sz="2200" i="1" smtClean="0">
                            <a:solidFill>
                              <a:srgbClr val="FF0000"/>
                            </a:solidFill>
                            <a:latin typeface="Cambria Math" panose="02040503050406030204" pitchFamily="18" charset="0"/>
                          </a:rPr>
                        </m:ctrlPr>
                      </m:sSubPr>
                      <m:e>
                        <m:acc>
                          <m:accPr>
                            <m:chr m:val="̇"/>
                            <m:ctrlPr>
                              <a:rPr lang="en-US" sz="2200" i="1">
                                <a:solidFill>
                                  <a:srgbClr val="FF0000"/>
                                </a:solidFill>
                                <a:latin typeface="Cambria Math" panose="02040503050406030204" pitchFamily="18" charset="0"/>
                              </a:rPr>
                            </m:ctrlPr>
                          </m:accPr>
                          <m:e>
                            <m:r>
                              <a:rPr lang="en-US" sz="2200" b="0" i="1" smtClean="0">
                                <a:solidFill>
                                  <a:srgbClr val="FF0000"/>
                                </a:solidFill>
                                <a:latin typeface="Cambria Math" panose="02040503050406030204" pitchFamily="18" charset="0"/>
                              </a:rPr>
                              <m:t>𝑣</m:t>
                            </m:r>
                          </m:e>
                        </m:acc>
                      </m:e>
                      <m:sub>
                        <m:r>
                          <a:rPr lang="en-US" sz="2200" i="1">
                            <a:solidFill>
                              <a:srgbClr val="FF0000"/>
                            </a:solidFill>
                            <a:latin typeface="Cambria Math" panose="02040503050406030204" pitchFamily="18" charset="0"/>
                          </a:rPr>
                          <m:t>𝑖</m:t>
                        </m:r>
                      </m:sub>
                    </m:sSub>
                    <m:d>
                      <m:dPr>
                        <m:ctrlPr>
                          <a:rPr lang="en-US" sz="2200" i="1">
                            <a:solidFill>
                              <a:srgbClr val="FF0000"/>
                            </a:solidFill>
                            <a:latin typeface="Cambria Math" panose="02040503050406030204" pitchFamily="18" charset="0"/>
                          </a:rPr>
                        </m:ctrlPr>
                      </m:dPr>
                      <m:e>
                        <m:r>
                          <a:rPr lang="en-US" sz="2200" i="1">
                            <a:solidFill>
                              <a:srgbClr val="FF0000"/>
                            </a:solidFill>
                            <a:latin typeface="Cambria Math" panose="02040503050406030204" pitchFamily="18" charset="0"/>
                          </a:rPr>
                          <m:t>𝑡</m:t>
                        </m:r>
                      </m:e>
                    </m:d>
                    <m:r>
                      <a:rPr lang="en-US" sz="2200" i="1">
                        <a:solidFill>
                          <a:srgbClr val="FF0000"/>
                        </a:solidFill>
                        <a:latin typeface="Cambria Math" panose="02040503050406030204" pitchFamily="18" charset="0"/>
                      </a:rPr>
                      <m:t>=−</m:t>
                    </m:r>
                    <m:sSub>
                      <m:sSubPr>
                        <m:ctrlPr>
                          <a:rPr lang="en-US" sz="2200" i="1">
                            <a:solidFill>
                              <a:srgbClr val="FF0000"/>
                            </a:solidFill>
                            <a:latin typeface="Cambria Math" panose="02040503050406030204" pitchFamily="18" charset="0"/>
                          </a:rPr>
                        </m:ctrlPr>
                      </m:sSubPr>
                      <m:e>
                        <m:r>
                          <a:rPr lang="en-US" sz="2200" b="0" i="1" smtClean="0">
                            <a:solidFill>
                              <a:srgbClr val="FF0000"/>
                            </a:solidFill>
                            <a:latin typeface="Cambria Math" panose="02040503050406030204" pitchFamily="18" charset="0"/>
                          </a:rPr>
                          <m:t>𝑘</m:t>
                        </m:r>
                      </m:e>
                      <m:sub>
                        <m:r>
                          <a:rPr lang="en-US" sz="2200" i="1">
                            <a:solidFill>
                              <a:srgbClr val="FF0000"/>
                            </a:solidFill>
                            <a:latin typeface="Cambria Math" panose="02040503050406030204" pitchFamily="18" charset="0"/>
                          </a:rPr>
                          <m:t>𝑖</m:t>
                        </m:r>
                      </m:sub>
                    </m:sSub>
                    <m:sSub>
                      <m:sSubPr>
                        <m:ctrlPr>
                          <a:rPr lang="en-US" sz="2200" i="1">
                            <a:solidFill>
                              <a:srgbClr val="FF0000"/>
                            </a:solidFill>
                            <a:latin typeface="Cambria Math" panose="02040503050406030204" pitchFamily="18" charset="0"/>
                          </a:rPr>
                        </m:ctrlPr>
                      </m:sSubPr>
                      <m:e>
                        <m:r>
                          <a:rPr lang="en-US" sz="2200" i="1">
                            <a:solidFill>
                              <a:srgbClr val="FF0000"/>
                            </a:solidFill>
                            <a:latin typeface="Cambria Math" panose="02040503050406030204" pitchFamily="18" charset="0"/>
                          </a:rPr>
                          <m:t>𝜔</m:t>
                        </m:r>
                      </m:e>
                      <m:sub>
                        <m:r>
                          <a:rPr lang="en-US" sz="2200" i="1">
                            <a:solidFill>
                              <a:srgbClr val="FF0000"/>
                            </a:solidFill>
                            <a:latin typeface="Cambria Math" panose="02040503050406030204" pitchFamily="18" charset="0"/>
                          </a:rPr>
                          <m:t>𝑖</m:t>
                        </m:r>
                      </m:sub>
                    </m:sSub>
                    <m:d>
                      <m:dPr>
                        <m:ctrlPr>
                          <a:rPr lang="en-US" sz="2200" i="1">
                            <a:solidFill>
                              <a:srgbClr val="FF0000"/>
                            </a:solidFill>
                            <a:latin typeface="Cambria Math" panose="02040503050406030204" pitchFamily="18" charset="0"/>
                          </a:rPr>
                        </m:ctrlPr>
                      </m:dPr>
                      <m:e>
                        <m:r>
                          <a:rPr lang="en-US" sz="2200" i="1">
                            <a:solidFill>
                              <a:srgbClr val="FF0000"/>
                            </a:solidFill>
                            <a:latin typeface="Cambria Math" panose="02040503050406030204" pitchFamily="18" charset="0"/>
                          </a:rPr>
                          <m:t>𝑡</m:t>
                        </m:r>
                      </m:e>
                    </m:d>
                  </m:oMath>
                </a14:m>
                <a:r>
                  <a:rPr lang="en-US" sz="2200" i="1" dirty="0">
                    <a:solidFill>
                      <a:schemeClr val="tx1"/>
                    </a:solidFill>
                    <a:latin typeface="Cambria Math" panose="02040503050406030204" pitchFamily="18" charset="0"/>
                  </a:rPr>
                  <a:t>,</a:t>
                </a:r>
              </a:p>
              <a:p>
                <a:endParaRPr lang="en-US" sz="2200" i="1" dirty="0">
                  <a:latin typeface="Cambria Math" panose="02040503050406030204" pitchFamily="18" charset="0"/>
                </a:endParaRPr>
              </a:p>
              <a:p>
                <a14:m>
                  <m:oMath xmlns:m="http://schemas.openxmlformats.org/officeDocument/2006/math">
                    <m:sSub>
                      <m:sSubPr>
                        <m:ctrlPr>
                          <a:rPr lang="en-US" sz="2200" i="1">
                            <a:solidFill>
                              <a:srgbClr val="FF0000"/>
                            </a:solidFill>
                            <a:latin typeface="Cambria Math" panose="02040503050406030204" pitchFamily="18" charset="0"/>
                          </a:rPr>
                        </m:ctrlPr>
                      </m:sSubPr>
                      <m:e>
                        <m:r>
                          <a:rPr lang="en-US" sz="2200" b="0" i="1" smtClean="0">
                            <a:solidFill>
                              <a:srgbClr val="FF0000"/>
                            </a:solidFill>
                            <a:latin typeface="Cambria Math" panose="02040503050406030204" pitchFamily="18" charset="0"/>
                          </a:rPr>
                          <m:t>𝑢</m:t>
                        </m:r>
                      </m:e>
                      <m:sub>
                        <m:r>
                          <a:rPr lang="en-US" sz="2200" i="1">
                            <a:solidFill>
                              <a:srgbClr val="FF0000"/>
                            </a:solidFill>
                            <a:latin typeface="Cambria Math" panose="02040503050406030204" pitchFamily="18" charset="0"/>
                          </a:rPr>
                          <m:t>𝑖</m:t>
                        </m:r>
                      </m:sub>
                    </m:sSub>
                    <m:d>
                      <m:dPr>
                        <m:ctrlPr>
                          <a:rPr lang="en-US" sz="2200" i="1">
                            <a:solidFill>
                              <a:srgbClr val="FF0000"/>
                            </a:solidFill>
                            <a:latin typeface="Cambria Math" panose="02040503050406030204" pitchFamily="18" charset="0"/>
                          </a:rPr>
                        </m:ctrlPr>
                      </m:dPr>
                      <m:e>
                        <m:r>
                          <a:rPr lang="en-US" sz="2200" i="1">
                            <a:solidFill>
                              <a:srgbClr val="FF0000"/>
                            </a:solidFill>
                            <a:latin typeface="Cambria Math" panose="02040503050406030204" pitchFamily="18" charset="0"/>
                          </a:rPr>
                          <m:t>𝑡</m:t>
                        </m:r>
                      </m:e>
                    </m:d>
                    <m:r>
                      <a:rPr lang="en-US" sz="2200" i="1">
                        <a:solidFill>
                          <a:srgbClr val="FF0000"/>
                        </a:solidFill>
                        <a:latin typeface="Cambria Math" panose="02040503050406030204" pitchFamily="18" charset="0"/>
                      </a:rPr>
                      <m:t>=</m:t>
                    </m:r>
                    <m:r>
                      <m:rPr>
                        <m:sty m:val="p"/>
                      </m:rPr>
                      <a:rPr lang="en-US" sz="2200" b="0" i="1" smtClean="0">
                        <a:solidFill>
                          <a:srgbClr val="FF0000"/>
                        </a:solidFill>
                        <a:latin typeface="Cambria Math" panose="02040503050406030204" pitchFamily="18" charset="0"/>
                      </a:rPr>
                      <m:t>max</m:t>
                    </m:r>
                    <m:r>
                      <a:rPr lang="en-US" sz="2200" b="0" i="1" smtClean="0">
                        <a:solidFill>
                          <a:srgbClr val="FF0000"/>
                        </a:solidFill>
                        <a:latin typeface="Cambria Math" panose="02040503050406030204" pitchFamily="18" charset="0"/>
                      </a:rPr>
                      <m:t>(</m:t>
                    </m:r>
                    <m:sSub>
                      <m:sSubPr>
                        <m:ctrlPr>
                          <a:rPr lang="en-US" sz="2200" b="0" i="1" smtClean="0">
                            <a:solidFill>
                              <a:srgbClr val="FF0000"/>
                            </a:solidFill>
                            <a:latin typeface="Cambria Math" panose="02040503050406030204" pitchFamily="18" charset="0"/>
                          </a:rPr>
                        </m:ctrlPr>
                      </m:sSubPr>
                      <m:e>
                        <m:r>
                          <a:rPr lang="en-US" sz="2200" b="0" i="1" smtClean="0">
                            <a:solidFill>
                              <a:srgbClr val="FF0000"/>
                            </a:solidFill>
                            <a:latin typeface="Cambria Math" panose="02040503050406030204" pitchFamily="18" charset="0"/>
                          </a:rPr>
                          <m:t>𝑐</m:t>
                        </m:r>
                      </m:e>
                      <m:sub>
                        <m:r>
                          <a:rPr lang="en-US" sz="2200" b="0" i="1" smtClean="0">
                            <a:solidFill>
                              <a:srgbClr val="FF0000"/>
                            </a:solidFill>
                            <a:latin typeface="Cambria Math" panose="02040503050406030204" pitchFamily="18" charset="0"/>
                          </a:rPr>
                          <m:t>1</m:t>
                        </m:r>
                      </m:sub>
                    </m:sSub>
                    <m:r>
                      <a:rPr lang="en-US" sz="2200" b="0" i="1" smtClean="0">
                        <a:solidFill>
                          <a:srgbClr val="FF0000"/>
                        </a:solidFill>
                        <a:latin typeface="Cambria Math" panose="02040503050406030204" pitchFamily="18" charset="0"/>
                      </a:rPr>
                      <m:t>,</m:t>
                    </m:r>
                    <m:func>
                      <m:funcPr>
                        <m:ctrlPr>
                          <a:rPr lang="en-US" sz="2200" b="0" i="1" smtClean="0">
                            <a:solidFill>
                              <a:srgbClr val="FF0000"/>
                            </a:solidFill>
                            <a:latin typeface="Cambria Math" panose="02040503050406030204" pitchFamily="18" charset="0"/>
                          </a:rPr>
                        </m:ctrlPr>
                      </m:funcPr>
                      <m:fName>
                        <m:r>
                          <m:rPr>
                            <m:sty m:val="p"/>
                          </m:rPr>
                          <a:rPr lang="en-US" sz="2200" b="0" i="0" smtClean="0">
                            <a:solidFill>
                              <a:srgbClr val="FF0000"/>
                            </a:solidFill>
                            <a:latin typeface="Cambria Math" panose="02040503050406030204" pitchFamily="18" charset="0"/>
                          </a:rPr>
                          <m:t>min</m:t>
                        </m:r>
                      </m:fName>
                      <m:e>
                        <m:r>
                          <a:rPr lang="en-US" sz="2200" b="0" i="1" smtClean="0">
                            <a:solidFill>
                              <a:srgbClr val="FF0000"/>
                            </a:solidFill>
                            <a:latin typeface="Cambria Math" panose="02040503050406030204" pitchFamily="18" charset="0"/>
                          </a:rPr>
                          <m:t>(</m:t>
                        </m:r>
                        <m:sSub>
                          <m:sSubPr>
                            <m:ctrlPr>
                              <a:rPr lang="en-US" sz="2200" b="0" i="1" smtClean="0">
                                <a:solidFill>
                                  <a:srgbClr val="FF0000"/>
                                </a:solidFill>
                                <a:latin typeface="Cambria Math" panose="02040503050406030204" pitchFamily="18" charset="0"/>
                              </a:rPr>
                            </m:ctrlPr>
                          </m:sSubPr>
                          <m:e>
                            <m:r>
                              <a:rPr lang="en-US" sz="2200" b="0" i="1" smtClean="0">
                                <a:solidFill>
                                  <a:srgbClr val="FF0000"/>
                                </a:solidFill>
                                <a:latin typeface="Cambria Math" panose="02040503050406030204" pitchFamily="18" charset="0"/>
                              </a:rPr>
                              <m:t>𝑐</m:t>
                            </m:r>
                          </m:e>
                          <m:sub>
                            <m:r>
                              <a:rPr lang="en-US" sz="2200" b="0" i="1" smtClean="0">
                                <a:solidFill>
                                  <a:srgbClr val="FF0000"/>
                                </a:solidFill>
                                <a:latin typeface="Cambria Math" panose="02040503050406030204" pitchFamily="18" charset="0"/>
                              </a:rPr>
                              <m:t>2</m:t>
                            </m:r>
                          </m:sub>
                        </m:sSub>
                        <m:r>
                          <a:rPr lang="en-US" sz="2200" b="0" i="1" smtClean="0">
                            <a:solidFill>
                              <a:srgbClr val="FF0000"/>
                            </a:solidFill>
                            <a:latin typeface="Cambria Math" panose="02040503050406030204" pitchFamily="18" charset="0"/>
                          </a:rPr>
                          <m:t>,</m:t>
                        </m:r>
                      </m:e>
                    </m:func>
                    <m:r>
                      <a:rPr lang="en-US" sz="2200" b="0" i="1" smtClean="0">
                        <a:solidFill>
                          <a:srgbClr val="FF0000"/>
                        </a:solidFill>
                        <a:latin typeface="Cambria Math" panose="02040503050406030204" pitchFamily="18" charset="0"/>
                      </a:rPr>
                      <m:t> </m:t>
                    </m:r>
                    <m:sSubSup>
                      <m:sSubSupPr>
                        <m:ctrlPr>
                          <a:rPr lang="en-US" sz="2200" b="0" i="1" smtClean="0">
                            <a:solidFill>
                              <a:srgbClr val="FF0000"/>
                            </a:solidFill>
                            <a:latin typeface="Cambria Math" panose="02040503050406030204" pitchFamily="18" charset="0"/>
                          </a:rPr>
                        </m:ctrlPr>
                      </m:sSubSupPr>
                      <m:e>
                        <m:r>
                          <a:rPr lang="en-US" sz="2200" b="0" i="1" smtClean="0">
                            <a:solidFill>
                              <a:srgbClr val="FF0000"/>
                            </a:solidFill>
                            <a:latin typeface="Cambria Math" panose="02040503050406030204" pitchFamily="18" charset="0"/>
                          </a:rPr>
                          <m:t>𝑔</m:t>
                        </m:r>
                      </m:e>
                      <m:sub>
                        <m:r>
                          <a:rPr lang="en-US" sz="2200" b="0" i="1" smtClean="0">
                            <a:solidFill>
                              <a:srgbClr val="FF0000"/>
                            </a:solidFill>
                            <a:latin typeface="Cambria Math" panose="02040503050406030204" pitchFamily="18" charset="0"/>
                          </a:rPr>
                          <m:t>𝑖</m:t>
                        </m:r>
                      </m:sub>
                      <m:sup>
                        <m:r>
                          <a:rPr lang="en-US" sz="2200" b="0" i="1" smtClean="0">
                            <a:solidFill>
                              <a:srgbClr val="FF0000"/>
                            </a:solidFill>
                            <a:latin typeface="Cambria Math" panose="02040503050406030204" pitchFamily="18" charset="0"/>
                          </a:rPr>
                          <m:t>−1</m:t>
                        </m:r>
                      </m:sup>
                    </m:sSubSup>
                    <m:d>
                      <m:dPr>
                        <m:ctrlPr>
                          <a:rPr lang="en-US" sz="2200" b="0" i="1" smtClean="0">
                            <a:solidFill>
                              <a:srgbClr val="FF0000"/>
                            </a:solidFill>
                            <a:latin typeface="Cambria Math" panose="02040503050406030204" pitchFamily="18" charset="0"/>
                          </a:rPr>
                        </m:ctrlPr>
                      </m:dPr>
                      <m:e>
                        <m:sSub>
                          <m:sSubPr>
                            <m:ctrlPr>
                              <a:rPr lang="en-US" sz="2200" b="0" i="1" smtClean="0">
                                <a:solidFill>
                                  <a:srgbClr val="FF0000"/>
                                </a:solidFill>
                                <a:latin typeface="Cambria Math" panose="02040503050406030204" pitchFamily="18" charset="0"/>
                              </a:rPr>
                            </m:ctrlPr>
                          </m:sSubPr>
                          <m:e>
                            <m:r>
                              <a:rPr lang="en-US" sz="2200" b="0" i="1" smtClean="0">
                                <a:solidFill>
                                  <a:srgbClr val="FF0000"/>
                                </a:solidFill>
                                <a:latin typeface="Cambria Math" panose="02040503050406030204" pitchFamily="18" charset="0"/>
                              </a:rPr>
                              <m:t>𝑣</m:t>
                            </m:r>
                          </m:e>
                          <m:sub>
                            <m:r>
                              <a:rPr lang="en-US" sz="2200" b="0" i="1" smtClean="0">
                                <a:solidFill>
                                  <a:srgbClr val="FF0000"/>
                                </a:solidFill>
                                <a:latin typeface="Cambria Math" panose="02040503050406030204" pitchFamily="18" charset="0"/>
                              </a:rPr>
                              <m:t>𝑖</m:t>
                            </m:r>
                          </m:sub>
                        </m:sSub>
                        <m:d>
                          <m:dPr>
                            <m:ctrlPr>
                              <a:rPr lang="en-US" sz="2200" b="0" i="1" smtClean="0">
                                <a:solidFill>
                                  <a:srgbClr val="FF0000"/>
                                </a:solidFill>
                                <a:latin typeface="Cambria Math" panose="02040503050406030204" pitchFamily="18" charset="0"/>
                              </a:rPr>
                            </m:ctrlPr>
                          </m:dPr>
                          <m:e>
                            <m:r>
                              <a:rPr lang="en-US" sz="2200" b="0" i="1" smtClean="0">
                                <a:solidFill>
                                  <a:srgbClr val="FF0000"/>
                                </a:solidFill>
                                <a:latin typeface="Cambria Math" panose="02040503050406030204" pitchFamily="18" charset="0"/>
                              </a:rPr>
                              <m:t>𝑡</m:t>
                            </m:r>
                          </m:e>
                        </m:d>
                      </m:e>
                    </m:d>
                    <m:r>
                      <a:rPr lang="en-US" sz="2200" b="0" i="1" smtClean="0">
                        <a:solidFill>
                          <a:srgbClr val="FF0000"/>
                        </a:solidFill>
                        <a:latin typeface="Cambria Math" panose="02040503050406030204" pitchFamily="18" charset="0"/>
                      </a:rPr>
                      <m:t>) )</m:t>
                    </m:r>
                  </m:oMath>
                </a14:m>
                <a:r>
                  <a:rPr lang="en-US" sz="2200" i="1" dirty="0">
                    <a:solidFill>
                      <a:schemeClr val="tx1"/>
                    </a:solidFill>
                    <a:latin typeface="Cambria Math" panose="02040503050406030204" pitchFamily="18" charset="0"/>
                  </a:rPr>
                  <a:t>.</a:t>
                </a:r>
              </a:p>
            </p:txBody>
          </p:sp>
        </mc:Choice>
        <mc:Fallback xmlns="">
          <p:sp>
            <p:nvSpPr>
              <p:cNvPr id="5" name="Rectangle 4"/>
              <p:cNvSpPr>
                <a:spLocks noRot="1" noChangeAspect="1" noMove="1" noResize="1" noEditPoints="1" noAdjustHandles="1" noChangeArrowheads="1" noChangeShapeType="1" noTextEdit="1"/>
              </p:cNvSpPr>
              <p:nvPr/>
            </p:nvSpPr>
            <p:spPr>
              <a:xfrm>
                <a:off x="990600" y="3657600"/>
                <a:ext cx="5181600" cy="1163973"/>
              </a:xfrm>
              <a:prstGeom prst="rect">
                <a:avLst/>
              </a:prstGeom>
              <a:blipFill>
                <a:blip r:embed="rId3"/>
                <a:stretch>
                  <a:fillRect t="-3665" b="-5759"/>
                </a:stretch>
              </a:blipFill>
            </p:spPr>
            <p:txBody>
              <a:bodyPr/>
              <a:lstStyle/>
              <a:p>
                <a:r>
                  <a:rPr lang="en-US">
                    <a:noFill/>
                  </a:rPr>
                  <a:t> </a:t>
                </a:r>
              </a:p>
            </p:txBody>
          </p:sp>
        </mc:Fallback>
      </mc:AlternateContent>
    </p:spTree>
    <p:extLst>
      <p:ext uri="{BB962C8B-B14F-4D97-AF65-F5344CB8AC3E}">
        <p14:creationId xmlns:p14="http://schemas.microsoft.com/office/powerpoint/2010/main" val="26668581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4011960" y="-3705599"/>
            <a:ext cx="533400" cy="8054280"/>
          </a:xfrm>
        </p:spPr>
        <p:txBody>
          <a:bodyPr/>
          <a:lstStyle/>
          <a:p>
            <a:r>
              <a:rPr lang="en-US" dirty="0"/>
              <a:t>Control policy using communication</a:t>
            </a:r>
          </a:p>
        </p:txBody>
      </p:sp>
      <p:sp>
        <p:nvSpPr>
          <p:cNvPr id="3" name="Content Placeholder 2"/>
          <p:cNvSpPr>
            <a:spLocks noGrp="1"/>
          </p:cNvSpPr>
          <p:nvPr>
            <p:ph idx="1"/>
          </p:nvPr>
        </p:nvSpPr>
        <p:spPr/>
        <p:txBody>
          <a:bodyPr/>
          <a:lstStyle/>
          <a:p>
            <a:r>
              <a:rPr lang="en-US" dirty="0"/>
              <a:t>Communication exchanges marginal costs</a:t>
            </a:r>
          </a:p>
        </p:txBody>
      </p:sp>
      <p:sp>
        <p:nvSpPr>
          <p:cNvPr id="4" name="Slide Number Placeholder 3"/>
          <p:cNvSpPr>
            <a:spLocks noGrp="1"/>
          </p:cNvSpPr>
          <p:nvPr>
            <p:ph type="sldNum" sz="quarter" idx="12"/>
          </p:nvPr>
        </p:nvSpPr>
        <p:spPr/>
        <p:txBody>
          <a:bodyPr/>
          <a:lstStyle/>
          <a:p>
            <a:fld id="{9C2C24DF-DAFD-4A20-870A-00384D50E7EA}" type="slidenum">
              <a:rPr lang="ko-KR" altLang="en-US" smtClean="0"/>
              <a:pPr/>
              <a:t>45</a:t>
            </a:fld>
            <a:endParaRPr lang="ko-KR" altLang="en-US" dirty="0"/>
          </a:p>
        </p:txBody>
      </p:sp>
      <mc:AlternateContent xmlns:mc="http://schemas.openxmlformats.org/markup-compatibility/2006" xmlns:a14="http://schemas.microsoft.com/office/drawing/2010/main">
        <mc:Choice Requires="a14">
          <p:sp>
            <p:nvSpPr>
              <p:cNvPr id="5" name="Oval 4"/>
              <p:cNvSpPr/>
              <p:nvPr/>
            </p:nvSpPr>
            <p:spPr>
              <a:xfrm>
                <a:off x="1958256" y="2581357"/>
                <a:ext cx="457200" cy="4572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𝑖</m:t>
                      </m:r>
                    </m:oMath>
                  </m:oMathPara>
                </a14:m>
                <a:endParaRPr lang="en-US" sz="2400" dirty="0"/>
              </a:p>
            </p:txBody>
          </p:sp>
        </mc:Choice>
        <mc:Fallback xmlns="">
          <p:sp>
            <p:nvSpPr>
              <p:cNvPr id="5" name="Oval 4"/>
              <p:cNvSpPr>
                <a:spLocks noRot="1" noChangeAspect="1" noMove="1" noResize="1" noEditPoints="1" noAdjustHandles="1" noChangeArrowheads="1" noChangeShapeType="1" noTextEdit="1"/>
              </p:cNvSpPr>
              <p:nvPr/>
            </p:nvSpPr>
            <p:spPr>
              <a:xfrm>
                <a:off x="1958256" y="2581357"/>
                <a:ext cx="457200" cy="457200"/>
              </a:xfrm>
              <a:prstGeom prst="ellipse">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Oval 5"/>
              <p:cNvSpPr/>
              <p:nvPr/>
            </p:nvSpPr>
            <p:spPr>
              <a:xfrm>
                <a:off x="3461852" y="2581357"/>
                <a:ext cx="457200" cy="4572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𝑗</m:t>
                      </m:r>
                    </m:oMath>
                  </m:oMathPara>
                </a14:m>
                <a:endParaRPr lang="en-US" sz="2400" dirty="0"/>
              </a:p>
            </p:txBody>
          </p:sp>
        </mc:Choice>
        <mc:Fallback xmlns="">
          <p:sp>
            <p:nvSpPr>
              <p:cNvPr id="6" name="Oval 5"/>
              <p:cNvSpPr>
                <a:spLocks noRot="1" noChangeAspect="1" noMove="1" noResize="1" noEditPoints="1" noAdjustHandles="1" noChangeArrowheads="1" noChangeShapeType="1" noTextEdit="1"/>
              </p:cNvSpPr>
              <p:nvPr/>
            </p:nvSpPr>
            <p:spPr>
              <a:xfrm>
                <a:off x="3461852" y="2581357"/>
                <a:ext cx="457200" cy="457200"/>
              </a:xfrm>
              <a:prstGeom prst="ellipse">
                <a:avLst/>
              </a:prstGeom>
              <a:blipFill>
                <a:blip r:embed="rId3"/>
                <a:stretch>
                  <a:fillRect b="-121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Oval 6"/>
              <p:cNvSpPr/>
              <p:nvPr/>
            </p:nvSpPr>
            <p:spPr>
              <a:xfrm>
                <a:off x="4376252" y="3419557"/>
                <a:ext cx="457200" cy="4572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𝑘</m:t>
                      </m:r>
                    </m:oMath>
                  </m:oMathPara>
                </a14:m>
                <a:endParaRPr lang="en-US" sz="2400" dirty="0"/>
              </a:p>
            </p:txBody>
          </p:sp>
        </mc:Choice>
        <mc:Fallback xmlns="">
          <p:sp>
            <p:nvSpPr>
              <p:cNvPr id="7" name="Oval 6"/>
              <p:cNvSpPr>
                <a:spLocks noRot="1" noChangeAspect="1" noMove="1" noResize="1" noEditPoints="1" noAdjustHandles="1" noChangeArrowheads="1" noChangeShapeType="1" noTextEdit="1"/>
              </p:cNvSpPr>
              <p:nvPr/>
            </p:nvSpPr>
            <p:spPr>
              <a:xfrm>
                <a:off x="4376252" y="3419557"/>
                <a:ext cx="457200" cy="457200"/>
              </a:xfrm>
              <a:prstGeom prst="ellipse">
                <a:avLst/>
              </a:prstGeom>
              <a:blipFill>
                <a:blip r:embed="rId4"/>
                <a:stretch>
                  <a:fillRect/>
                </a:stretch>
              </a:blipFill>
            </p:spPr>
            <p:txBody>
              <a:bodyPr/>
              <a:lstStyle/>
              <a:p>
                <a:r>
                  <a:rPr lang="en-US">
                    <a:noFill/>
                  </a:rPr>
                  <a:t> </a:t>
                </a:r>
              </a:p>
            </p:txBody>
          </p:sp>
        </mc:Fallback>
      </mc:AlternateContent>
      <p:sp>
        <p:nvSpPr>
          <p:cNvPr id="8" name="Oval 7"/>
          <p:cNvSpPr/>
          <p:nvPr/>
        </p:nvSpPr>
        <p:spPr>
          <a:xfrm>
            <a:off x="1729656" y="1590757"/>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891456" y="3114757"/>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10456" y="2352757"/>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223852" y="1819357"/>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p:cNvCxnSpPr>
            <a:stCxn id="5" idx="6"/>
            <a:endCxn id="6" idx="2"/>
          </p:cNvCxnSpPr>
          <p:nvPr/>
        </p:nvCxnSpPr>
        <p:spPr>
          <a:xfrm>
            <a:off x="2415456" y="2809957"/>
            <a:ext cx="1046396"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3" name="Straight Connector 12"/>
          <p:cNvCxnSpPr>
            <a:stCxn id="5" idx="0"/>
            <a:endCxn id="8" idx="4"/>
          </p:cNvCxnSpPr>
          <p:nvPr/>
        </p:nvCxnSpPr>
        <p:spPr>
          <a:xfrm flipH="1" flipV="1">
            <a:off x="1958256" y="2047957"/>
            <a:ext cx="228600" cy="533400"/>
          </a:xfrm>
          <a:prstGeom prst="line">
            <a:avLst/>
          </a:prstGeom>
        </p:spPr>
        <p:style>
          <a:lnRef idx="3">
            <a:schemeClr val="accent1"/>
          </a:lnRef>
          <a:fillRef idx="0">
            <a:schemeClr val="accent1"/>
          </a:fillRef>
          <a:effectRef idx="2">
            <a:schemeClr val="accent1"/>
          </a:effectRef>
          <a:fontRef idx="minor">
            <a:schemeClr val="tx1"/>
          </a:fontRef>
        </p:style>
      </p:cxnSp>
      <p:cxnSp>
        <p:nvCxnSpPr>
          <p:cNvPr id="14" name="Straight Connector 13"/>
          <p:cNvCxnSpPr>
            <a:stCxn id="5" idx="2"/>
            <a:endCxn id="10" idx="6"/>
          </p:cNvCxnSpPr>
          <p:nvPr/>
        </p:nvCxnSpPr>
        <p:spPr>
          <a:xfrm flipH="1" flipV="1">
            <a:off x="967656" y="2581357"/>
            <a:ext cx="990600" cy="228600"/>
          </a:xfrm>
          <a:prstGeom prst="line">
            <a:avLst/>
          </a:prstGeom>
        </p:spPr>
        <p:style>
          <a:lnRef idx="3">
            <a:schemeClr val="accent1"/>
          </a:lnRef>
          <a:fillRef idx="0">
            <a:schemeClr val="accent1"/>
          </a:fillRef>
          <a:effectRef idx="2">
            <a:schemeClr val="accent1"/>
          </a:effectRef>
          <a:fontRef idx="minor">
            <a:schemeClr val="tx1"/>
          </a:fontRef>
        </p:style>
      </p:cxnSp>
      <p:cxnSp>
        <p:nvCxnSpPr>
          <p:cNvPr id="15" name="Straight Connector 14"/>
          <p:cNvCxnSpPr>
            <a:stCxn id="5" idx="3"/>
            <a:endCxn id="9" idx="6"/>
          </p:cNvCxnSpPr>
          <p:nvPr/>
        </p:nvCxnSpPr>
        <p:spPr>
          <a:xfrm flipH="1">
            <a:off x="1348656" y="2971602"/>
            <a:ext cx="676555" cy="371755"/>
          </a:xfrm>
          <a:prstGeom prst="line">
            <a:avLst/>
          </a:prstGeom>
        </p:spPr>
        <p:style>
          <a:lnRef idx="3">
            <a:schemeClr val="accent1"/>
          </a:lnRef>
          <a:fillRef idx="0">
            <a:schemeClr val="accent1"/>
          </a:fillRef>
          <a:effectRef idx="2">
            <a:schemeClr val="accent1"/>
          </a:effectRef>
          <a:fontRef idx="minor">
            <a:schemeClr val="tx1"/>
          </a:fontRef>
        </p:style>
      </p:cxnSp>
      <p:cxnSp>
        <p:nvCxnSpPr>
          <p:cNvPr id="16" name="Straight Connector 15"/>
          <p:cNvCxnSpPr>
            <a:stCxn id="6" idx="7"/>
            <a:endCxn id="11" idx="3"/>
          </p:cNvCxnSpPr>
          <p:nvPr/>
        </p:nvCxnSpPr>
        <p:spPr>
          <a:xfrm flipV="1">
            <a:off x="3852097" y="2209602"/>
            <a:ext cx="438710" cy="438710"/>
          </a:xfrm>
          <a:prstGeom prst="line">
            <a:avLst/>
          </a:prstGeom>
        </p:spPr>
        <p:style>
          <a:lnRef idx="3">
            <a:schemeClr val="accent1"/>
          </a:lnRef>
          <a:fillRef idx="0">
            <a:schemeClr val="accent1"/>
          </a:fillRef>
          <a:effectRef idx="2">
            <a:schemeClr val="accent1"/>
          </a:effectRef>
          <a:fontRef idx="minor">
            <a:schemeClr val="tx1"/>
          </a:fontRef>
        </p:style>
      </p:cxnSp>
      <p:cxnSp>
        <p:nvCxnSpPr>
          <p:cNvPr id="17" name="Straight Connector 16"/>
          <p:cNvCxnSpPr>
            <a:stCxn id="6" idx="5"/>
            <a:endCxn id="7" idx="1"/>
          </p:cNvCxnSpPr>
          <p:nvPr/>
        </p:nvCxnSpPr>
        <p:spPr>
          <a:xfrm>
            <a:off x="3852097" y="2971602"/>
            <a:ext cx="591110" cy="514910"/>
          </a:xfrm>
          <a:prstGeom prst="line">
            <a:avLst/>
          </a:prstGeom>
        </p:spPr>
        <p:style>
          <a:lnRef idx="3">
            <a:schemeClr val="accent1"/>
          </a:lnRef>
          <a:fillRef idx="0">
            <a:schemeClr val="accent1"/>
          </a:fillRef>
          <a:effectRef idx="2">
            <a:schemeClr val="accent1"/>
          </a:effectRef>
          <a:fontRef idx="minor">
            <a:schemeClr val="tx1"/>
          </a:fontRef>
        </p:style>
      </p:cxnSp>
      <p:cxnSp>
        <p:nvCxnSpPr>
          <p:cNvPr id="19" name="Straight Connector 18"/>
          <p:cNvCxnSpPr>
            <a:stCxn id="6" idx="0"/>
            <a:endCxn id="11" idx="2"/>
          </p:cNvCxnSpPr>
          <p:nvPr/>
        </p:nvCxnSpPr>
        <p:spPr>
          <a:xfrm flipV="1">
            <a:off x="3690452" y="2047957"/>
            <a:ext cx="533400" cy="533400"/>
          </a:xfrm>
          <a:prstGeom prst="line">
            <a:avLst/>
          </a:prstGeom>
          <a:ln w="57150">
            <a:prstDash val="sysDash"/>
          </a:ln>
        </p:spPr>
        <p:style>
          <a:lnRef idx="1">
            <a:schemeClr val="accent2"/>
          </a:lnRef>
          <a:fillRef idx="0">
            <a:schemeClr val="accent2"/>
          </a:fillRef>
          <a:effectRef idx="0">
            <a:schemeClr val="accent2"/>
          </a:effectRef>
          <a:fontRef idx="minor">
            <a:schemeClr val="tx1"/>
          </a:fontRef>
        </p:style>
      </p:cxnSp>
      <p:cxnSp>
        <p:nvCxnSpPr>
          <p:cNvPr id="20" name="Straight Connector 19"/>
          <p:cNvCxnSpPr>
            <a:endCxn id="6" idx="4"/>
          </p:cNvCxnSpPr>
          <p:nvPr/>
        </p:nvCxnSpPr>
        <p:spPr>
          <a:xfrm flipH="1" flipV="1">
            <a:off x="3690452" y="3038557"/>
            <a:ext cx="652798" cy="539132"/>
          </a:xfrm>
          <a:prstGeom prst="line">
            <a:avLst/>
          </a:prstGeom>
          <a:ln w="57150">
            <a:prstDash val="sysDash"/>
          </a:ln>
        </p:spPr>
        <p:style>
          <a:lnRef idx="1">
            <a:schemeClr val="accent2"/>
          </a:lnRef>
          <a:fillRef idx="0">
            <a:schemeClr val="accent2"/>
          </a:fillRef>
          <a:effectRef idx="0">
            <a:schemeClr val="accent2"/>
          </a:effectRef>
          <a:fontRef idx="minor">
            <a:schemeClr val="tx1"/>
          </a:fontRef>
        </p:style>
      </p:cxnSp>
      <p:cxnSp>
        <p:nvCxnSpPr>
          <p:cNvPr id="21" name="Straight Connector 20"/>
          <p:cNvCxnSpPr>
            <a:stCxn id="10" idx="7"/>
            <a:endCxn id="5" idx="1"/>
          </p:cNvCxnSpPr>
          <p:nvPr/>
        </p:nvCxnSpPr>
        <p:spPr>
          <a:xfrm>
            <a:off x="900701" y="2419712"/>
            <a:ext cx="1124510" cy="228600"/>
          </a:xfrm>
          <a:prstGeom prst="line">
            <a:avLst/>
          </a:prstGeom>
          <a:ln w="57150">
            <a:prstDash val="sysDash"/>
          </a:ln>
        </p:spPr>
        <p:style>
          <a:lnRef idx="1">
            <a:schemeClr val="accent2"/>
          </a:lnRef>
          <a:fillRef idx="0">
            <a:schemeClr val="accent2"/>
          </a:fillRef>
          <a:effectRef idx="0">
            <a:schemeClr val="accent2"/>
          </a:effectRef>
          <a:fontRef idx="minor">
            <a:schemeClr val="tx1"/>
          </a:fontRef>
        </p:style>
      </p:cxnSp>
      <p:cxnSp>
        <p:nvCxnSpPr>
          <p:cNvPr id="22" name="Straight Connector 21"/>
          <p:cNvCxnSpPr>
            <a:stCxn id="8" idx="5"/>
            <a:endCxn id="5" idx="7"/>
          </p:cNvCxnSpPr>
          <p:nvPr/>
        </p:nvCxnSpPr>
        <p:spPr>
          <a:xfrm>
            <a:off x="2119901" y="1981002"/>
            <a:ext cx="228600" cy="667310"/>
          </a:xfrm>
          <a:prstGeom prst="line">
            <a:avLst/>
          </a:prstGeom>
          <a:ln w="57150">
            <a:prstDash val="sysDash"/>
          </a:ln>
        </p:spPr>
        <p:style>
          <a:lnRef idx="1">
            <a:schemeClr val="accent2"/>
          </a:lnRef>
          <a:fillRef idx="0">
            <a:schemeClr val="accent2"/>
          </a:fillRef>
          <a:effectRef idx="0">
            <a:schemeClr val="accent2"/>
          </a:effectRef>
          <a:fontRef idx="minor">
            <a:schemeClr val="tx1"/>
          </a:fontRef>
        </p:style>
      </p:cxnSp>
      <p:cxnSp>
        <p:nvCxnSpPr>
          <p:cNvPr id="23" name="Straight Connector 22"/>
          <p:cNvCxnSpPr>
            <a:endCxn id="5" idx="4"/>
          </p:cNvCxnSpPr>
          <p:nvPr/>
        </p:nvCxnSpPr>
        <p:spPr>
          <a:xfrm flipV="1">
            <a:off x="1390468" y="3038557"/>
            <a:ext cx="796388" cy="428664"/>
          </a:xfrm>
          <a:prstGeom prst="line">
            <a:avLst/>
          </a:prstGeom>
          <a:ln w="57150">
            <a:prstDash val="sysDash"/>
          </a:ln>
        </p:spPr>
        <p:style>
          <a:lnRef idx="1">
            <a:schemeClr val="accent2"/>
          </a:lnRef>
          <a:fillRef idx="0">
            <a:schemeClr val="accent2"/>
          </a:fillRef>
          <a:effectRef idx="0">
            <a:schemeClr val="accent2"/>
          </a:effectRef>
          <a:fontRef idx="minor">
            <a:schemeClr val="tx1"/>
          </a:fontRef>
        </p:style>
      </p:cxnSp>
      <p:sp>
        <p:nvSpPr>
          <p:cNvPr id="25" name="Oval 24"/>
          <p:cNvSpPr/>
          <p:nvPr/>
        </p:nvSpPr>
        <p:spPr>
          <a:xfrm rot="20468015">
            <a:off x="3374330" y="1663064"/>
            <a:ext cx="1996625" cy="2350077"/>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6" name="Oval 25"/>
          <p:cNvSpPr/>
          <p:nvPr/>
        </p:nvSpPr>
        <p:spPr>
          <a:xfrm rot="1227423">
            <a:off x="442532" y="1358305"/>
            <a:ext cx="2115228" cy="2477966"/>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7" name="Oval 26"/>
              <p:cNvSpPr/>
              <p:nvPr/>
            </p:nvSpPr>
            <p:spPr>
              <a:xfrm>
                <a:off x="6283929" y="2876785"/>
                <a:ext cx="457200" cy="4572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𝑙</m:t>
                      </m:r>
                    </m:oMath>
                  </m:oMathPara>
                </a14:m>
                <a:endParaRPr lang="en-US" sz="2400" dirty="0"/>
              </a:p>
            </p:txBody>
          </p:sp>
        </mc:Choice>
        <mc:Fallback xmlns="">
          <p:sp>
            <p:nvSpPr>
              <p:cNvPr id="27" name="Oval 26"/>
              <p:cNvSpPr>
                <a:spLocks noRot="1" noChangeAspect="1" noMove="1" noResize="1" noEditPoints="1" noAdjustHandles="1" noChangeArrowheads="1" noChangeShapeType="1" noTextEdit="1"/>
              </p:cNvSpPr>
              <p:nvPr/>
            </p:nvSpPr>
            <p:spPr>
              <a:xfrm>
                <a:off x="6283929" y="2876785"/>
                <a:ext cx="457200" cy="457200"/>
              </a:xfrm>
              <a:prstGeom prst="ellipse">
                <a:avLst/>
              </a:prstGeom>
              <a:blipFill>
                <a:blip r:embed="rId5"/>
                <a:stretch>
                  <a:fillRect/>
                </a:stretch>
              </a:blipFill>
            </p:spPr>
            <p:txBody>
              <a:bodyPr/>
              <a:lstStyle/>
              <a:p>
                <a:r>
                  <a:rPr lang="en-US">
                    <a:noFill/>
                  </a:rPr>
                  <a:t> </a:t>
                </a:r>
              </a:p>
            </p:txBody>
          </p:sp>
        </mc:Fallback>
      </mc:AlternateContent>
      <p:sp>
        <p:nvSpPr>
          <p:cNvPr id="29" name="Oval 28"/>
          <p:cNvSpPr/>
          <p:nvPr/>
        </p:nvSpPr>
        <p:spPr>
          <a:xfrm>
            <a:off x="6921533" y="1848085"/>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0" name="Straight Connector 29"/>
          <p:cNvCxnSpPr>
            <a:stCxn id="7" idx="6"/>
            <a:endCxn id="27" idx="2"/>
          </p:cNvCxnSpPr>
          <p:nvPr/>
        </p:nvCxnSpPr>
        <p:spPr>
          <a:xfrm flipV="1">
            <a:off x="4833452" y="3105385"/>
            <a:ext cx="1450477" cy="542772"/>
          </a:xfrm>
          <a:prstGeom prst="line">
            <a:avLst/>
          </a:prstGeom>
        </p:spPr>
        <p:style>
          <a:lnRef idx="3">
            <a:schemeClr val="accent1"/>
          </a:lnRef>
          <a:fillRef idx="0">
            <a:schemeClr val="accent1"/>
          </a:fillRef>
          <a:effectRef idx="2">
            <a:schemeClr val="accent1"/>
          </a:effectRef>
          <a:fontRef idx="minor">
            <a:schemeClr val="tx1"/>
          </a:fontRef>
        </p:style>
      </p:cxnSp>
      <p:cxnSp>
        <p:nvCxnSpPr>
          <p:cNvPr id="32" name="Straight Connector 31"/>
          <p:cNvCxnSpPr>
            <a:endCxn id="29" idx="3"/>
          </p:cNvCxnSpPr>
          <p:nvPr/>
        </p:nvCxnSpPr>
        <p:spPr>
          <a:xfrm flipV="1">
            <a:off x="6618304" y="2238330"/>
            <a:ext cx="370184" cy="666351"/>
          </a:xfrm>
          <a:prstGeom prst="line">
            <a:avLst/>
          </a:prstGeom>
        </p:spPr>
        <p:style>
          <a:lnRef idx="3">
            <a:schemeClr val="accent1"/>
          </a:lnRef>
          <a:fillRef idx="0">
            <a:schemeClr val="accent1"/>
          </a:fillRef>
          <a:effectRef idx="2">
            <a:schemeClr val="accent1"/>
          </a:effectRef>
          <a:fontRef idx="minor">
            <a:schemeClr val="tx1"/>
          </a:fontRef>
        </p:style>
      </p:cxnSp>
      <p:sp>
        <p:nvSpPr>
          <p:cNvPr id="34" name="Oval 33"/>
          <p:cNvSpPr/>
          <p:nvPr/>
        </p:nvSpPr>
        <p:spPr>
          <a:xfrm rot="20468015" flipH="1">
            <a:off x="6052944" y="1495547"/>
            <a:ext cx="1619868" cy="2298972"/>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36" name="Straight Connector 35"/>
          <p:cNvCxnSpPr/>
          <p:nvPr/>
        </p:nvCxnSpPr>
        <p:spPr>
          <a:xfrm flipV="1">
            <a:off x="6705600" y="2286470"/>
            <a:ext cx="373347" cy="657270"/>
          </a:xfrm>
          <a:prstGeom prst="line">
            <a:avLst/>
          </a:prstGeom>
          <a:ln w="57150">
            <a:prstDash val="sysDash"/>
          </a:ln>
        </p:spPr>
        <p:style>
          <a:lnRef idx="1">
            <a:schemeClr val="accent2"/>
          </a:lnRef>
          <a:fillRef idx="0">
            <a:schemeClr val="accent2"/>
          </a:fillRef>
          <a:effectRef idx="0">
            <a:schemeClr val="accent2"/>
          </a:effectRef>
          <a:fontRef idx="minor">
            <a:schemeClr val="tx1"/>
          </a:fontRef>
        </p:style>
      </p:cxnSp>
      <p:pic>
        <p:nvPicPr>
          <p:cNvPr id="38" name="Picture 37"/>
          <p:cNvPicPr>
            <a:picLocks noChangeAspect="1"/>
          </p:cNvPicPr>
          <p:nvPr/>
        </p:nvPicPr>
        <p:blipFill>
          <a:blip r:embed="rId6"/>
          <a:stretch>
            <a:fillRect/>
          </a:stretch>
        </p:blipFill>
        <p:spPr>
          <a:xfrm>
            <a:off x="848733" y="4553114"/>
            <a:ext cx="7133193" cy="1289008"/>
          </a:xfrm>
          <a:prstGeom prst="rect">
            <a:avLst/>
          </a:prstGeom>
        </p:spPr>
      </p:pic>
      <mc:AlternateContent xmlns:mc="http://schemas.openxmlformats.org/markup-compatibility/2006" xmlns:a14="http://schemas.microsoft.com/office/drawing/2010/main">
        <mc:Choice Requires="a14">
          <p:sp>
            <p:nvSpPr>
              <p:cNvPr id="39" name="TextBox 38"/>
              <p:cNvSpPr txBox="1"/>
              <p:nvPr/>
            </p:nvSpPr>
            <p:spPr>
              <a:xfrm>
                <a:off x="739056" y="6129359"/>
                <a:ext cx="7795344" cy="369332"/>
              </a:xfrm>
              <a:prstGeom prst="rect">
                <a:avLst/>
              </a:prstGeom>
              <a:noFill/>
            </p:spPr>
            <p:txBody>
              <a:bodyPr wrap="square" rtlCol="0">
                <a:spAutoFit/>
              </a:bodyPr>
              <a:lstStyle/>
              <a:p>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𝑉</m:t>
                        </m:r>
                      </m:e>
                      <m:sup>
                        <m:r>
                          <a:rPr lang="en-US" b="0" i="1" smtClean="0">
                            <a:latin typeface="Cambria Math" panose="02040503050406030204" pitchFamily="18" charset="0"/>
                          </a:rPr>
                          <m:t>∗</m:t>
                        </m:r>
                      </m:sup>
                    </m:sSup>
                  </m:oMath>
                </a14:m>
                <a:r>
                  <a:rPr lang="en-US" dirty="0"/>
                  <a:t>: boundary nodes in a component of communication network (e.g.,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𝑙</m:t>
                    </m:r>
                  </m:oMath>
                </a14:m>
                <a:r>
                  <a:rPr lang="en-US" dirty="0"/>
                  <a:t>)</a:t>
                </a:r>
              </a:p>
            </p:txBody>
          </p:sp>
        </mc:Choice>
        <mc:Fallback xmlns="">
          <p:sp>
            <p:nvSpPr>
              <p:cNvPr id="39" name="TextBox 38"/>
              <p:cNvSpPr txBox="1">
                <a:spLocks noRot="1" noChangeAspect="1" noMove="1" noResize="1" noEditPoints="1" noAdjustHandles="1" noChangeArrowheads="1" noChangeShapeType="1" noTextEdit="1"/>
              </p:cNvSpPr>
              <p:nvPr/>
            </p:nvSpPr>
            <p:spPr>
              <a:xfrm>
                <a:off x="739056" y="6129359"/>
                <a:ext cx="7795344" cy="369332"/>
              </a:xfrm>
              <a:prstGeom prst="rect">
                <a:avLst/>
              </a:prstGeom>
              <a:blipFill>
                <a:blip r:embed="rId7"/>
                <a:stretch>
                  <a:fillRect t="-8197" b="-24590"/>
                </a:stretch>
              </a:blipFill>
            </p:spPr>
            <p:txBody>
              <a:bodyPr/>
              <a:lstStyle/>
              <a:p>
                <a:r>
                  <a:rPr lang="en-US">
                    <a:noFill/>
                  </a:rPr>
                  <a:t> </a:t>
                </a:r>
              </a:p>
            </p:txBody>
          </p:sp>
        </mc:Fallback>
      </mc:AlternateContent>
    </p:spTree>
    <p:extLst>
      <p:ext uri="{BB962C8B-B14F-4D97-AF65-F5344CB8AC3E}">
        <p14:creationId xmlns:p14="http://schemas.microsoft.com/office/powerpoint/2010/main" val="6328904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3859560" y="-3553199"/>
            <a:ext cx="533400" cy="7749480"/>
          </a:xfrm>
        </p:spPr>
        <p:txBody>
          <a:bodyPr/>
          <a:lstStyle/>
          <a:p>
            <a:r>
              <a:rPr lang="en-US" dirty="0"/>
              <a:t>Role of communication</a:t>
            </a:r>
          </a:p>
        </p:txBody>
      </p:sp>
      <p:sp>
        <p:nvSpPr>
          <p:cNvPr id="3" name="Content Placeholder 2"/>
          <p:cNvSpPr>
            <a:spLocks noGrp="1"/>
          </p:cNvSpPr>
          <p:nvPr>
            <p:ph idx="1"/>
          </p:nvPr>
        </p:nvSpPr>
        <p:spPr/>
        <p:txBody>
          <a:bodyPr/>
          <a:lstStyle/>
          <a:p>
            <a:r>
              <a:rPr lang="en-US" dirty="0"/>
              <a:t>Exchange marginal cost information</a:t>
            </a:r>
          </a:p>
          <a:p>
            <a:r>
              <a:rPr lang="en-US" dirty="0"/>
              <a:t>Reduce convergence time by allowing larger controller gains</a:t>
            </a:r>
          </a:p>
          <a:p>
            <a:endParaRPr lang="en-US" dirty="0"/>
          </a:p>
          <a:p>
            <a:r>
              <a:rPr lang="en-US" dirty="0"/>
              <a:t>Example:</a:t>
            </a:r>
          </a:p>
          <a:p>
            <a:pPr lvl="1"/>
            <a:r>
              <a:rPr lang="en-US" dirty="0"/>
              <a:t>Full communication: convergence time: 200s; cost: 23.27 </a:t>
            </a:r>
          </a:p>
          <a:p>
            <a:pPr lvl="1"/>
            <a:r>
              <a:rPr lang="en-US" dirty="0"/>
              <a:t>No communication: convergence time: 1500s; cost: 23.56</a:t>
            </a:r>
          </a:p>
          <a:p>
            <a:endParaRPr lang="en-US" dirty="0"/>
          </a:p>
          <a:p>
            <a:endParaRPr lang="en-US" dirty="0"/>
          </a:p>
        </p:txBody>
      </p:sp>
      <p:sp>
        <p:nvSpPr>
          <p:cNvPr id="4" name="Slide Number Placeholder 3"/>
          <p:cNvSpPr>
            <a:spLocks noGrp="1"/>
          </p:cNvSpPr>
          <p:nvPr>
            <p:ph type="sldNum" sz="quarter" idx="12"/>
          </p:nvPr>
        </p:nvSpPr>
        <p:spPr/>
        <p:txBody>
          <a:bodyPr/>
          <a:lstStyle/>
          <a:p>
            <a:fld id="{9C2C24DF-DAFD-4A20-870A-00384D50E7EA}" type="slidenum">
              <a:rPr lang="ko-KR" altLang="en-US" smtClean="0"/>
              <a:pPr/>
              <a:t>46</a:t>
            </a:fld>
            <a:endParaRPr lang="ko-KR" altLang="en-US" dirty="0"/>
          </a:p>
        </p:txBody>
      </p:sp>
      <p:pic>
        <p:nvPicPr>
          <p:cNvPr id="6" name="Picture 5"/>
          <p:cNvPicPr>
            <a:picLocks noChangeAspect="1"/>
          </p:cNvPicPr>
          <p:nvPr/>
        </p:nvPicPr>
        <p:blipFill>
          <a:blip r:embed="rId2"/>
          <a:stretch>
            <a:fillRect/>
          </a:stretch>
        </p:blipFill>
        <p:spPr>
          <a:xfrm>
            <a:off x="1143000" y="3657600"/>
            <a:ext cx="3090862" cy="2359493"/>
          </a:xfrm>
          <a:prstGeom prst="rect">
            <a:avLst/>
          </a:prstGeom>
        </p:spPr>
      </p:pic>
      <p:pic>
        <p:nvPicPr>
          <p:cNvPr id="7" name="Picture 6"/>
          <p:cNvPicPr>
            <a:picLocks noChangeAspect="1"/>
          </p:cNvPicPr>
          <p:nvPr/>
        </p:nvPicPr>
        <p:blipFill>
          <a:blip r:embed="rId3"/>
          <a:stretch>
            <a:fillRect/>
          </a:stretch>
        </p:blipFill>
        <p:spPr>
          <a:xfrm>
            <a:off x="4562636" y="3636396"/>
            <a:ext cx="3170946" cy="2380697"/>
          </a:xfrm>
          <a:prstGeom prst="rect">
            <a:avLst/>
          </a:prstGeom>
        </p:spPr>
      </p:pic>
      <p:cxnSp>
        <p:nvCxnSpPr>
          <p:cNvPr id="8" name="Straight Connector 7"/>
          <p:cNvCxnSpPr/>
          <p:nvPr/>
        </p:nvCxnSpPr>
        <p:spPr>
          <a:xfrm>
            <a:off x="6858000" y="3733800"/>
            <a:ext cx="0" cy="1721552"/>
          </a:xfrm>
          <a:prstGeom prst="line">
            <a:avLst/>
          </a:prstGeom>
          <a:ln w="254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0" name="Rectangle 9"/>
          <p:cNvSpPr/>
          <p:nvPr/>
        </p:nvSpPr>
        <p:spPr>
          <a:xfrm>
            <a:off x="1905000" y="6159510"/>
            <a:ext cx="2031775" cy="369332"/>
          </a:xfrm>
          <a:prstGeom prst="rect">
            <a:avLst/>
          </a:prstGeom>
        </p:spPr>
        <p:txBody>
          <a:bodyPr wrap="none">
            <a:spAutoFit/>
          </a:bodyPr>
          <a:lstStyle/>
          <a:p>
            <a:r>
              <a:rPr lang="en-US" dirty="0"/>
              <a:t>Full communication</a:t>
            </a:r>
          </a:p>
        </p:txBody>
      </p:sp>
      <p:sp>
        <p:nvSpPr>
          <p:cNvPr id="11" name="Rectangle 10"/>
          <p:cNvSpPr/>
          <p:nvPr/>
        </p:nvSpPr>
        <p:spPr>
          <a:xfrm>
            <a:off x="5132221" y="6159510"/>
            <a:ext cx="1969257" cy="369332"/>
          </a:xfrm>
          <a:prstGeom prst="rect">
            <a:avLst/>
          </a:prstGeom>
        </p:spPr>
        <p:txBody>
          <a:bodyPr wrap="none">
            <a:spAutoFit/>
          </a:bodyPr>
          <a:lstStyle/>
          <a:p>
            <a:r>
              <a:rPr lang="en-US" dirty="0"/>
              <a:t>No communication</a:t>
            </a:r>
          </a:p>
        </p:txBody>
      </p:sp>
    </p:spTree>
    <p:extLst>
      <p:ext uri="{BB962C8B-B14F-4D97-AF65-F5344CB8AC3E}">
        <p14:creationId xmlns:p14="http://schemas.microsoft.com/office/powerpoint/2010/main" val="18194376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Importance of individual communication link</a:t>
            </a:r>
          </a:p>
        </p:txBody>
      </p:sp>
      <p:sp>
        <p:nvSpPr>
          <p:cNvPr id="3" name="Content Placeholder 2"/>
          <p:cNvSpPr>
            <a:spLocks noGrp="1"/>
          </p:cNvSpPr>
          <p:nvPr>
            <p:ph idx="1"/>
          </p:nvPr>
        </p:nvSpPr>
        <p:spPr/>
        <p:txBody>
          <a:bodyPr/>
          <a:lstStyle/>
          <a:p>
            <a:r>
              <a:rPr lang="en-US" dirty="0"/>
              <a:t>The failures of communication links have less severe impact if the corresponding power line has large </a:t>
            </a:r>
            <a:r>
              <a:rPr lang="en-US" dirty="0" err="1"/>
              <a:t>susceptance</a:t>
            </a:r>
            <a:endParaRPr lang="en-US" dirty="0"/>
          </a:p>
        </p:txBody>
      </p:sp>
      <p:sp>
        <p:nvSpPr>
          <p:cNvPr id="4" name="Slide Number Placeholder 3"/>
          <p:cNvSpPr>
            <a:spLocks noGrp="1"/>
          </p:cNvSpPr>
          <p:nvPr>
            <p:ph type="sldNum" sz="quarter" idx="12"/>
          </p:nvPr>
        </p:nvSpPr>
        <p:spPr/>
        <p:txBody>
          <a:bodyPr/>
          <a:lstStyle/>
          <a:p>
            <a:fld id="{9C2C24DF-DAFD-4A20-870A-00384D50E7EA}" type="slidenum">
              <a:rPr lang="ko-KR" altLang="en-US" smtClean="0"/>
              <a:pPr/>
              <a:t>47</a:t>
            </a:fld>
            <a:endParaRPr lang="ko-KR" altLang="en-US" dirty="0"/>
          </a:p>
        </p:txBody>
      </p:sp>
      <p:pic>
        <p:nvPicPr>
          <p:cNvPr id="5" name="Picture 4"/>
          <p:cNvPicPr>
            <a:picLocks noChangeAspect="1"/>
          </p:cNvPicPr>
          <p:nvPr/>
        </p:nvPicPr>
        <p:blipFill>
          <a:blip r:embed="rId2"/>
          <a:stretch>
            <a:fillRect/>
          </a:stretch>
        </p:blipFill>
        <p:spPr>
          <a:xfrm>
            <a:off x="838200" y="3002848"/>
            <a:ext cx="6974639" cy="3245552"/>
          </a:xfrm>
          <a:prstGeom prst="rect">
            <a:avLst/>
          </a:prstGeom>
        </p:spPr>
      </p:pic>
      <p:sp>
        <p:nvSpPr>
          <p:cNvPr id="7" name="Rectangle 6"/>
          <p:cNvSpPr/>
          <p:nvPr/>
        </p:nvSpPr>
        <p:spPr>
          <a:xfrm>
            <a:off x="1905000" y="2667000"/>
            <a:ext cx="1235275" cy="369332"/>
          </a:xfrm>
          <a:prstGeom prst="rect">
            <a:avLst/>
          </a:prstGeom>
        </p:spPr>
        <p:txBody>
          <a:bodyPr wrap="none">
            <a:spAutoFit/>
          </a:bodyPr>
          <a:lstStyle/>
          <a:p>
            <a:r>
              <a:rPr lang="en-US" dirty="0"/>
              <a:t>Cost: 26.17</a:t>
            </a:r>
          </a:p>
        </p:txBody>
      </p:sp>
      <p:sp>
        <p:nvSpPr>
          <p:cNvPr id="8" name="Rectangle 7"/>
          <p:cNvSpPr/>
          <p:nvPr/>
        </p:nvSpPr>
        <p:spPr>
          <a:xfrm>
            <a:off x="5715000" y="2667000"/>
            <a:ext cx="1235275" cy="369332"/>
          </a:xfrm>
          <a:prstGeom prst="rect">
            <a:avLst/>
          </a:prstGeom>
        </p:spPr>
        <p:txBody>
          <a:bodyPr wrap="none">
            <a:spAutoFit/>
          </a:bodyPr>
          <a:lstStyle/>
          <a:p>
            <a:r>
              <a:rPr lang="en-US" dirty="0"/>
              <a:t>Cost: 34.36</a:t>
            </a:r>
          </a:p>
        </p:txBody>
      </p:sp>
    </p:spTree>
    <p:extLst>
      <p:ext uri="{BB962C8B-B14F-4D97-AF65-F5344CB8AC3E}">
        <p14:creationId xmlns:p14="http://schemas.microsoft.com/office/powerpoint/2010/main" val="4591173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lstStyle/>
          <a:p>
            <a:r>
              <a:rPr lang="en-US" dirty="0"/>
              <a:t>A decentralized integral controller that achieves both frequency recovery and economic dispatch</a:t>
            </a:r>
          </a:p>
          <a:p>
            <a:pPr lvl="1"/>
            <a:r>
              <a:rPr lang="en-US" dirty="0"/>
              <a:t>Near-optimal economic dispatch if the line </a:t>
            </a:r>
            <a:r>
              <a:rPr lang="en-US" dirty="0" err="1"/>
              <a:t>susceptance</a:t>
            </a:r>
            <a:r>
              <a:rPr lang="en-US" dirty="0"/>
              <a:t> are large or the controller gains are small</a:t>
            </a:r>
          </a:p>
          <a:p>
            <a:pPr lvl="1"/>
            <a:r>
              <a:rPr lang="en-US" dirty="0"/>
              <a:t>General convex cost</a:t>
            </a:r>
          </a:p>
          <a:p>
            <a:pPr lvl="1"/>
            <a:r>
              <a:rPr lang="en-US" dirty="0"/>
              <a:t>Generator capacity constraint</a:t>
            </a:r>
          </a:p>
          <a:p>
            <a:pPr lvl="1"/>
            <a:r>
              <a:rPr lang="en-US" dirty="0"/>
              <a:t>Delayed control</a:t>
            </a:r>
          </a:p>
          <a:p>
            <a:pPr lvl="1"/>
            <a:endParaRPr lang="en-US" dirty="0"/>
          </a:p>
          <a:p>
            <a:r>
              <a:rPr lang="en-US" dirty="0"/>
              <a:t>Communication reduces the convergence time</a:t>
            </a:r>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9C2C24DF-DAFD-4A20-870A-00384D50E7EA}" type="slidenum">
              <a:rPr lang="ko-KR" altLang="en-US" smtClean="0"/>
              <a:pPr/>
              <a:t>48</a:t>
            </a:fld>
            <a:endParaRPr lang="ko-KR" altLang="en-US" dirty="0"/>
          </a:p>
        </p:txBody>
      </p:sp>
    </p:spTree>
    <p:extLst>
      <p:ext uri="{BB962C8B-B14F-4D97-AF65-F5344CB8AC3E}">
        <p14:creationId xmlns:p14="http://schemas.microsoft.com/office/powerpoint/2010/main" val="11668393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normAutofit/>
          </a:bodyPr>
          <a:lstStyle/>
          <a:p>
            <a:r>
              <a:rPr lang="en-US" dirty="0">
                <a:solidFill>
                  <a:schemeClr val="bg1">
                    <a:lumMod val="75000"/>
                  </a:schemeClr>
                </a:solidFill>
              </a:rPr>
              <a:t>Introduction</a:t>
            </a:r>
          </a:p>
          <a:p>
            <a:r>
              <a:rPr lang="en-US" dirty="0">
                <a:solidFill>
                  <a:schemeClr val="bg1">
                    <a:lumMod val="75000"/>
                  </a:schemeClr>
                </a:solidFill>
              </a:rPr>
              <a:t>Theory: modeling interdependent networks</a:t>
            </a:r>
          </a:p>
          <a:p>
            <a:pPr lvl="1"/>
            <a:r>
              <a:rPr lang="en-US" dirty="0">
                <a:solidFill>
                  <a:schemeClr val="bg1">
                    <a:lumMod val="75000"/>
                  </a:schemeClr>
                </a:solidFill>
              </a:rPr>
              <a:t>Random geometric graph </a:t>
            </a:r>
          </a:p>
          <a:p>
            <a:pPr lvl="2"/>
            <a:r>
              <a:rPr lang="en-US" dirty="0">
                <a:solidFill>
                  <a:schemeClr val="bg1">
                    <a:lumMod val="75000"/>
                  </a:schemeClr>
                </a:solidFill>
              </a:rPr>
              <a:t>Percolation analysis</a:t>
            </a:r>
          </a:p>
          <a:p>
            <a:pPr lvl="2"/>
            <a:r>
              <a:rPr lang="en-US" dirty="0">
                <a:solidFill>
                  <a:schemeClr val="bg1">
                    <a:lumMod val="75000"/>
                  </a:schemeClr>
                </a:solidFill>
              </a:rPr>
              <a:t>Random and geographical failures</a:t>
            </a:r>
          </a:p>
          <a:p>
            <a:pPr lvl="1"/>
            <a:r>
              <a:rPr lang="en-US" dirty="0">
                <a:solidFill>
                  <a:schemeClr val="bg1">
                    <a:lumMod val="75000"/>
                  </a:schemeClr>
                </a:solidFill>
              </a:rPr>
              <a:t>Arbitrary graph </a:t>
            </a:r>
          </a:p>
          <a:p>
            <a:pPr lvl="2"/>
            <a:r>
              <a:rPr lang="en-US" dirty="0">
                <a:solidFill>
                  <a:schemeClr val="bg1">
                    <a:lumMod val="75000"/>
                  </a:schemeClr>
                </a:solidFill>
              </a:rPr>
              <a:t>Network connectivity under failures</a:t>
            </a:r>
          </a:p>
          <a:p>
            <a:pPr lvl="2"/>
            <a:r>
              <a:rPr lang="en-US" dirty="0">
                <a:solidFill>
                  <a:schemeClr val="bg1">
                    <a:lumMod val="75000"/>
                  </a:schemeClr>
                </a:solidFill>
              </a:rPr>
              <a:t>Robust routing under failures</a:t>
            </a:r>
          </a:p>
          <a:p>
            <a:r>
              <a:rPr lang="en-US" dirty="0"/>
              <a:t>Applications of interdependent networks</a:t>
            </a:r>
          </a:p>
          <a:p>
            <a:pPr lvl="1"/>
            <a:r>
              <a:rPr lang="en-US" dirty="0">
                <a:solidFill>
                  <a:schemeClr val="bg1">
                    <a:lumMod val="65000"/>
                  </a:schemeClr>
                </a:solidFill>
              </a:rPr>
              <a:t>Interdependent power grid and communication network</a:t>
            </a:r>
          </a:p>
          <a:p>
            <a:pPr lvl="1"/>
            <a:r>
              <a:rPr lang="en-US" dirty="0"/>
              <a:t>Distributed </a:t>
            </a:r>
            <a:r>
              <a:rPr lang="en-US" altLang="zh-CN" dirty="0"/>
              <a:t>computing</a:t>
            </a:r>
            <a:r>
              <a:rPr lang="en-US" dirty="0"/>
              <a:t> network</a:t>
            </a:r>
          </a:p>
          <a:p>
            <a:r>
              <a:rPr lang="en-US" dirty="0">
                <a:solidFill>
                  <a:schemeClr val="bg1">
                    <a:lumMod val="75000"/>
                  </a:schemeClr>
                </a:solidFill>
              </a:rPr>
              <a:t>Future work</a:t>
            </a:r>
          </a:p>
          <a:p>
            <a:endParaRPr lang="en-US" dirty="0"/>
          </a:p>
          <a:p>
            <a:endParaRPr lang="en-US" dirty="0"/>
          </a:p>
        </p:txBody>
      </p:sp>
      <p:sp>
        <p:nvSpPr>
          <p:cNvPr id="4" name="Slide Number Placeholder 3"/>
          <p:cNvSpPr>
            <a:spLocks noGrp="1"/>
          </p:cNvSpPr>
          <p:nvPr>
            <p:ph type="sldNum" sz="quarter" idx="12"/>
          </p:nvPr>
        </p:nvSpPr>
        <p:spPr/>
        <p:txBody>
          <a:bodyPr/>
          <a:lstStyle/>
          <a:p>
            <a:fld id="{9C2C24DF-DAFD-4A20-870A-00384D50E7EA}" type="slidenum">
              <a:rPr lang="ko-KR" altLang="en-US" smtClean="0"/>
              <a:pPr/>
              <a:t>49</a:t>
            </a:fld>
            <a:endParaRPr lang="ko-KR" altLang="en-US" dirty="0"/>
          </a:p>
        </p:txBody>
      </p:sp>
    </p:spTree>
    <p:extLst>
      <p:ext uri="{BB962C8B-B14F-4D97-AF65-F5344CB8AC3E}">
        <p14:creationId xmlns:p14="http://schemas.microsoft.com/office/powerpoint/2010/main" val="544469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4716016" y="692695"/>
            <a:ext cx="4320480" cy="6168800"/>
          </a:xfrm>
          <a:prstGeom prst="rect">
            <a:avLst/>
          </a:prstGeom>
        </p:spPr>
      </p:pic>
      <p:sp>
        <p:nvSpPr>
          <p:cNvPr id="2" name="Title 1"/>
          <p:cNvSpPr>
            <a:spLocks noGrp="1"/>
          </p:cNvSpPr>
          <p:nvPr>
            <p:ph type="title"/>
          </p:nvPr>
        </p:nvSpPr>
        <p:spPr>
          <a:xfrm rot="16200000">
            <a:off x="3981264" y="-3890927"/>
            <a:ext cx="533400" cy="8424936"/>
          </a:xfrm>
        </p:spPr>
        <p:txBody>
          <a:bodyPr/>
          <a:lstStyle/>
          <a:p>
            <a:r>
              <a:rPr kumimoji="1" lang="en-US" altLang="ja-JP" dirty="0"/>
              <a:t>Cascades cause large scale failures</a:t>
            </a:r>
            <a:endParaRPr kumimoji="1" lang="ja-JP" altLang="en-US" dirty="0"/>
          </a:p>
        </p:txBody>
      </p:sp>
      <p:sp>
        <p:nvSpPr>
          <p:cNvPr id="3" name="Content Placeholder 2"/>
          <p:cNvSpPr>
            <a:spLocks noGrp="1"/>
          </p:cNvSpPr>
          <p:nvPr>
            <p:ph idx="1"/>
          </p:nvPr>
        </p:nvSpPr>
        <p:spPr/>
        <p:txBody>
          <a:bodyPr/>
          <a:lstStyle/>
          <a:p>
            <a:r>
              <a:rPr kumimoji="1" lang="en-US" altLang="ja-JP" dirty="0"/>
              <a:t>2003 Northeast Blackout (Aug 14)</a:t>
            </a:r>
          </a:p>
          <a:p>
            <a:pPr lvl="1"/>
            <a:r>
              <a:rPr kumimoji="1" lang="en-US" altLang="ja-JP" dirty="0"/>
              <a:t>Initial power failure at 1:31pm</a:t>
            </a:r>
          </a:p>
          <a:p>
            <a:pPr lvl="1"/>
            <a:r>
              <a:rPr kumimoji="1" lang="en-US" altLang="ja-JP" b="1" dirty="0">
                <a:solidFill>
                  <a:srgbClr val="FF0000"/>
                </a:solidFill>
              </a:rPr>
              <a:t>Cascading failure</a:t>
            </a:r>
            <a:r>
              <a:rPr kumimoji="1" lang="en-US" altLang="ja-JP" dirty="0"/>
              <a:t> impacts </a:t>
            </a:r>
            <a:br>
              <a:rPr kumimoji="1" lang="en-US" altLang="ja-JP" dirty="0"/>
            </a:br>
            <a:r>
              <a:rPr kumimoji="1" lang="en-US" altLang="ja-JP" dirty="0"/>
              <a:t>entire Northeast America</a:t>
            </a:r>
            <a:br>
              <a:rPr kumimoji="1" lang="en-US" altLang="ja-JP" dirty="0"/>
            </a:br>
            <a:r>
              <a:rPr kumimoji="1" lang="en-US" altLang="ja-JP" dirty="0"/>
              <a:t>from 4:11pm and lasts 2 days</a:t>
            </a:r>
            <a:br>
              <a:rPr kumimoji="1" lang="en-US" altLang="ja-JP" dirty="0"/>
            </a:br>
            <a:r>
              <a:rPr kumimoji="1" lang="en-US" altLang="ja-JP" dirty="0"/>
              <a:t>(</a:t>
            </a:r>
            <a:r>
              <a:rPr kumimoji="1" lang="en-US" altLang="ja-JP" b="1" dirty="0"/>
              <a:t>50M people affected</a:t>
            </a:r>
            <a:r>
              <a:rPr kumimoji="1" lang="en-US" altLang="ja-JP" dirty="0"/>
              <a:t>)</a:t>
            </a:r>
          </a:p>
          <a:p>
            <a:pPr lvl="1"/>
            <a:r>
              <a:rPr kumimoji="1" lang="en-US" altLang="ja-JP" b="1" dirty="0">
                <a:solidFill>
                  <a:srgbClr val="FF0000"/>
                </a:solidFill>
              </a:rPr>
              <a:t>Impacts on interdependent </a:t>
            </a:r>
            <a:br>
              <a:rPr kumimoji="1" lang="en-US" altLang="ja-JP" b="1" dirty="0">
                <a:solidFill>
                  <a:srgbClr val="FF0000"/>
                </a:solidFill>
              </a:rPr>
            </a:br>
            <a:r>
              <a:rPr kumimoji="1" lang="en-US" altLang="ja-JP" b="1" dirty="0">
                <a:solidFill>
                  <a:srgbClr val="FF0000"/>
                </a:solidFill>
              </a:rPr>
              <a:t>systems</a:t>
            </a:r>
            <a:r>
              <a:rPr kumimoji="1" lang="en-US" altLang="ja-JP" dirty="0"/>
              <a:t>: </a:t>
            </a:r>
            <a:r>
              <a:rPr kumimoji="1" lang="en-US" altLang="ja-JP" b="1" dirty="0"/>
              <a:t>communication</a:t>
            </a:r>
            <a:r>
              <a:rPr kumimoji="1" lang="en-US" altLang="ja-JP" dirty="0"/>
              <a:t>, </a:t>
            </a:r>
            <a:br>
              <a:rPr kumimoji="1" lang="en-US" altLang="ja-JP" dirty="0"/>
            </a:br>
            <a:r>
              <a:rPr kumimoji="1" lang="en-US" altLang="ja-JP" dirty="0"/>
              <a:t>water supply, transportation, …</a:t>
            </a:r>
            <a:br>
              <a:rPr kumimoji="1" lang="en-US" altLang="ja-JP" dirty="0"/>
            </a:br>
            <a:endParaRPr kumimoji="1" lang="en-US" altLang="ja-JP" dirty="0"/>
          </a:p>
          <a:p>
            <a:pPr lvl="1"/>
            <a:endParaRPr kumimoji="1" lang="ja-JP" altLang="en-US" dirty="0"/>
          </a:p>
        </p:txBody>
      </p:sp>
      <p:sp>
        <p:nvSpPr>
          <p:cNvPr id="4" name="Slide Number Placeholder 3"/>
          <p:cNvSpPr>
            <a:spLocks noGrp="1"/>
          </p:cNvSpPr>
          <p:nvPr>
            <p:ph type="sldNum" sz="quarter" idx="12"/>
          </p:nvPr>
        </p:nvSpPr>
        <p:spPr/>
        <p:txBody>
          <a:bodyPr/>
          <a:lstStyle/>
          <a:p>
            <a:fld id="{9C2C24DF-DAFD-4A20-870A-00384D50E7EA}" type="slidenum">
              <a:rPr lang="ko-KR" altLang="en-US" smtClean="0">
                <a:solidFill>
                  <a:prstClr val="white"/>
                </a:solidFill>
                <a:latin typeface="Calibri"/>
                <a:ea typeface="맑은 고딕"/>
              </a:rPr>
              <a:pPr/>
              <a:t>5</a:t>
            </a:fld>
            <a:endParaRPr lang="ko-KR" altLang="en-US" dirty="0">
              <a:solidFill>
                <a:prstClr val="white"/>
              </a:solidFill>
              <a:latin typeface="Calibri"/>
              <a:ea typeface="맑은 고딕"/>
            </a:endParaRPr>
          </a:p>
        </p:txBody>
      </p:sp>
      <p:pic>
        <p:nvPicPr>
          <p:cNvPr id="6" name="Picture 5"/>
          <p:cNvPicPr>
            <a:picLocks noChangeAspect="1"/>
          </p:cNvPicPr>
          <p:nvPr/>
        </p:nvPicPr>
        <p:blipFill>
          <a:blip r:embed="rId5"/>
          <a:stretch>
            <a:fillRect/>
          </a:stretch>
        </p:blipFill>
        <p:spPr>
          <a:xfrm>
            <a:off x="179511" y="4149080"/>
            <a:ext cx="8860505" cy="2250609"/>
          </a:xfrm>
          <a:prstGeom prst="rect">
            <a:avLst/>
          </a:prstGeom>
        </p:spPr>
      </p:pic>
      <p:sp>
        <p:nvSpPr>
          <p:cNvPr id="7" name="Rectangle 6"/>
          <p:cNvSpPr/>
          <p:nvPr/>
        </p:nvSpPr>
        <p:spPr>
          <a:xfrm>
            <a:off x="107504" y="6381328"/>
            <a:ext cx="5472608" cy="369332"/>
          </a:xfrm>
          <a:prstGeom prst="rect">
            <a:avLst/>
          </a:prstGeom>
          <a:noFill/>
          <a:ln w="3175" cmpd="sng">
            <a:noFill/>
          </a:ln>
        </p:spPr>
        <p:style>
          <a:lnRef idx="2">
            <a:schemeClr val="dk1"/>
          </a:lnRef>
          <a:fillRef idx="1">
            <a:schemeClr val="lt1"/>
          </a:fillRef>
          <a:effectRef idx="0">
            <a:schemeClr val="dk1"/>
          </a:effectRef>
          <a:fontRef idx="minor">
            <a:schemeClr val="dk1"/>
          </a:fontRef>
        </p:style>
        <p:txBody>
          <a:bodyPr wrap="square">
            <a:spAutoFit/>
          </a:bodyPr>
          <a:lstStyle/>
          <a:p>
            <a:r>
              <a:rPr kumimoji="1" lang="en-US" altLang="ja-JP" dirty="0"/>
              <a:t>[Source: http://</a:t>
            </a:r>
            <a:r>
              <a:rPr kumimoji="1" lang="en-US" altLang="ja-JP" dirty="0" err="1"/>
              <a:t>www.robynboehler.com</a:t>
            </a:r>
            <a:r>
              <a:rPr kumimoji="1" lang="en-US" altLang="ja-JP" dirty="0"/>
              <a:t>/Blackout-2003]</a:t>
            </a:r>
            <a:endParaRPr kumimoji="1" lang="ja-JP" altLang="en-US" dirty="0"/>
          </a:p>
        </p:txBody>
      </p:sp>
    </p:spTree>
    <p:custDataLst>
      <p:tags r:id="rId1"/>
    </p:custDataLst>
    <p:extLst>
      <p:ext uri="{BB962C8B-B14F-4D97-AF65-F5344CB8AC3E}">
        <p14:creationId xmlns:p14="http://schemas.microsoft.com/office/powerpoint/2010/main" val="389667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4011960" y="-3705599"/>
            <a:ext cx="533400" cy="8054280"/>
          </a:xfrm>
        </p:spPr>
        <p:txBody>
          <a:bodyPr/>
          <a:lstStyle/>
          <a:p>
            <a:r>
              <a:rPr lang="en-US" altLang="zh-CN" dirty="0"/>
              <a:t>Distributed computing networks</a:t>
            </a:r>
            <a:endParaRPr lang="zh-CN" altLang="en-US" dirty="0"/>
          </a:p>
        </p:txBody>
      </p:sp>
      <p:sp>
        <p:nvSpPr>
          <p:cNvPr id="3" name="Content Placeholder 2"/>
          <p:cNvSpPr>
            <a:spLocks noGrp="1"/>
          </p:cNvSpPr>
          <p:nvPr>
            <p:ph idx="1"/>
          </p:nvPr>
        </p:nvSpPr>
        <p:spPr/>
        <p:txBody>
          <a:bodyPr>
            <a:normAutofit/>
          </a:bodyPr>
          <a:lstStyle/>
          <a:p>
            <a:r>
              <a:rPr lang="en-US" altLang="zh-CN" dirty="0"/>
              <a:t>A network supporting both communication and computation</a:t>
            </a:r>
          </a:p>
          <a:p>
            <a:pPr lvl="1"/>
            <a:r>
              <a:rPr lang="en-US" altLang="zh-CN" dirty="0"/>
              <a:t>Service function chaining</a:t>
            </a:r>
          </a:p>
          <a:p>
            <a:pPr lvl="1"/>
            <a:r>
              <a:rPr lang="en-US" altLang="zh-CN" dirty="0"/>
              <a:t>Video streaming</a:t>
            </a:r>
          </a:p>
          <a:p>
            <a:pPr lvl="1"/>
            <a:r>
              <a:rPr lang="en-US" altLang="zh-CN" dirty="0"/>
              <a:t>Cloud/fog computing</a:t>
            </a:r>
          </a:p>
        </p:txBody>
      </p:sp>
      <p:sp>
        <p:nvSpPr>
          <p:cNvPr id="4" name="Slide Number Placeholder 3"/>
          <p:cNvSpPr>
            <a:spLocks noGrp="1"/>
          </p:cNvSpPr>
          <p:nvPr>
            <p:ph type="sldNum" sz="quarter" idx="12"/>
          </p:nvPr>
        </p:nvSpPr>
        <p:spPr/>
        <p:txBody>
          <a:bodyPr/>
          <a:lstStyle/>
          <a:p>
            <a:fld id="{9C2C24DF-DAFD-4A20-870A-00384D50E7EA}" type="slidenum">
              <a:rPr lang="ko-KR" altLang="en-US" smtClean="0"/>
              <a:pPr/>
              <a:t>50</a:t>
            </a:fld>
            <a:endParaRPr lang="ko-KR" altLang="en-US" dirty="0"/>
          </a:p>
        </p:txBody>
      </p:sp>
      <p:pic>
        <p:nvPicPr>
          <p:cNvPr id="6" name="Picture 2" descr="Image result for client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688" y="3738563"/>
            <a:ext cx="407987"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3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55750" y="4187825"/>
            <a:ext cx="56515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3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86063" y="2963863"/>
            <a:ext cx="56515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3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41750" y="5130800"/>
            <a:ext cx="56515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4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54788" y="4670425"/>
            <a:ext cx="56515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4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61063" y="3048000"/>
            <a:ext cx="56515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4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49750" y="3868738"/>
            <a:ext cx="56515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Image result for client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5225" y="4014788"/>
            <a:ext cx="407988"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Image result for client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6738" y="4983163"/>
            <a:ext cx="407987"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descr="Image result for client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938" y="4659313"/>
            <a:ext cx="407987"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descr="Image result for client ic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24063" y="3305175"/>
            <a:ext cx="407987"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Image result for client ic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94063" y="3683000"/>
            <a:ext cx="406400"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 descr="Image result for client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50" y="4454525"/>
            <a:ext cx="407988"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 descr="Image result for client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9125" y="4768850"/>
            <a:ext cx="407988"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 descr="Image result for client ic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43561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 descr="Image result for client ic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57788" y="3598863"/>
            <a:ext cx="406400"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 descr="Image result for client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6700" y="3186113"/>
            <a:ext cx="407988"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 descr="Image result for client ic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57788" y="286385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 descr="Image result for client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9338" y="2462213"/>
            <a:ext cx="407987"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 descr="Image result for client ic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90788" y="24130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 descr="Image result for client ic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8225" y="2490788"/>
            <a:ext cx="407988"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 descr="Image result for client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7363" y="3030538"/>
            <a:ext cx="407987"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 descr="Image result for client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4788" y="3633788"/>
            <a:ext cx="407987"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 descr="Image result for client ic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888" y="4157663"/>
            <a:ext cx="407987"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 descr="Image result for client ic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9513" y="4694238"/>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2" descr="Image result for client ic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16738" y="5307013"/>
            <a:ext cx="407987"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2" descr="Image result for client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3613" y="5400675"/>
            <a:ext cx="407987"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 descr="Image result for client ic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1838" y="5510213"/>
            <a:ext cx="406400"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 descr="Image result for client ic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888" y="5089525"/>
            <a:ext cx="407987"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2" descr="Image result for client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6225" y="5022850"/>
            <a:ext cx="407988"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2" descr="Image result for client ic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28913" y="4776788"/>
            <a:ext cx="406400"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7" name="直接连接符 4"/>
          <p:cNvCxnSpPr>
            <a:stCxn id="7" idx="1"/>
            <a:endCxn id="6" idx="2"/>
          </p:cNvCxnSpPr>
          <p:nvPr/>
        </p:nvCxnSpPr>
        <p:spPr>
          <a:xfrm flipH="1" flipV="1">
            <a:off x="1131888" y="4146550"/>
            <a:ext cx="423862" cy="28575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8" name="直接连接符 69"/>
          <p:cNvCxnSpPr>
            <a:stCxn id="7" idx="1"/>
            <a:endCxn id="15" idx="3"/>
          </p:cNvCxnSpPr>
          <p:nvPr/>
        </p:nvCxnSpPr>
        <p:spPr>
          <a:xfrm flipH="1">
            <a:off x="1177925" y="4432300"/>
            <a:ext cx="377825" cy="4318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9" name="直接连接符 72"/>
          <p:cNvCxnSpPr>
            <a:stCxn id="16" idx="3"/>
            <a:endCxn id="8" idx="1"/>
          </p:cNvCxnSpPr>
          <p:nvPr/>
        </p:nvCxnSpPr>
        <p:spPr>
          <a:xfrm flipV="1">
            <a:off x="2432050" y="3208338"/>
            <a:ext cx="354013" cy="30003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0" name="直接连接符 76"/>
          <p:cNvCxnSpPr>
            <a:stCxn id="13" idx="1"/>
            <a:endCxn id="7" idx="3"/>
          </p:cNvCxnSpPr>
          <p:nvPr/>
        </p:nvCxnSpPr>
        <p:spPr>
          <a:xfrm flipH="1">
            <a:off x="2120900" y="4217988"/>
            <a:ext cx="314325" cy="21431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1" name="直接连接符 79"/>
          <p:cNvCxnSpPr>
            <a:stCxn id="14" idx="0"/>
            <a:endCxn id="7" idx="2"/>
          </p:cNvCxnSpPr>
          <p:nvPr/>
        </p:nvCxnSpPr>
        <p:spPr>
          <a:xfrm flipH="1" flipV="1">
            <a:off x="1838325" y="4675188"/>
            <a:ext cx="201613" cy="30797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2" name="直接连接符 82"/>
          <p:cNvCxnSpPr>
            <a:stCxn id="33" idx="0"/>
            <a:endCxn id="9" idx="1"/>
          </p:cNvCxnSpPr>
          <p:nvPr/>
        </p:nvCxnSpPr>
        <p:spPr>
          <a:xfrm flipV="1">
            <a:off x="3475038" y="5375275"/>
            <a:ext cx="366712" cy="13493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3" name="直接连接符 85"/>
          <p:cNvCxnSpPr>
            <a:stCxn id="19" idx="1"/>
            <a:endCxn id="9" idx="0"/>
          </p:cNvCxnSpPr>
          <p:nvPr/>
        </p:nvCxnSpPr>
        <p:spPr>
          <a:xfrm flipH="1">
            <a:off x="4124325" y="4973638"/>
            <a:ext cx="304800" cy="15716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4" name="直接连接符 88"/>
          <p:cNvCxnSpPr>
            <a:stCxn id="18" idx="2"/>
            <a:endCxn id="9" idx="0"/>
          </p:cNvCxnSpPr>
          <p:nvPr/>
        </p:nvCxnSpPr>
        <p:spPr>
          <a:xfrm>
            <a:off x="3854450" y="4862513"/>
            <a:ext cx="269875" cy="26828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5" name="直接连接符 91"/>
          <p:cNvCxnSpPr>
            <a:stCxn id="9" idx="3"/>
            <a:endCxn id="32" idx="1"/>
          </p:cNvCxnSpPr>
          <p:nvPr/>
        </p:nvCxnSpPr>
        <p:spPr>
          <a:xfrm>
            <a:off x="4406900" y="5375275"/>
            <a:ext cx="366713" cy="2301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6" name="直接连接符 94"/>
          <p:cNvCxnSpPr>
            <a:stCxn id="10" idx="1"/>
            <a:endCxn id="34" idx="0"/>
          </p:cNvCxnSpPr>
          <p:nvPr/>
        </p:nvCxnSpPr>
        <p:spPr>
          <a:xfrm flipH="1">
            <a:off x="6289675" y="4914900"/>
            <a:ext cx="265113" cy="17462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7" name="直接连接符 97"/>
          <p:cNvCxnSpPr>
            <a:stCxn id="31" idx="0"/>
            <a:endCxn id="10" idx="2"/>
          </p:cNvCxnSpPr>
          <p:nvPr/>
        </p:nvCxnSpPr>
        <p:spPr>
          <a:xfrm flipH="1" flipV="1">
            <a:off x="6837363" y="5157788"/>
            <a:ext cx="282575" cy="14922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8" name="直接连接符 101"/>
          <p:cNvCxnSpPr>
            <a:stCxn id="30" idx="1"/>
            <a:endCxn id="10" idx="3"/>
          </p:cNvCxnSpPr>
          <p:nvPr/>
        </p:nvCxnSpPr>
        <p:spPr>
          <a:xfrm flipH="1">
            <a:off x="7119938" y="4897438"/>
            <a:ext cx="409575" cy="1746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9" name="直接连接符 104"/>
          <p:cNvCxnSpPr>
            <a:stCxn id="11" idx="2"/>
            <a:endCxn id="28" idx="1"/>
          </p:cNvCxnSpPr>
          <p:nvPr/>
        </p:nvCxnSpPr>
        <p:spPr>
          <a:xfrm>
            <a:off x="6243638" y="3535363"/>
            <a:ext cx="311150" cy="30162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0" name="直接连接符 107"/>
          <p:cNvCxnSpPr>
            <a:stCxn id="11" idx="3"/>
            <a:endCxn id="27" idx="1"/>
          </p:cNvCxnSpPr>
          <p:nvPr/>
        </p:nvCxnSpPr>
        <p:spPr>
          <a:xfrm flipV="1">
            <a:off x="6526213" y="3235325"/>
            <a:ext cx="311150" cy="5556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1" name="直接连接符 110"/>
          <p:cNvCxnSpPr>
            <a:stCxn id="11" idx="0"/>
            <a:endCxn id="26" idx="2"/>
          </p:cNvCxnSpPr>
          <p:nvPr/>
        </p:nvCxnSpPr>
        <p:spPr>
          <a:xfrm flipV="1">
            <a:off x="6243638" y="2897188"/>
            <a:ext cx="79375" cy="15081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2" name="直接连接符 113"/>
          <p:cNvCxnSpPr>
            <a:stCxn id="23" idx="3"/>
            <a:endCxn id="11" idx="1"/>
          </p:cNvCxnSpPr>
          <p:nvPr/>
        </p:nvCxnSpPr>
        <p:spPr>
          <a:xfrm>
            <a:off x="5564188" y="3067050"/>
            <a:ext cx="396875" cy="22383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3" name="直接连接符 116"/>
          <p:cNvCxnSpPr>
            <a:stCxn id="12" idx="3"/>
            <a:endCxn id="21" idx="1"/>
          </p:cNvCxnSpPr>
          <p:nvPr/>
        </p:nvCxnSpPr>
        <p:spPr>
          <a:xfrm flipV="1">
            <a:off x="4914900" y="3803650"/>
            <a:ext cx="242888" cy="30797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4" name="直接连接符 119"/>
          <p:cNvCxnSpPr>
            <a:stCxn id="12" idx="3"/>
            <a:endCxn id="20" idx="1"/>
          </p:cNvCxnSpPr>
          <p:nvPr/>
        </p:nvCxnSpPr>
        <p:spPr>
          <a:xfrm>
            <a:off x="4914900" y="4111625"/>
            <a:ext cx="266700" cy="44767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5" name="直接连接符 122"/>
          <p:cNvCxnSpPr>
            <a:stCxn id="10" idx="1"/>
            <a:endCxn id="29" idx="2"/>
          </p:cNvCxnSpPr>
          <p:nvPr/>
        </p:nvCxnSpPr>
        <p:spPr>
          <a:xfrm flipH="1" flipV="1">
            <a:off x="6289675" y="4564063"/>
            <a:ext cx="265113" cy="35083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6" name="直接连接符 125"/>
          <p:cNvCxnSpPr>
            <a:stCxn id="8" idx="3"/>
            <a:endCxn id="24" idx="2"/>
          </p:cNvCxnSpPr>
          <p:nvPr/>
        </p:nvCxnSpPr>
        <p:spPr>
          <a:xfrm flipV="1">
            <a:off x="3351213" y="2870200"/>
            <a:ext cx="441325" cy="33813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7" name="直接连接符 129"/>
          <p:cNvCxnSpPr>
            <a:stCxn id="8" idx="0"/>
            <a:endCxn id="25" idx="2"/>
          </p:cNvCxnSpPr>
          <p:nvPr/>
        </p:nvCxnSpPr>
        <p:spPr>
          <a:xfrm flipH="1" flipV="1">
            <a:off x="2693988" y="2819400"/>
            <a:ext cx="374650" cy="14446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8" name="直接连接符 134"/>
          <p:cNvCxnSpPr>
            <a:stCxn id="17" idx="0"/>
            <a:endCxn id="8" idx="2"/>
          </p:cNvCxnSpPr>
          <p:nvPr/>
        </p:nvCxnSpPr>
        <p:spPr>
          <a:xfrm flipH="1" flipV="1">
            <a:off x="3068638" y="3451225"/>
            <a:ext cx="428625" cy="23177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9" name="直接连接符 137"/>
          <p:cNvCxnSpPr>
            <a:stCxn id="22" idx="2"/>
            <a:endCxn id="12" idx="0"/>
          </p:cNvCxnSpPr>
          <p:nvPr/>
        </p:nvCxnSpPr>
        <p:spPr>
          <a:xfrm>
            <a:off x="4281488" y="3594100"/>
            <a:ext cx="350837" cy="27463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0" name="圆角矩形标注 96"/>
          <p:cNvSpPr/>
          <p:nvPr/>
        </p:nvSpPr>
        <p:spPr>
          <a:xfrm>
            <a:off x="6551613" y="2713038"/>
            <a:ext cx="2330450" cy="1058862"/>
          </a:xfrm>
          <a:custGeom>
            <a:avLst/>
            <a:gdLst>
              <a:gd name="connsiteX0" fmla="*/ 0 w 1721708"/>
              <a:gd name="connsiteY0" fmla="*/ 235190 h 1411111"/>
              <a:gd name="connsiteX1" fmla="*/ 235190 w 1721708"/>
              <a:gd name="connsiteY1" fmla="*/ 0 h 1411111"/>
              <a:gd name="connsiteX2" fmla="*/ 286951 w 1721708"/>
              <a:gd name="connsiteY2" fmla="*/ 0 h 1411111"/>
              <a:gd name="connsiteX3" fmla="*/ 286951 w 1721708"/>
              <a:gd name="connsiteY3" fmla="*/ 0 h 1411111"/>
              <a:gd name="connsiteX4" fmla="*/ 717378 w 1721708"/>
              <a:gd name="connsiteY4" fmla="*/ 0 h 1411111"/>
              <a:gd name="connsiteX5" fmla="*/ 1486518 w 1721708"/>
              <a:gd name="connsiteY5" fmla="*/ 0 h 1411111"/>
              <a:gd name="connsiteX6" fmla="*/ 1721708 w 1721708"/>
              <a:gd name="connsiteY6" fmla="*/ 235190 h 1411111"/>
              <a:gd name="connsiteX7" fmla="*/ 1721708 w 1721708"/>
              <a:gd name="connsiteY7" fmla="*/ 823148 h 1411111"/>
              <a:gd name="connsiteX8" fmla="*/ 1721708 w 1721708"/>
              <a:gd name="connsiteY8" fmla="*/ 823148 h 1411111"/>
              <a:gd name="connsiteX9" fmla="*/ 1721708 w 1721708"/>
              <a:gd name="connsiteY9" fmla="*/ 1175926 h 1411111"/>
              <a:gd name="connsiteX10" fmla="*/ 1721708 w 1721708"/>
              <a:gd name="connsiteY10" fmla="*/ 1175921 h 1411111"/>
              <a:gd name="connsiteX11" fmla="*/ 1486518 w 1721708"/>
              <a:gd name="connsiteY11" fmla="*/ 1411111 h 1411111"/>
              <a:gd name="connsiteX12" fmla="*/ 717378 w 1721708"/>
              <a:gd name="connsiteY12" fmla="*/ 1411111 h 1411111"/>
              <a:gd name="connsiteX13" fmla="*/ 286951 w 1721708"/>
              <a:gd name="connsiteY13" fmla="*/ 1411111 h 1411111"/>
              <a:gd name="connsiteX14" fmla="*/ 286951 w 1721708"/>
              <a:gd name="connsiteY14" fmla="*/ 1411111 h 1411111"/>
              <a:gd name="connsiteX15" fmla="*/ 235190 w 1721708"/>
              <a:gd name="connsiteY15" fmla="*/ 1411111 h 1411111"/>
              <a:gd name="connsiteX16" fmla="*/ 0 w 1721708"/>
              <a:gd name="connsiteY16" fmla="*/ 1175921 h 1411111"/>
              <a:gd name="connsiteX17" fmla="*/ 0 w 1721708"/>
              <a:gd name="connsiteY17" fmla="*/ 1175926 h 1411111"/>
              <a:gd name="connsiteX18" fmla="*/ -1386922 w 1721708"/>
              <a:gd name="connsiteY18" fmla="*/ 764483 h 1411111"/>
              <a:gd name="connsiteX19" fmla="*/ 0 w 1721708"/>
              <a:gd name="connsiteY19" fmla="*/ 823148 h 1411111"/>
              <a:gd name="connsiteX20" fmla="*/ 0 w 1721708"/>
              <a:gd name="connsiteY20" fmla="*/ 235190 h 1411111"/>
              <a:gd name="connsiteX0" fmla="*/ 1386922 w 3108630"/>
              <a:gd name="connsiteY0" fmla="*/ 235190 h 1411111"/>
              <a:gd name="connsiteX1" fmla="*/ 1622112 w 3108630"/>
              <a:gd name="connsiteY1" fmla="*/ 0 h 1411111"/>
              <a:gd name="connsiteX2" fmla="*/ 1673873 w 3108630"/>
              <a:gd name="connsiteY2" fmla="*/ 0 h 1411111"/>
              <a:gd name="connsiteX3" fmla="*/ 1673873 w 3108630"/>
              <a:gd name="connsiteY3" fmla="*/ 0 h 1411111"/>
              <a:gd name="connsiteX4" fmla="*/ 2104300 w 3108630"/>
              <a:gd name="connsiteY4" fmla="*/ 0 h 1411111"/>
              <a:gd name="connsiteX5" fmla="*/ 2873440 w 3108630"/>
              <a:gd name="connsiteY5" fmla="*/ 0 h 1411111"/>
              <a:gd name="connsiteX6" fmla="*/ 3108630 w 3108630"/>
              <a:gd name="connsiteY6" fmla="*/ 235190 h 1411111"/>
              <a:gd name="connsiteX7" fmla="*/ 3108630 w 3108630"/>
              <a:gd name="connsiteY7" fmla="*/ 823148 h 1411111"/>
              <a:gd name="connsiteX8" fmla="*/ 3108630 w 3108630"/>
              <a:gd name="connsiteY8" fmla="*/ 823148 h 1411111"/>
              <a:gd name="connsiteX9" fmla="*/ 3108630 w 3108630"/>
              <a:gd name="connsiteY9" fmla="*/ 1175926 h 1411111"/>
              <a:gd name="connsiteX10" fmla="*/ 3108630 w 3108630"/>
              <a:gd name="connsiteY10" fmla="*/ 1175921 h 1411111"/>
              <a:gd name="connsiteX11" fmla="*/ 2873440 w 3108630"/>
              <a:gd name="connsiteY11" fmla="*/ 1411111 h 1411111"/>
              <a:gd name="connsiteX12" fmla="*/ 2104300 w 3108630"/>
              <a:gd name="connsiteY12" fmla="*/ 1411111 h 1411111"/>
              <a:gd name="connsiteX13" fmla="*/ 1673873 w 3108630"/>
              <a:gd name="connsiteY13" fmla="*/ 1411111 h 1411111"/>
              <a:gd name="connsiteX14" fmla="*/ 1673873 w 3108630"/>
              <a:gd name="connsiteY14" fmla="*/ 1411111 h 1411111"/>
              <a:gd name="connsiteX15" fmla="*/ 1622112 w 3108630"/>
              <a:gd name="connsiteY15" fmla="*/ 1411111 h 1411111"/>
              <a:gd name="connsiteX16" fmla="*/ 1386922 w 3108630"/>
              <a:gd name="connsiteY16" fmla="*/ 1175921 h 1411111"/>
              <a:gd name="connsiteX17" fmla="*/ 1386922 w 3108630"/>
              <a:gd name="connsiteY17" fmla="*/ 1071151 h 1411111"/>
              <a:gd name="connsiteX18" fmla="*/ 0 w 3108630"/>
              <a:gd name="connsiteY18" fmla="*/ 764483 h 1411111"/>
              <a:gd name="connsiteX19" fmla="*/ 1386922 w 3108630"/>
              <a:gd name="connsiteY19" fmla="*/ 823148 h 1411111"/>
              <a:gd name="connsiteX20" fmla="*/ 1386922 w 3108630"/>
              <a:gd name="connsiteY20" fmla="*/ 235190 h 141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08630" h="1411111">
                <a:moveTo>
                  <a:pt x="1386922" y="235190"/>
                </a:moveTo>
                <a:cubicBezTo>
                  <a:pt x="1386922" y="105298"/>
                  <a:pt x="1492220" y="0"/>
                  <a:pt x="1622112" y="0"/>
                </a:cubicBezTo>
                <a:lnTo>
                  <a:pt x="1673873" y="0"/>
                </a:lnTo>
                <a:lnTo>
                  <a:pt x="1673873" y="0"/>
                </a:lnTo>
                <a:lnTo>
                  <a:pt x="2104300" y="0"/>
                </a:lnTo>
                <a:lnTo>
                  <a:pt x="2873440" y="0"/>
                </a:lnTo>
                <a:cubicBezTo>
                  <a:pt x="3003332" y="0"/>
                  <a:pt x="3108630" y="105298"/>
                  <a:pt x="3108630" y="235190"/>
                </a:cubicBezTo>
                <a:lnTo>
                  <a:pt x="3108630" y="823148"/>
                </a:lnTo>
                <a:lnTo>
                  <a:pt x="3108630" y="823148"/>
                </a:lnTo>
                <a:lnTo>
                  <a:pt x="3108630" y="1175926"/>
                </a:lnTo>
                <a:lnTo>
                  <a:pt x="3108630" y="1175921"/>
                </a:lnTo>
                <a:cubicBezTo>
                  <a:pt x="3108630" y="1305813"/>
                  <a:pt x="3003332" y="1411111"/>
                  <a:pt x="2873440" y="1411111"/>
                </a:cubicBezTo>
                <a:lnTo>
                  <a:pt x="2104300" y="1411111"/>
                </a:lnTo>
                <a:lnTo>
                  <a:pt x="1673873" y="1411111"/>
                </a:lnTo>
                <a:lnTo>
                  <a:pt x="1673873" y="1411111"/>
                </a:lnTo>
                <a:lnTo>
                  <a:pt x="1622112" y="1411111"/>
                </a:lnTo>
                <a:cubicBezTo>
                  <a:pt x="1492220" y="1411111"/>
                  <a:pt x="1386922" y="1305813"/>
                  <a:pt x="1386922" y="1175921"/>
                </a:cubicBezTo>
                <a:lnTo>
                  <a:pt x="1386922" y="1071151"/>
                </a:lnTo>
                <a:lnTo>
                  <a:pt x="0" y="764483"/>
                </a:lnTo>
                <a:lnTo>
                  <a:pt x="1386922" y="823148"/>
                </a:lnTo>
                <a:lnTo>
                  <a:pt x="1386922" y="23519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pic>
        <p:nvPicPr>
          <p:cNvPr id="61" name="Picture 2" descr="Image result for server png"/>
          <p:cNvPicPr>
            <a:picLocks noChangeAspect="1" noChangeArrowheads="1"/>
          </p:cNvPicPr>
          <p:nvPr/>
        </p:nvPicPr>
        <p:blipFill>
          <a:blip r:embed="rId4">
            <a:extLst>
              <a:ext uri="{28A0092B-C50C-407E-A947-70E740481C1C}">
                <a14:useLocalDpi xmlns:a14="http://schemas.microsoft.com/office/drawing/2010/main" val="0"/>
              </a:ext>
            </a:extLst>
          </a:blip>
          <a:srcRect t="10796" b="26201"/>
          <a:stretch>
            <a:fillRect/>
          </a:stretch>
        </p:blipFill>
        <p:spPr bwMode="auto">
          <a:xfrm>
            <a:off x="7693025" y="2763838"/>
            <a:ext cx="514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Picture 2" descr="Image result for server png"/>
          <p:cNvPicPr>
            <a:picLocks noChangeAspect="1" noChangeArrowheads="1"/>
          </p:cNvPicPr>
          <p:nvPr/>
        </p:nvPicPr>
        <p:blipFill>
          <a:blip r:embed="rId4">
            <a:extLst>
              <a:ext uri="{28A0092B-C50C-407E-A947-70E740481C1C}">
                <a14:useLocalDpi xmlns:a14="http://schemas.microsoft.com/office/drawing/2010/main" val="0"/>
              </a:ext>
            </a:extLst>
          </a:blip>
          <a:srcRect t="10796" b="26201"/>
          <a:stretch>
            <a:fillRect/>
          </a:stretch>
        </p:blipFill>
        <p:spPr bwMode="auto">
          <a:xfrm>
            <a:off x="8308975" y="2759075"/>
            <a:ext cx="514350"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2" descr="Image result for server png"/>
          <p:cNvPicPr>
            <a:picLocks noChangeAspect="1" noChangeArrowheads="1"/>
          </p:cNvPicPr>
          <p:nvPr/>
        </p:nvPicPr>
        <p:blipFill rotWithShape="1">
          <a:blip r:embed="rId4" cstate="print">
            <a:duotone>
              <a:prstClr val="black"/>
              <a:schemeClr val="accent2">
                <a:tint val="45000"/>
                <a:satMod val="400000"/>
              </a:schemeClr>
            </a:duotone>
            <a:extLst>
              <a:ext uri="{28A0092B-C50C-407E-A947-70E740481C1C}">
                <a14:useLocalDpi xmlns:a14="http://schemas.microsoft.com/office/drawing/2010/main" val="0"/>
              </a:ext>
            </a:extLst>
          </a:blip>
          <a:srcRect t="10796" b="26201"/>
          <a:stretch/>
        </p:blipFill>
        <p:spPr bwMode="auto">
          <a:xfrm>
            <a:off x="7692876" y="3072699"/>
            <a:ext cx="514889" cy="324396"/>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2" descr="Image result for server png"/>
          <p:cNvPicPr>
            <a:picLocks noChangeAspect="1" noChangeArrowheads="1"/>
          </p:cNvPicPr>
          <p:nvPr/>
        </p:nvPicPr>
        <p:blipFill>
          <a:blip r:embed="rId4">
            <a:extLst>
              <a:ext uri="{28A0092B-C50C-407E-A947-70E740481C1C}">
                <a14:useLocalDpi xmlns:a14="http://schemas.microsoft.com/office/drawing/2010/main" val="0"/>
              </a:ext>
            </a:extLst>
          </a:blip>
          <a:srcRect t="10796" b="26201"/>
          <a:stretch>
            <a:fillRect/>
          </a:stretch>
        </p:blipFill>
        <p:spPr bwMode="auto">
          <a:xfrm>
            <a:off x="8308975" y="3068638"/>
            <a:ext cx="51435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2" descr="Image result for server png"/>
          <p:cNvPicPr>
            <a:picLocks noChangeAspect="1" noChangeArrowheads="1"/>
          </p:cNvPicPr>
          <p:nvPr/>
        </p:nvPicPr>
        <p:blipFill>
          <a:blip r:embed="rId4">
            <a:extLst>
              <a:ext uri="{28A0092B-C50C-407E-A947-70E740481C1C}">
                <a14:useLocalDpi xmlns:a14="http://schemas.microsoft.com/office/drawing/2010/main" val="0"/>
              </a:ext>
            </a:extLst>
          </a:blip>
          <a:srcRect t="10796" b="26201"/>
          <a:stretch>
            <a:fillRect/>
          </a:stretch>
        </p:blipFill>
        <p:spPr bwMode="auto">
          <a:xfrm>
            <a:off x="7693025" y="3397250"/>
            <a:ext cx="514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Picture 2" descr="Image result for server png"/>
          <p:cNvPicPr>
            <a:picLocks noChangeAspect="1" noChangeArrowheads="1"/>
          </p:cNvPicPr>
          <p:nvPr/>
        </p:nvPicPr>
        <p:blipFill>
          <a:blip r:embed="rId4">
            <a:extLst>
              <a:ext uri="{28A0092B-C50C-407E-A947-70E740481C1C}">
                <a14:useLocalDpi xmlns:a14="http://schemas.microsoft.com/office/drawing/2010/main" val="0"/>
              </a:ext>
            </a:extLst>
          </a:blip>
          <a:srcRect t="10796" b="26201"/>
          <a:stretch>
            <a:fillRect/>
          </a:stretch>
        </p:blipFill>
        <p:spPr bwMode="auto">
          <a:xfrm>
            <a:off x="8308975" y="3394075"/>
            <a:ext cx="514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 name="矩形 98"/>
          <p:cNvSpPr>
            <a:spLocks noChangeArrowheads="1"/>
          </p:cNvSpPr>
          <p:nvPr/>
        </p:nvSpPr>
        <p:spPr bwMode="auto">
          <a:xfrm>
            <a:off x="7589838" y="3760788"/>
            <a:ext cx="12922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rgbClr val="000066"/>
                </a:solidFill>
                <a:latin typeface="Arial" panose="020B0604020202020204" pitchFamily="34" charset="0"/>
                <a:ea typeface="宋体" panose="02010600030101010101" pitchFamily="2" charset="-122"/>
              </a:defRPr>
            </a:lvl1pPr>
            <a:lvl2pPr marL="742950" indent="-285750">
              <a:defRPr b="1">
                <a:solidFill>
                  <a:srgbClr val="000066"/>
                </a:solidFill>
                <a:latin typeface="Arial" panose="020B0604020202020204" pitchFamily="34" charset="0"/>
                <a:ea typeface="宋体" panose="02010600030101010101" pitchFamily="2" charset="-122"/>
              </a:defRPr>
            </a:lvl2pPr>
            <a:lvl3pPr marL="1143000" indent="-228600">
              <a:defRPr b="1">
                <a:solidFill>
                  <a:srgbClr val="000066"/>
                </a:solidFill>
                <a:latin typeface="Arial" panose="020B0604020202020204" pitchFamily="34" charset="0"/>
                <a:ea typeface="宋体" panose="02010600030101010101" pitchFamily="2" charset="-122"/>
              </a:defRPr>
            </a:lvl3pPr>
            <a:lvl4pPr marL="1600200" indent="-228600">
              <a:defRPr b="1">
                <a:solidFill>
                  <a:srgbClr val="000066"/>
                </a:solidFill>
                <a:latin typeface="Arial" panose="020B0604020202020204" pitchFamily="34" charset="0"/>
                <a:ea typeface="宋体" panose="02010600030101010101" pitchFamily="2" charset="-122"/>
              </a:defRPr>
            </a:lvl4pPr>
            <a:lvl5pPr marL="2057400" indent="-228600">
              <a:defRPr b="1">
                <a:solidFill>
                  <a:srgbClr val="000066"/>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rgbClr val="000066"/>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rgbClr val="000066"/>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rgbClr val="000066"/>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rgbClr val="000066"/>
                </a:solidFill>
                <a:latin typeface="Arial" panose="020B0604020202020204" pitchFamily="34" charset="0"/>
                <a:ea typeface="宋体" panose="02010600030101010101" pitchFamily="2" charset="-122"/>
              </a:defRPr>
            </a:lvl9pPr>
          </a:lstStyle>
          <a:p>
            <a:pPr eaLnBrk="1" hangingPunct="1"/>
            <a:r>
              <a:rPr lang="en-US" altLang="zh-CN" sz="1200" dirty="0">
                <a:latin typeface="微软雅黑" panose="020B0503020204020204" pitchFamily="34" charset="-122"/>
                <a:ea typeface="微软雅黑" panose="020B0503020204020204" pitchFamily="34" charset="-122"/>
              </a:rPr>
              <a:t>Choose a server to serve the content </a:t>
            </a:r>
            <a:endParaRPr lang="zh-CN" altLang="en-US" sz="1200" dirty="0"/>
          </a:p>
        </p:txBody>
      </p:sp>
      <p:pic>
        <p:nvPicPr>
          <p:cNvPr id="68" name="Picture 4" descr="Image result for tic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02588" y="3087688"/>
            <a:ext cx="217487"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任意多边形 25"/>
          <p:cNvSpPr/>
          <p:nvPr/>
        </p:nvSpPr>
        <p:spPr>
          <a:xfrm>
            <a:off x="1099172" y="2934436"/>
            <a:ext cx="5738904" cy="785681"/>
          </a:xfrm>
          <a:custGeom>
            <a:avLst/>
            <a:gdLst>
              <a:gd name="connsiteX0" fmla="*/ 0 w 7663543"/>
              <a:gd name="connsiteY0" fmla="*/ 1094971 h 1094971"/>
              <a:gd name="connsiteX1" fmla="*/ 3802743 w 7663543"/>
              <a:gd name="connsiteY1" fmla="*/ 64457 h 1094971"/>
              <a:gd name="connsiteX2" fmla="*/ 7663543 w 7663543"/>
              <a:gd name="connsiteY2" fmla="*/ 195085 h 1094971"/>
            </a:gdLst>
            <a:ahLst/>
            <a:cxnLst>
              <a:cxn ang="0">
                <a:pos x="connsiteX0" y="connsiteY0"/>
              </a:cxn>
              <a:cxn ang="0">
                <a:pos x="connsiteX1" y="connsiteY1"/>
              </a:cxn>
              <a:cxn ang="0">
                <a:pos x="connsiteX2" y="connsiteY2"/>
              </a:cxn>
            </a:cxnLst>
            <a:rect l="l" t="t" r="r" b="b"/>
            <a:pathLst>
              <a:path w="7663543" h="1094971">
                <a:moveTo>
                  <a:pt x="0" y="1094971"/>
                </a:moveTo>
                <a:cubicBezTo>
                  <a:pt x="1262743" y="654704"/>
                  <a:pt x="2525486" y="214438"/>
                  <a:pt x="3802743" y="64457"/>
                </a:cubicBezTo>
                <a:cubicBezTo>
                  <a:pt x="5080000" y="-85524"/>
                  <a:pt x="6371771" y="54780"/>
                  <a:pt x="7663543" y="195085"/>
                </a:cubicBezTo>
              </a:path>
            </a:pathLst>
          </a:custGeom>
          <a:noFill/>
          <a:ln w="38100">
            <a:solidFill>
              <a:srgbClr val="FF0000"/>
            </a:solidFill>
            <a:prstDash val="sysDot"/>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文本框 26"/>
          <p:cNvSpPr txBox="1"/>
          <p:nvPr/>
        </p:nvSpPr>
        <p:spPr>
          <a:xfrm>
            <a:off x="4261944" y="2221518"/>
            <a:ext cx="2767514" cy="276999"/>
          </a:xfrm>
          <a:prstGeom prst="rect">
            <a:avLst/>
          </a:prstGeom>
          <a:noFill/>
          <a:ln>
            <a:noFill/>
          </a:ln>
        </p:spPr>
        <p:txBody>
          <a:bodyPr wrap="square" rtlCol="0">
            <a:spAutoFit/>
          </a:bodyPr>
          <a:lstStyle/>
          <a:p>
            <a:r>
              <a:rPr lang="en-US" altLang="zh-CN" sz="1200" dirty="0">
                <a:solidFill>
                  <a:srgbClr val="FF0000"/>
                </a:solidFill>
              </a:rPr>
              <a:t>Real time communication</a:t>
            </a:r>
            <a:endParaRPr lang="zh-CN" altLang="en-US" sz="1200" dirty="0">
              <a:solidFill>
                <a:srgbClr val="FF0000"/>
              </a:solidFill>
            </a:endParaRPr>
          </a:p>
        </p:txBody>
      </p:sp>
      <p:cxnSp>
        <p:nvCxnSpPr>
          <p:cNvPr id="72" name="直接连接符 35"/>
          <p:cNvCxnSpPr/>
          <p:nvPr/>
        </p:nvCxnSpPr>
        <p:spPr>
          <a:xfrm flipH="1" flipV="1">
            <a:off x="1838348" y="4675917"/>
            <a:ext cx="2003497" cy="699294"/>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3" name="直接连接符 38"/>
          <p:cNvCxnSpPr/>
          <p:nvPr/>
        </p:nvCxnSpPr>
        <p:spPr>
          <a:xfrm flipH="1">
            <a:off x="4406922" y="3534634"/>
            <a:ext cx="1836921" cy="1840577"/>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4" name="直接连接符 51"/>
          <p:cNvCxnSpPr/>
          <p:nvPr/>
        </p:nvCxnSpPr>
        <p:spPr>
          <a:xfrm flipH="1" flipV="1">
            <a:off x="1132186" y="4146143"/>
            <a:ext cx="423624" cy="286111"/>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5" name="直接连接符 62"/>
          <p:cNvCxnSpPr/>
          <p:nvPr/>
        </p:nvCxnSpPr>
        <p:spPr>
          <a:xfrm flipH="1">
            <a:off x="6243843" y="3234898"/>
            <a:ext cx="594233" cy="299737"/>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6" name="直接连接符 41"/>
          <p:cNvCxnSpPr/>
          <p:nvPr/>
        </p:nvCxnSpPr>
        <p:spPr>
          <a:xfrm flipH="1">
            <a:off x="1838348" y="3207933"/>
            <a:ext cx="948038" cy="980658"/>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77" name="直接连接符 44"/>
          <p:cNvCxnSpPr/>
          <p:nvPr/>
        </p:nvCxnSpPr>
        <p:spPr>
          <a:xfrm flipH="1" flipV="1">
            <a:off x="3351463" y="3207933"/>
            <a:ext cx="998734" cy="903875"/>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78" name="直接连接符 48"/>
          <p:cNvCxnSpPr/>
          <p:nvPr/>
        </p:nvCxnSpPr>
        <p:spPr>
          <a:xfrm flipH="1">
            <a:off x="4915274" y="3290971"/>
            <a:ext cx="1046031" cy="820837"/>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79" name="直接连接符 54"/>
          <p:cNvCxnSpPr/>
          <p:nvPr/>
        </p:nvCxnSpPr>
        <p:spPr>
          <a:xfrm flipH="1">
            <a:off x="6526381" y="3234897"/>
            <a:ext cx="311695" cy="56073"/>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80" name="直接连接符 58"/>
          <p:cNvCxnSpPr/>
          <p:nvPr/>
        </p:nvCxnSpPr>
        <p:spPr>
          <a:xfrm>
            <a:off x="1132186" y="4146142"/>
            <a:ext cx="706162" cy="42448"/>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bwMode="auto">
          <a:xfrm flipH="1">
            <a:off x="4773613" y="2462213"/>
            <a:ext cx="203993" cy="357187"/>
          </a:xfrm>
          <a:prstGeom prst="straightConnector1">
            <a:avLst/>
          </a:prstGeom>
          <a:solidFill>
            <a:srgbClr val="CCFFFF"/>
          </a:solidFill>
          <a:ln w="15875" cap="flat" cmpd="sng" algn="ctr">
            <a:solidFill>
              <a:srgbClr val="FF0000"/>
            </a:solidFill>
            <a:prstDash val="sysDash"/>
            <a:round/>
            <a:headEnd type="none" w="med" len="med"/>
            <a:tailEnd type="triangle"/>
          </a:ln>
          <a:effectLst/>
        </p:spPr>
      </p:cxnSp>
    </p:spTree>
    <p:extLst>
      <p:ext uri="{BB962C8B-B14F-4D97-AF65-F5344CB8AC3E}">
        <p14:creationId xmlns:p14="http://schemas.microsoft.com/office/powerpoint/2010/main" val="28711147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Graph </a:t>
                </a:r>
                <a14:m>
                  <m:oMath xmlns:m="http://schemas.openxmlformats.org/officeDocument/2006/math">
                    <m:r>
                      <a:rPr lang="en-US" b="1" i="1" smtClean="0">
                        <a:latin typeface="Cambria Math" panose="02040503050406030204" pitchFamily="18" charset="0"/>
                      </a:rPr>
                      <m:t>𝑮</m:t>
                    </m:r>
                    <m:r>
                      <a:rPr lang="en-US" b="1" i="1" smtClean="0">
                        <a:latin typeface="Cambria Math" panose="02040503050406030204" pitchFamily="18" charset="0"/>
                      </a:rPr>
                      <m:t>(</m:t>
                    </m:r>
                    <m:r>
                      <a:rPr lang="en-US" b="1" i="1" smtClean="0">
                        <a:latin typeface="Cambria Math" panose="02040503050406030204" pitchFamily="18" charset="0"/>
                      </a:rPr>
                      <m:t>𝑽</m:t>
                    </m:r>
                    <m:r>
                      <a:rPr lang="en-US" b="1" i="1" smtClean="0">
                        <a:latin typeface="Cambria Math" panose="02040503050406030204" pitchFamily="18" charset="0"/>
                      </a:rPr>
                      <m:t>,</m:t>
                    </m:r>
                    <m:r>
                      <a:rPr lang="en-US" b="1" i="1" smtClean="0">
                        <a:latin typeface="Cambria Math" panose="02040503050406030204" pitchFamily="18" charset="0"/>
                      </a:rPr>
                      <m:t>𝑬</m:t>
                    </m:r>
                    <m:r>
                      <a:rPr lang="en-US" b="1" i="1" smtClean="0">
                        <a:latin typeface="Cambria Math" panose="02040503050406030204" pitchFamily="18" charset="0"/>
                      </a:rPr>
                      <m:t>)</m:t>
                    </m:r>
                  </m:oMath>
                </a14:m>
                <a:r>
                  <a:rPr lang="en-US" dirty="0"/>
                  <a:t> represents a computing network</a:t>
                </a:r>
              </a:p>
              <a:p>
                <a:pPr lvl="1"/>
                <a:r>
                  <a:rPr lang="en-US" dirty="0"/>
                  <a:t>Flow is processed at computation nodes </a:t>
                </a:r>
                <a14:m>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𝑽</m:t>
                        </m:r>
                      </m:e>
                      <m:sub>
                        <m:r>
                          <a:rPr lang="en-US" b="1" i="1" smtClean="0">
                            <a:latin typeface="Cambria Math" panose="02040503050406030204" pitchFamily="18" charset="0"/>
                          </a:rPr>
                          <m:t>𝒄</m:t>
                        </m:r>
                      </m:sub>
                    </m:sSub>
                    <m:r>
                      <a:rPr lang="en-US" b="1" i="1" smtClean="0">
                        <a:latin typeface="Cambria Math" panose="02040503050406030204" pitchFamily="18" charset="0"/>
                      </a:rPr>
                      <m:t>⊆</m:t>
                    </m:r>
                    <m:r>
                      <a:rPr lang="en-US" b="1" i="1" smtClean="0">
                        <a:latin typeface="Cambria Math" panose="02040503050406030204" pitchFamily="18" charset="0"/>
                      </a:rPr>
                      <m:t>𝑽</m:t>
                    </m:r>
                  </m:oMath>
                </a14:m>
                <a:endParaRPr lang="en-US" dirty="0"/>
              </a:p>
              <a:p>
                <a:pPr lvl="1"/>
                <a:r>
                  <a:rPr lang="en-US" dirty="0"/>
                  <a:t>Computation constraints at nodes </a:t>
                </a:r>
                <a14:m>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𝑽</m:t>
                        </m:r>
                      </m:e>
                      <m:sub>
                        <m:r>
                          <a:rPr lang="en-US" b="1" i="1" smtClean="0">
                            <a:latin typeface="Cambria Math" panose="02040503050406030204" pitchFamily="18" charset="0"/>
                          </a:rPr>
                          <m:t>𝒄</m:t>
                        </m:r>
                      </m:sub>
                    </m:sSub>
                  </m:oMath>
                </a14:m>
                <a:endParaRPr lang="en-US" dirty="0"/>
              </a:p>
              <a:p>
                <a:pPr lvl="1"/>
                <a:r>
                  <a:rPr lang="en-US" dirty="0"/>
                  <a:t>Communication constraints at links </a:t>
                </a:r>
                <a14:m>
                  <m:oMath xmlns:m="http://schemas.openxmlformats.org/officeDocument/2006/math">
                    <m:r>
                      <a:rPr lang="en-US" b="1" i="1" smtClean="0">
                        <a:latin typeface="Cambria Math" panose="02040503050406030204" pitchFamily="18" charset="0"/>
                      </a:rPr>
                      <m:t>𝑬</m:t>
                    </m:r>
                  </m:oMath>
                </a14:m>
                <a:endParaRPr lang="en-US" dirty="0"/>
              </a:p>
              <a:p>
                <a:endParaRPr lang="en-US" dirty="0"/>
              </a:p>
              <a:p>
                <a:endParaRPr lang="en-US" dirty="0"/>
              </a:p>
              <a:p>
                <a:endParaRPr lang="en-US" dirty="0"/>
              </a:p>
              <a:p>
                <a:endParaRPr lang="en-US" dirty="0"/>
              </a:p>
              <a:p>
                <a:endParaRPr lang="en-US" dirty="0"/>
              </a:p>
              <a:p>
                <a:endParaRPr lang="en-US" dirty="0"/>
              </a:p>
              <a:p>
                <a:pPr lvl="1"/>
                <a:endParaRPr lang="en-US" dirty="0"/>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931" t="-89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9C2C24DF-DAFD-4A20-870A-00384D50E7EA}" type="slidenum">
              <a:rPr lang="ko-KR" altLang="en-US" smtClean="0"/>
              <a:pPr/>
              <a:t>51</a:t>
            </a:fld>
            <a:endParaRPr lang="ko-KR" altLang="en-US" dirty="0"/>
          </a:p>
        </p:txBody>
      </p:sp>
      <p:sp>
        <p:nvSpPr>
          <p:cNvPr id="5" name="Oval 4"/>
          <p:cNvSpPr/>
          <p:nvPr/>
        </p:nvSpPr>
        <p:spPr>
          <a:xfrm>
            <a:off x="1104900" y="3588856"/>
            <a:ext cx="381000" cy="381000"/>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i="1" dirty="0"/>
          </a:p>
        </p:txBody>
      </p:sp>
      <p:sp>
        <p:nvSpPr>
          <p:cNvPr id="6" name="Oval 5"/>
          <p:cNvSpPr/>
          <p:nvPr/>
        </p:nvSpPr>
        <p:spPr>
          <a:xfrm>
            <a:off x="3848100" y="3533060"/>
            <a:ext cx="381000" cy="381000"/>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7" name="Straight Connector 6"/>
          <p:cNvCxnSpPr>
            <a:stCxn id="5" idx="7"/>
          </p:cNvCxnSpPr>
          <p:nvPr/>
        </p:nvCxnSpPr>
        <p:spPr>
          <a:xfrm flipV="1">
            <a:off x="1430104" y="3169756"/>
            <a:ext cx="817796" cy="474896"/>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p:cNvCxnSpPr>
            <a:endCxn id="6" idx="1"/>
          </p:cNvCxnSpPr>
          <p:nvPr/>
        </p:nvCxnSpPr>
        <p:spPr>
          <a:xfrm>
            <a:off x="2628900" y="3169756"/>
            <a:ext cx="1274996" cy="41910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5" idx="5"/>
          </p:cNvCxnSpPr>
          <p:nvPr/>
        </p:nvCxnSpPr>
        <p:spPr>
          <a:xfrm>
            <a:off x="1430104" y="3914060"/>
            <a:ext cx="1313096" cy="400229"/>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endCxn id="6" idx="3"/>
          </p:cNvCxnSpPr>
          <p:nvPr/>
        </p:nvCxnSpPr>
        <p:spPr>
          <a:xfrm flipV="1">
            <a:off x="3124200" y="3858264"/>
            <a:ext cx="779696" cy="456025"/>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2743200" y="4147669"/>
            <a:ext cx="381000" cy="381000"/>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TextBox 11"/>
              <p:cNvSpPr txBox="1"/>
              <p:nvPr/>
            </p:nvSpPr>
            <p:spPr>
              <a:xfrm>
                <a:off x="990600" y="3591814"/>
                <a:ext cx="609600" cy="37997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𝑠</m:t>
                      </m:r>
                    </m:oMath>
                  </m:oMathPara>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990600" y="3591814"/>
                <a:ext cx="609600" cy="37997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3725597" y="3554488"/>
                <a:ext cx="609600" cy="37997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𝑑</m:t>
                      </m:r>
                    </m:oMath>
                  </m:oMathPara>
                </a14:m>
                <a:endParaRPr 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3725597" y="3554488"/>
                <a:ext cx="609600" cy="37997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2626329" y="4142660"/>
                <a:ext cx="609600" cy="37997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𝑣</m:t>
                      </m:r>
                    </m:oMath>
                  </m:oMathPara>
                </a14:m>
                <a:endParaRPr lang="en-US" dirty="0"/>
              </a:p>
            </p:txBody>
          </p:sp>
        </mc:Choice>
        <mc:Fallback xmlns="">
          <p:sp>
            <p:nvSpPr>
              <p:cNvPr id="14" name="TextBox 13"/>
              <p:cNvSpPr txBox="1">
                <a:spLocks noRot="1" noChangeAspect="1" noMove="1" noResize="1" noEditPoints="1" noAdjustHandles="1" noChangeArrowheads="1" noChangeShapeType="1" noTextEdit="1"/>
              </p:cNvSpPr>
              <p:nvPr/>
            </p:nvSpPr>
            <p:spPr>
              <a:xfrm>
                <a:off x="2626329" y="4142660"/>
                <a:ext cx="609600" cy="379976"/>
              </a:xfrm>
              <a:prstGeom prst="rect">
                <a:avLst/>
              </a:prstGeom>
              <a:blipFill>
                <a:blip r:embed="rId5"/>
                <a:stretch>
                  <a:fillRect/>
                </a:stretch>
              </a:blipFill>
            </p:spPr>
            <p:txBody>
              <a:bodyPr/>
              <a:lstStyle/>
              <a:p>
                <a:r>
                  <a:rPr lang="en-US">
                    <a:noFill/>
                  </a:rPr>
                  <a:t> </a:t>
                </a:r>
              </a:p>
            </p:txBody>
          </p:sp>
        </mc:Fallback>
      </mc:AlternateContent>
      <p:cxnSp>
        <p:nvCxnSpPr>
          <p:cNvPr id="15" name="Straight Connector 14"/>
          <p:cNvCxnSpPr/>
          <p:nvPr/>
        </p:nvCxnSpPr>
        <p:spPr>
          <a:xfrm>
            <a:off x="2514737" y="3356540"/>
            <a:ext cx="360596" cy="819329"/>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Rectangle 15"/>
              <p:cNvSpPr/>
              <p:nvPr/>
            </p:nvSpPr>
            <p:spPr>
              <a:xfrm>
                <a:off x="2257119" y="2971800"/>
                <a:ext cx="378429" cy="369332"/>
              </a:xfrm>
              <a:prstGeom prst="rect">
                <a:avLst/>
              </a:prstGeom>
              <a:no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chemeClr val="tx1"/>
                          </a:solidFill>
                          <a:latin typeface="Cambria Math" panose="02040503050406030204" pitchFamily="18" charset="0"/>
                        </a:rPr>
                        <m:t>𝑢</m:t>
                      </m:r>
                    </m:oMath>
                  </m:oMathPara>
                </a14:m>
                <a:endParaRPr lang="en-US" i="1" dirty="0">
                  <a:solidFill>
                    <a:schemeClr val="tx1"/>
                  </a:solidFill>
                  <a:latin typeface="Cambria Math" panose="02040503050406030204" pitchFamily="18"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2257119" y="2971800"/>
                <a:ext cx="378429" cy="369332"/>
              </a:xfrm>
              <a:prstGeom prst="rect">
                <a:avLst/>
              </a:prstGeom>
              <a:blipFill>
                <a:blip r:embed="rId6"/>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5206276" y="3430746"/>
                <a:ext cx="3340100" cy="923330"/>
              </a:xfrm>
              <a:prstGeom prst="rect">
                <a:avLst/>
              </a:prstGeom>
              <a:noFill/>
            </p:spPr>
            <p:txBody>
              <a:bodyPr wrap="square" rtlCol="0">
                <a:spAutoFit/>
              </a:bodyPr>
              <a:lstStyle/>
              <a:p>
                <a:r>
                  <a:rPr lang="en-US" dirty="0"/>
                  <a:t>Computation node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𝑐</m:t>
                        </m:r>
                      </m:sub>
                    </m:sSub>
                    <m:r>
                      <a:rPr lang="en-US" b="0" i="1" smtClean="0">
                        <a:latin typeface="Cambria Math" panose="02040503050406030204" pitchFamily="18" charset="0"/>
                      </a:rPr>
                      <m:t>={</m:t>
                    </m:r>
                    <m:r>
                      <a:rPr lang="en-US" b="0" i="1" smtClean="0">
                        <a:latin typeface="Cambria Math" panose="02040503050406030204" pitchFamily="18" charset="0"/>
                      </a:rPr>
                      <m:t>𝑢</m:t>
                    </m:r>
                    <m:r>
                      <a:rPr lang="en-US" b="0" i="1" smtClean="0">
                        <a:latin typeface="Cambria Math" panose="02040503050406030204" pitchFamily="18" charset="0"/>
                      </a:rPr>
                      <m:t>}</m:t>
                    </m:r>
                  </m:oMath>
                </a14:m>
                <a:endParaRPr lang="en-US" dirty="0"/>
              </a:p>
              <a:p>
                <a:r>
                  <a:rPr lang="en-US" dirty="0"/>
                  <a:t>Communication links</a:t>
                </a: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𝑢</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𝑑</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𝑣</m:t>
                          </m:r>
                        </m:e>
                      </m:d>
                      <m:r>
                        <a:rPr lang="en-US" b="0" i="1" smtClean="0">
                          <a:latin typeface="Cambria Math" panose="02040503050406030204" pitchFamily="18" charset="0"/>
                        </a:rPr>
                        <m:t>,(</m:t>
                      </m:r>
                      <m:r>
                        <a:rPr lang="en-US" b="0" i="1" smtClean="0">
                          <a:latin typeface="Cambria Math" panose="02040503050406030204" pitchFamily="18" charset="0"/>
                        </a:rPr>
                        <m:t>𝑣</m:t>
                      </m:r>
                      <m:r>
                        <a:rPr lang="en-US" b="0" i="1" smtClean="0">
                          <a:latin typeface="Cambria Math" panose="02040503050406030204" pitchFamily="18" charset="0"/>
                        </a:rPr>
                        <m:t>,</m:t>
                      </m:r>
                      <m:r>
                        <a:rPr lang="en-US" b="0" i="1" smtClean="0">
                          <a:latin typeface="Cambria Math" panose="02040503050406030204" pitchFamily="18" charset="0"/>
                        </a:rPr>
                        <m:t>𝑑</m:t>
                      </m:r>
                      <m:r>
                        <a:rPr lang="en-US" b="0" i="1" smtClean="0">
                          <a:latin typeface="Cambria Math" panose="02040503050406030204" pitchFamily="18" charset="0"/>
                        </a:rPr>
                        <m:t>)}</m:t>
                      </m:r>
                    </m:oMath>
                  </m:oMathPara>
                </a14:m>
                <a:endParaRPr lang="en-US" dirty="0"/>
              </a:p>
            </p:txBody>
          </p:sp>
        </mc:Choice>
        <mc:Fallback xmlns="">
          <p:sp>
            <p:nvSpPr>
              <p:cNvPr id="18" name="TextBox 17"/>
              <p:cNvSpPr txBox="1">
                <a:spLocks noRot="1" noChangeAspect="1" noMove="1" noResize="1" noEditPoints="1" noAdjustHandles="1" noChangeArrowheads="1" noChangeShapeType="1" noTextEdit="1"/>
              </p:cNvSpPr>
              <p:nvPr/>
            </p:nvSpPr>
            <p:spPr>
              <a:xfrm>
                <a:off x="5206276" y="3430746"/>
                <a:ext cx="3340100" cy="923330"/>
              </a:xfrm>
              <a:prstGeom prst="rect">
                <a:avLst/>
              </a:prstGeom>
              <a:blipFill>
                <a:blip r:embed="rId7"/>
                <a:stretch>
                  <a:fillRect l="-1460" t="-3974" b="-5960"/>
                </a:stretch>
              </a:blipFill>
            </p:spPr>
            <p:txBody>
              <a:bodyPr/>
              <a:lstStyle/>
              <a:p>
                <a:r>
                  <a:rPr lang="en-US">
                    <a:noFill/>
                  </a:rPr>
                  <a:t> </a:t>
                </a:r>
              </a:p>
            </p:txBody>
          </p:sp>
        </mc:Fallback>
      </mc:AlternateContent>
    </p:spTree>
    <p:extLst>
      <p:ext uri="{BB962C8B-B14F-4D97-AF65-F5344CB8AC3E}">
        <p14:creationId xmlns:p14="http://schemas.microsoft.com/office/powerpoint/2010/main" val="20394321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Network flow in computing networks</a:t>
            </a:r>
            <a:endParaRPr lang="en-US" dirty="0"/>
          </a:p>
        </p:txBody>
      </p:sp>
      <p:sp>
        <p:nvSpPr>
          <p:cNvPr id="3" name="Content Placeholder 2"/>
          <p:cNvSpPr>
            <a:spLocks noGrp="1"/>
          </p:cNvSpPr>
          <p:nvPr>
            <p:ph idx="1"/>
          </p:nvPr>
        </p:nvSpPr>
        <p:spPr/>
        <p:txBody>
          <a:bodyPr/>
          <a:lstStyle/>
          <a:p>
            <a:r>
              <a:rPr lang="en-US" dirty="0"/>
              <a:t>A network flow </a:t>
            </a:r>
          </a:p>
          <a:p>
            <a:pPr lvl="1"/>
            <a:r>
              <a:rPr lang="en-US" dirty="0"/>
              <a:t>from source to destination </a:t>
            </a:r>
          </a:p>
          <a:p>
            <a:pPr lvl="1"/>
            <a:r>
              <a:rPr lang="en-US" dirty="0"/>
              <a:t>needs to be processed at a computation node</a:t>
            </a:r>
          </a:p>
          <a:p>
            <a:endParaRPr lang="en-US" dirty="0"/>
          </a:p>
          <a:p>
            <a:endParaRPr lang="en-US" dirty="0"/>
          </a:p>
          <a:p>
            <a:endParaRPr lang="en-US" dirty="0"/>
          </a:p>
          <a:p>
            <a:endParaRPr lang="en-US" dirty="0"/>
          </a:p>
          <a:p>
            <a:endParaRPr lang="en-US" dirty="0"/>
          </a:p>
          <a:p>
            <a:endParaRPr lang="en-US" dirty="0"/>
          </a:p>
          <a:p>
            <a:r>
              <a:rPr lang="en-US" dirty="0"/>
              <a:t>Computing the maximum flow from source to destination</a:t>
            </a:r>
          </a:p>
          <a:p>
            <a:pPr lvl="1"/>
            <a:r>
              <a:rPr lang="en-US" dirty="0"/>
              <a:t>Linear programming (polynomial time)</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lang="en-US"/>
              <a:pPr marL="0" marR="0" lvl="0" indent="0" algn="r" defTabSz="914400" rtl="0" eaLnBrk="1" fontAlgn="auto" latinLnBrk="0" hangingPunct="1">
                <a:lnSpc>
                  <a:spcPct val="100000"/>
                </a:lnSpc>
                <a:spcBef>
                  <a:spcPts val="0"/>
                </a:spcBef>
                <a:spcAft>
                  <a:spcPts val="0"/>
                </a:spcAft>
                <a:buClrTx/>
                <a:buSzTx/>
                <a:buFontTx/>
                <a:buNone/>
                <a:tabLst/>
                <a:defRPr/>
              </a:pPr>
              <a:t>52</a:t>
            </a:fld>
            <a:endParaRPr lang="en-US" dirty="0"/>
          </a:p>
        </p:txBody>
      </p:sp>
      <p:sp>
        <p:nvSpPr>
          <p:cNvPr id="5" name="Oval 4"/>
          <p:cNvSpPr/>
          <p:nvPr/>
        </p:nvSpPr>
        <p:spPr>
          <a:xfrm>
            <a:off x="2280836" y="3055456"/>
            <a:ext cx="381000" cy="381000"/>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i="1" dirty="0"/>
          </a:p>
        </p:txBody>
      </p:sp>
      <p:sp>
        <p:nvSpPr>
          <p:cNvPr id="7" name="Oval 6"/>
          <p:cNvSpPr/>
          <p:nvPr/>
        </p:nvSpPr>
        <p:spPr>
          <a:xfrm>
            <a:off x="5024036" y="2999660"/>
            <a:ext cx="381000" cy="381000"/>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8" name="Straight Connector 7"/>
          <p:cNvCxnSpPr>
            <a:stCxn id="5" idx="7"/>
          </p:cNvCxnSpPr>
          <p:nvPr/>
        </p:nvCxnSpPr>
        <p:spPr>
          <a:xfrm flipV="1">
            <a:off x="2606040" y="2636356"/>
            <a:ext cx="817796" cy="474896"/>
          </a:xfrm>
          <a:prstGeom prst="line">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Connector 8"/>
          <p:cNvCxnSpPr>
            <a:endCxn id="7" idx="1"/>
          </p:cNvCxnSpPr>
          <p:nvPr/>
        </p:nvCxnSpPr>
        <p:spPr>
          <a:xfrm>
            <a:off x="3804836" y="2636356"/>
            <a:ext cx="1274996" cy="41910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5" idx="5"/>
          </p:cNvCxnSpPr>
          <p:nvPr/>
        </p:nvCxnSpPr>
        <p:spPr>
          <a:xfrm>
            <a:off x="2606040" y="3380660"/>
            <a:ext cx="1313096" cy="400229"/>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endCxn id="7" idx="3"/>
          </p:cNvCxnSpPr>
          <p:nvPr/>
        </p:nvCxnSpPr>
        <p:spPr>
          <a:xfrm flipV="1">
            <a:off x="4300136" y="3324864"/>
            <a:ext cx="779696" cy="456025"/>
          </a:xfrm>
          <a:prstGeom prst="line">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3919136" y="3614269"/>
            <a:ext cx="381000" cy="381000"/>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 name="TextBox 12"/>
              <p:cNvSpPr txBox="1"/>
              <p:nvPr/>
            </p:nvSpPr>
            <p:spPr>
              <a:xfrm>
                <a:off x="2166536" y="3058414"/>
                <a:ext cx="609600" cy="37997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𝑠</m:t>
                      </m:r>
                    </m:oMath>
                  </m:oMathPara>
                </a14:m>
                <a:endParaRPr 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2166536" y="3058414"/>
                <a:ext cx="609600" cy="379976"/>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4901533" y="3021088"/>
                <a:ext cx="609600" cy="37997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𝑑</m:t>
                      </m:r>
                    </m:oMath>
                  </m:oMathPara>
                </a14:m>
                <a:endParaRPr lang="en-US" dirty="0"/>
              </a:p>
            </p:txBody>
          </p:sp>
        </mc:Choice>
        <mc:Fallback xmlns="">
          <p:sp>
            <p:nvSpPr>
              <p:cNvPr id="14" name="TextBox 13"/>
              <p:cNvSpPr txBox="1">
                <a:spLocks noRot="1" noChangeAspect="1" noMove="1" noResize="1" noEditPoints="1" noAdjustHandles="1" noChangeArrowheads="1" noChangeShapeType="1" noTextEdit="1"/>
              </p:cNvSpPr>
              <p:nvPr/>
            </p:nvSpPr>
            <p:spPr>
              <a:xfrm>
                <a:off x="4901533" y="3021088"/>
                <a:ext cx="609600" cy="37997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3802265" y="3609260"/>
                <a:ext cx="609600" cy="37997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𝑣</m:t>
                      </m:r>
                    </m:oMath>
                  </m:oMathPara>
                </a14:m>
                <a:endParaRPr lang="en-US" dirty="0"/>
              </a:p>
            </p:txBody>
          </p:sp>
        </mc:Choice>
        <mc:Fallback xmlns="">
          <p:sp>
            <p:nvSpPr>
              <p:cNvPr id="16" name="TextBox 15"/>
              <p:cNvSpPr txBox="1">
                <a:spLocks noRot="1" noChangeAspect="1" noMove="1" noResize="1" noEditPoints="1" noAdjustHandles="1" noChangeArrowheads="1" noChangeShapeType="1" noTextEdit="1"/>
              </p:cNvSpPr>
              <p:nvPr/>
            </p:nvSpPr>
            <p:spPr>
              <a:xfrm>
                <a:off x="3802265" y="3609260"/>
                <a:ext cx="609600" cy="379976"/>
              </a:xfrm>
              <a:prstGeom prst="rect">
                <a:avLst/>
              </a:prstGeom>
              <a:blipFill>
                <a:blip r:embed="rId4"/>
                <a:stretch>
                  <a:fillRect/>
                </a:stretch>
              </a:blipFill>
            </p:spPr>
            <p:txBody>
              <a:bodyPr/>
              <a:lstStyle/>
              <a:p>
                <a:r>
                  <a:rPr lang="en-US">
                    <a:noFill/>
                  </a:rPr>
                  <a:t> </a:t>
                </a:r>
              </a:p>
            </p:txBody>
          </p:sp>
        </mc:Fallback>
      </mc:AlternateContent>
      <p:cxnSp>
        <p:nvCxnSpPr>
          <p:cNvPr id="17" name="Straight Connector 16"/>
          <p:cNvCxnSpPr/>
          <p:nvPr/>
        </p:nvCxnSpPr>
        <p:spPr>
          <a:xfrm>
            <a:off x="3690673" y="2823140"/>
            <a:ext cx="360596" cy="819329"/>
          </a:xfrm>
          <a:prstGeom prst="line">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Rectangle 17"/>
              <p:cNvSpPr/>
              <p:nvPr/>
            </p:nvSpPr>
            <p:spPr>
              <a:xfrm>
                <a:off x="3433055" y="2438400"/>
                <a:ext cx="378429" cy="369332"/>
              </a:xfrm>
              <a:prstGeom prst="rect">
                <a:avLst/>
              </a:prstGeom>
              <a:no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chemeClr val="tx1"/>
                          </a:solidFill>
                          <a:latin typeface="Cambria Math" panose="02040503050406030204" pitchFamily="18" charset="0"/>
                        </a:rPr>
                        <m:t>𝑢</m:t>
                      </m:r>
                    </m:oMath>
                  </m:oMathPara>
                </a14:m>
                <a:endParaRPr lang="en-US" i="1" dirty="0">
                  <a:solidFill>
                    <a:schemeClr val="tx1"/>
                  </a:solidFill>
                  <a:latin typeface="Cambria Math" panose="02040503050406030204" pitchFamily="18"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3433055" y="2438400"/>
                <a:ext cx="378429" cy="369332"/>
              </a:xfrm>
              <a:prstGeom prst="rect">
                <a:avLst/>
              </a:prstGeom>
              <a:blipFill>
                <a:blip r:embed="rId5"/>
                <a:stretch>
                  <a:fillRect/>
                </a:stretch>
              </a:blipFill>
              <a:ln w="25400">
                <a:solidFill>
                  <a:schemeClr val="tx1"/>
                </a:solidFill>
              </a:ln>
            </p:spPr>
            <p:txBody>
              <a:bodyPr/>
              <a:lstStyle/>
              <a:p>
                <a:r>
                  <a:rPr lang="en-US">
                    <a:noFill/>
                  </a:rPr>
                  <a:t> </a:t>
                </a:r>
              </a:p>
            </p:txBody>
          </p:sp>
        </mc:Fallback>
      </mc:AlternateContent>
      <p:cxnSp>
        <p:nvCxnSpPr>
          <p:cNvPr id="23" name="Curved Connector 22"/>
          <p:cNvCxnSpPr>
            <a:stCxn id="18" idx="1"/>
            <a:endCxn id="18" idx="3"/>
          </p:cNvCxnSpPr>
          <p:nvPr/>
        </p:nvCxnSpPr>
        <p:spPr>
          <a:xfrm rot="10800000" flipH="1">
            <a:off x="3433054" y="2623066"/>
            <a:ext cx="378429" cy="12700"/>
          </a:xfrm>
          <a:prstGeom prst="curvedConnector5">
            <a:avLst>
              <a:gd name="adj1" fmla="val -60408"/>
              <a:gd name="adj2" fmla="val 3254063"/>
              <a:gd name="adj3" fmla="val 16040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77387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Robustness metric – Cut</a:t>
            </a:r>
          </a:p>
        </p:txBody>
      </p:sp>
      <p:sp>
        <p:nvSpPr>
          <p:cNvPr id="3" name="Content Placeholder 2"/>
          <p:cNvSpPr>
            <a:spLocks noGrp="1"/>
          </p:cNvSpPr>
          <p:nvPr>
            <p:ph idx="1"/>
          </p:nvPr>
        </p:nvSpPr>
        <p:spPr/>
        <p:txBody>
          <a:bodyPr/>
          <a:lstStyle/>
          <a:p>
            <a:r>
              <a:rPr lang="en-US" dirty="0"/>
              <a:t>Communication cut</a:t>
            </a:r>
          </a:p>
          <a:p>
            <a:endParaRPr lang="en-US" dirty="0"/>
          </a:p>
          <a:p>
            <a:pPr marL="0" indent="0">
              <a:buNone/>
            </a:pPr>
            <a:endParaRPr lang="en-US" dirty="0"/>
          </a:p>
          <a:p>
            <a:r>
              <a:rPr lang="en-US" dirty="0"/>
              <a:t>Computation cut</a:t>
            </a:r>
          </a:p>
          <a:p>
            <a:endParaRPr lang="en-US" dirty="0"/>
          </a:p>
          <a:p>
            <a:endParaRPr lang="en-US" dirty="0"/>
          </a:p>
          <a:p>
            <a:r>
              <a:rPr lang="en-US" dirty="0"/>
              <a:t>Joint communication and computation cut</a:t>
            </a:r>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lang="en-US"/>
              <a:pPr marL="0" marR="0" lvl="0" indent="0" algn="r" defTabSz="914400" rtl="0" eaLnBrk="1" fontAlgn="auto" latinLnBrk="0" hangingPunct="1">
                <a:lnSpc>
                  <a:spcPct val="100000"/>
                </a:lnSpc>
                <a:spcBef>
                  <a:spcPts val="0"/>
                </a:spcBef>
                <a:spcAft>
                  <a:spcPts val="0"/>
                </a:spcAft>
                <a:buClrTx/>
                <a:buSzTx/>
                <a:buFontTx/>
                <a:buNone/>
                <a:tabLst/>
                <a:defRPr/>
              </a:pPr>
              <a:t>53</a:t>
            </a:fld>
            <a:endParaRPr lang="en-US" dirty="0"/>
          </a:p>
        </p:txBody>
      </p:sp>
      <p:sp>
        <p:nvSpPr>
          <p:cNvPr id="5" name="Oval 4"/>
          <p:cNvSpPr/>
          <p:nvPr/>
        </p:nvSpPr>
        <p:spPr>
          <a:xfrm>
            <a:off x="1636780" y="1371600"/>
            <a:ext cx="381000" cy="381000"/>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i="1" dirty="0"/>
          </a:p>
        </p:txBody>
      </p:sp>
      <p:sp>
        <p:nvSpPr>
          <p:cNvPr id="6" name="Oval 5"/>
          <p:cNvSpPr/>
          <p:nvPr/>
        </p:nvSpPr>
        <p:spPr>
          <a:xfrm>
            <a:off x="5046219" y="1371600"/>
            <a:ext cx="381000" cy="381000"/>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7" name="Straight Connector 6"/>
          <p:cNvCxnSpPr>
            <a:endCxn id="16" idx="1"/>
          </p:cNvCxnSpPr>
          <p:nvPr/>
        </p:nvCxnSpPr>
        <p:spPr>
          <a:xfrm>
            <a:off x="2017780" y="1562100"/>
            <a:ext cx="752558"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302275" y="1559549"/>
            <a:ext cx="735119"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p:cNvSpPr txBox="1"/>
              <p:nvPr/>
            </p:nvSpPr>
            <p:spPr>
              <a:xfrm>
                <a:off x="1522480" y="1374558"/>
                <a:ext cx="609600" cy="37997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𝑠</m:t>
                      </m:r>
                    </m:oMath>
                  </m:oMathPara>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1522480" y="1374558"/>
                <a:ext cx="609600" cy="379976"/>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4905271" y="1375175"/>
                <a:ext cx="609600" cy="37997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𝑑</m:t>
                      </m:r>
                    </m:oMath>
                  </m:oMathPara>
                </a14:m>
                <a:endParaRPr 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4905271" y="1375175"/>
                <a:ext cx="609600" cy="379976"/>
              </a:xfrm>
              <a:prstGeom prst="rect">
                <a:avLst/>
              </a:prstGeom>
              <a:blipFill>
                <a:blip r:embed="rId3"/>
                <a:stretch>
                  <a:fillRect/>
                </a:stretch>
              </a:blipFill>
            </p:spPr>
            <p:txBody>
              <a:bodyPr/>
              <a:lstStyle/>
              <a:p>
                <a:r>
                  <a:rPr lang="en-US">
                    <a:noFill/>
                  </a:rPr>
                  <a:t> </a:t>
                </a:r>
              </a:p>
            </p:txBody>
          </p:sp>
        </mc:Fallback>
      </mc:AlternateContent>
      <p:cxnSp>
        <p:nvCxnSpPr>
          <p:cNvPr id="15" name="Straight Connector 14"/>
          <p:cNvCxnSpPr>
            <a:stCxn id="16" idx="3"/>
          </p:cNvCxnSpPr>
          <p:nvPr/>
        </p:nvCxnSpPr>
        <p:spPr>
          <a:xfrm flipV="1">
            <a:off x="3148767" y="1561588"/>
            <a:ext cx="730281" cy="512"/>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Rectangle 15"/>
              <p:cNvSpPr/>
              <p:nvPr/>
            </p:nvSpPr>
            <p:spPr>
              <a:xfrm>
                <a:off x="2770338" y="1377434"/>
                <a:ext cx="378429" cy="369332"/>
              </a:xfrm>
              <a:prstGeom prst="rect">
                <a:avLst/>
              </a:prstGeom>
              <a:no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chemeClr val="tx1"/>
                          </a:solidFill>
                          <a:latin typeface="Cambria Math" panose="02040503050406030204" pitchFamily="18" charset="0"/>
                        </a:rPr>
                        <m:t>𝑢</m:t>
                      </m:r>
                    </m:oMath>
                  </m:oMathPara>
                </a14:m>
                <a:endParaRPr lang="en-US" i="1" dirty="0">
                  <a:solidFill>
                    <a:schemeClr val="tx1"/>
                  </a:solidFill>
                  <a:latin typeface="Cambria Math" panose="02040503050406030204" pitchFamily="18"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2770338" y="1377434"/>
                <a:ext cx="378429" cy="369332"/>
              </a:xfrm>
              <a:prstGeom prst="rect">
                <a:avLst/>
              </a:prstGeom>
              <a:blipFill>
                <a:blip r:embed="rId4"/>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3903866" y="1374883"/>
                <a:ext cx="378429" cy="369332"/>
              </a:xfrm>
              <a:prstGeom prst="rect">
                <a:avLst/>
              </a:prstGeom>
              <a:no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chemeClr val="tx1"/>
                          </a:solidFill>
                          <a:latin typeface="Cambria Math" panose="02040503050406030204" pitchFamily="18" charset="0"/>
                        </a:rPr>
                        <m:t>𝑣</m:t>
                      </m:r>
                    </m:oMath>
                  </m:oMathPara>
                </a14:m>
                <a:endParaRPr lang="en-US" i="1" dirty="0">
                  <a:solidFill>
                    <a:schemeClr val="tx1"/>
                  </a:solidFill>
                  <a:latin typeface="Cambria Math" panose="020405030504060302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3903866" y="1374883"/>
                <a:ext cx="378429" cy="369332"/>
              </a:xfrm>
              <a:prstGeom prst="rect">
                <a:avLst/>
              </a:prstGeom>
              <a:blipFill>
                <a:blip r:embed="rId5"/>
                <a:stretch>
                  <a:fillRect/>
                </a:stretch>
              </a:blipFill>
              <a:ln w="25400">
                <a:solidFill>
                  <a:schemeClr val="tx1"/>
                </a:solidFill>
              </a:ln>
            </p:spPr>
            <p:txBody>
              <a:bodyPr/>
              <a:lstStyle/>
              <a:p>
                <a:r>
                  <a:rPr lang="en-US">
                    <a:noFill/>
                  </a:rPr>
                  <a:t> </a:t>
                </a:r>
              </a:p>
            </p:txBody>
          </p:sp>
        </mc:Fallback>
      </mc:AlternateContent>
      <p:sp>
        <p:nvSpPr>
          <p:cNvPr id="26" name="Oval 25"/>
          <p:cNvSpPr/>
          <p:nvPr/>
        </p:nvSpPr>
        <p:spPr>
          <a:xfrm>
            <a:off x="1662980" y="2590800"/>
            <a:ext cx="381000" cy="381000"/>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i="1" dirty="0"/>
          </a:p>
        </p:txBody>
      </p:sp>
      <p:sp>
        <p:nvSpPr>
          <p:cNvPr id="27" name="Oval 26"/>
          <p:cNvSpPr/>
          <p:nvPr/>
        </p:nvSpPr>
        <p:spPr>
          <a:xfrm>
            <a:off x="5072419" y="2590800"/>
            <a:ext cx="381000" cy="381000"/>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28" name="Straight Connector 27"/>
          <p:cNvCxnSpPr>
            <a:endCxn id="33" idx="1"/>
          </p:cNvCxnSpPr>
          <p:nvPr/>
        </p:nvCxnSpPr>
        <p:spPr>
          <a:xfrm>
            <a:off x="2043980" y="2781300"/>
            <a:ext cx="752558"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328475" y="2778749"/>
            <a:ext cx="735119"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TextBox 29"/>
              <p:cNvSpPr txBox="1"/>
              <p:nvPr/>
            </p:nvSpPr>
            <p:spPr>
              <a:xfrm>
                <a:off x="1548680" y="2593758"/>
                <a:ext cx="609600" cy="37997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𝑠</m:t>
                      </m:r>
                    </m:oMath>
                  </m:oMathPara>
                </a14:m>
                <a:endParaRPr lang="en-US" dirty="0"/>
              </a:p>
            </p:txBody>
          </p:sp>
        </mc:Choice>
        <mc:Fallback xmlns="">
          <p:sp>
            <p:nvSpPr>
              <p:cNvPr id="30" name="TextBox 29"/>
              <p:cNvSpPr txBox="1">
                <a:spLocks noRot="1" noChangeAspect="1" noMove="1" noResize="1" noEditPoints="1" noAdjustHandles="1" noChangeArrowheads="1" noChangeShapeType="1" noTextEdit="1"/>
              </p:cNvSpPr>
              <p:nvPr/>
            </p:nvSpPr>
            <p:spPr>
              <a:xfrm>
                <a:off x="1548680" y="2593758"/>
                <a:ext cx="609600" cy="379976"/>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4931471" y="2594375"/>
                <a:ext cx="609600" cy="37997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𝑑</m:t>
                      </m:r>
                    </m:oMath>
                  </m:oMathPara>
                </a14:m>
                <a:endParaRPr lang="en-US" dirty="0"/>
              </a:p>
            </p:txBody>
          </p:sp>
        </mc:Choice>
        <mc:Fallback xmlns="">
          <p:sp>
            <p:nvSpPr>
              <p:cNvPr id="31" name="TextBox 30"/>
              <p:cNvSpPr txBox="1">
                <a:spLocks noRot="1" noChangeAspect="1" noMove="1" noResize="1" noEditPoints="1" noAdjustHandles="1" noChangeArrowheads="1" noChangeShapeType="1" noTextEdit="1"/>
              </p:cNvSpPr>
              <p:nvPr/>
            </p:nvSpPr>
            <p:spPr>
              <a:xfrm>
                <a:off x="4931471" y="2594375"/>
                <a:ext cx="609600" cy="379976"/>
              </a:xfrm>
              <a:prstGeom prst="rect">
                <a:avLst/>
              </a:prstGeom>
              <a:blipFill>
                <a:blip r:embed="rId7"/>
                <a:stretch>
                  <a:fillRect/>
                </a:stretch>
              </a:blipFill>
            </p:spPr>
            <p:txBody>
              <a:bodyPr/>
              <a:lstStyle/>
              <a:p>
                <a:r>
                  <a:rPr lang="en-US">
                    <a:noFill/>
                  </a:rPr>
                  <a:t> </a:t>
                </a:r>
              </a:p>
            </p:txBody>
          </p:sp>
        </mc:Fallback>
      </mc:AlternateContent>
      <p:cxnSp>
        <p:nvCxnSpPr>
          <p:cNvPr id="32" name="Straight Connector 31"/>
          <p:cNvCxnSpPr>
            <a:stCxn id="33" idx="3"/>
          </p:cNvCxnSpPr>
          <p:nvPr/>
        </p:nvCxnSpPr>
        <p:spPr>
          <a:xfrm flipV="1">
            <a:off x="3174967" y="2780788"/>
            <a:ext cx="730281" cy="512"/>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Rectangle 32"/>
              <p:cNvSpPr/>
              <p:nvPr/>
            </p:nvSpPr>
            <p:spPr>
              <a:xfrm>
                <a:off x="2796538" y="2596634"/>
                <a:ext cx="378429" cy="369332"/>
              </a:xfrm>
              <a:prstGeom prst="rect">
                <a:avLst/>
              </a:prstGeom>
              <a:no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chemeClr val="tx1"/>
                          </a:solidFill>
                          <a:latin typeface="Cambria Math" panose="02040503050406030204" pitchFamily="18" charset="0"/>
                        </a:rPr>
                        <m:t>𝑢</m:t>
                      </m:r>
                    </m:oMath>
                  </m:oMathPara>
                </a14:m>
                <a:endParaRPr lang="en-US" i="1" dirty="0">
                  <a:solidFill>
                    <a:schemeClr val="tx1"/>
                  </a:solidFill>
                  <a:latin typeface="Cambria Math" panose="02040503050406030204" pitchFamily="18" charset="0"/>
                </a:endParaRPr>
              </a:p>
            </p:txBody>
          </p:sp>
        </mc:Choice>
        <mc:Fallback xmlns="">
          <p:sp>
            <p:nvSpPr>
              <p:cNvPr id="33" name="Rectangle 32"/>
              <p:cNvSpPr>
                <a:spLocks noRot="1" noChangeAspect="1" noMove="1" noResize="1" noEditPoints="1" noAdjustHandles="1" noChangeArrowheads="1" noChangeShapeType="1" noTextEdit="1"/>
              </p:cNvSpPr>
              <p:nvPr/>
            </p:nvSpPr>
            <p:spPr>
              <a:xfrm>
                <a:off x="2796538" y="2596634"/>
                <a:ext cx="378429" cy="369332"/>
              </a:xfrm>
              <a:prstGeom prst="rect">
                <a:avLst/>
              </a:prstGeom>
              <a:blipFill>
                <a:blip r:embed="rId8"/>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Rectangle 33"/>
              <p:cNvSpPr/>
              <p:nvPr/>
            </p:nvSpPr>
            <p:spPr>
              <a:xfrm>
                <a:off x="3930066" y="2594083"/>
                <a:ext cx="378429" cy="369332"/>
              </a:xfrm>
              <a:prstGeom prst="rect">
                <a:avLst/>
              </a:prstGeom>
              <a:no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chemeClr val="tx1"/>
                          </a:solidFill>
                          <a:latin typeface="Cambria Math" panose="02040503050406030204" pitchFamily="18" charset="0"/>
                        </a:rPr>
                        <m:t>𝑣</m:t>
                      </m:r>
                    </m:oMath>
                  </m:oMathPara>
                </a14:m>
                <a:endParaRPr lang="en-US" i="1" dirty="0">
                  <a:solidFill>
                    <a:schemeClr val="tx1"/>
                  </a:solidFill>
                  <a:latin typeface="Cambria Math" panose="02040503050406030204" pitchFamily="18" charset="0"/>
                </a:endParaRPr>
              </a:p>
            </p:txBody>
          </p:sp>
        </mc:Choice>
        <mc:Fallback xmlns="">
          <p:sp>
            <p:nvSpPr>
              <p:cNvPr id="34" name="Rectangle 33"/>
              <p:cNvSpPr>
                <a:spLocks noRot="1" noChangeAspect="1" noMove="1" noResize="1" noEditPoints="1" noAdjustHandles="1" noChangeArrowheads="1" noChangeShapeType="1" noTextEdit="1"/>
              </p:cNvSpPr>
              <p:nvPr/>
            </p:nvSpPr>
            <p:spPr>
              <a:xfrm>
                <a:off x="3930066" y="2594083"/>
                <a:ext cx="378429" cy="369332"/>
              </a:xfrm>
              <a:prstGeom prst="rect">
                <a:avLst/>
              </a:prstGeom>
              <a:blipFill>
                <a:blip r:embed="rId9"/>
                <a:stretch>
                  <a:fillRect/>
                </a:stretch>
              </a:blipFill>
              <a:ln w="25400">
                <a:solidFill>
                  <a:schemeClr val="tx1"/>
                </a:solidFill>
              </a:ln>
            </p:spPr>
            <p:txBody>
              <a:bodyPr/>
              <a:lstStyle/>
              <a:p>
                <a:r>
                  <a:rPr lang="en-US">
                    <a:noFill/>
                  </a:rPr>
                  <a:t> </a:t>
                </a:r>
              </a:p>
            </p:txBody>
          </p:sp>
        </mc:Fallback>
      </mc:AlternateContent>
      <p:cxnSp>
        <p:nvCxnSpPr>
          <p:cNvPr id="36" name="Straight Connector 35"/>
          <p:cNvCxnSpPr/>
          <p:nvPr/>
        </p:nvCxnSpPr>
        <p:spPr>
          <a:xfrm>
            <a:off x="2180658" y="1404974"/>
            <a:ext cx="329851" cy="33924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2168755" y="1404975"/>
            <a:ext cx="341754" cy="3476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824255" y="2604935"/>
            <a:ext cx="329851" cy="33924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2812352" y="2604936"/>
            <a:ext cx="341754" cy="3476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3933144" y="2615789"/>
            <a:ext cx="329851" cy="33924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3921241" y="2615790"/>
            <a:ext cx="341754" cy="3476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1467293" y="1828800"/>
            <a:ext cx="6251944" cy="369332"/>
          </a:xfrm>
          <a:prstGeom prst="rect">
            <a:avLst/>
          </a:prstGeom>
          <a:noFill/>
        </p:spPr>
        <p:txBody>
          <a:bodyPr wrap="square" rtlCol="0">
            <a:spAutoFit/>
          </a:bodyPr>
          <a:lstStyle/>
          <a:p>
            <a:r>
              <a:rPr lang="en-US" dirty="0"/>
              <a:t>              10       1      10         1        10       cut = 10, flow = 2</a:t>
            </a:r>
          </a:p>
        </p:txBody>
      </p:sp>
      <p:sp>
        <p:nvSpPr>
          <p:cNvPr id="48" name="TextBox 47"/>
          <p:cNvSpPr txBox="1"/>
          <p:nvPr/>
        </p:nvSpPr>
        <p:spPr>
          <a:xfrm>
            <a:off x="1449110" y="3142572"/>
            <a:ext cx="6092917" cy="369332"/>
          </a:xfrm>
          <a:prstGeom prst="rect">
            <a:avLst/>
          </a:prstGeom>
          <a:noFill/>
        </p:spPr>
        <p:txBody>
          <a:bodyPr wrap="square" rtlCol="0">
            <a:spAutoFit/>
          </a:bodyPr>
          <a:lstStyle/>
          <a:p>
            <a:r>
              <a:rPr lang="en-US" dirty="0"/>
              <a:t>              1        10        1         10        1       cut = 20, flow = 1</a:t>
            </a:r>
          </a:p>
        </p:txBody>
      </p:sp>
      <p:sp>
        <p:nvSpPr>
          <p:cNvPr id="74" name="Oval 73"/>
          <p:cNvSpPr/>
          <p:nvPr/>
        </p:nvSpPr>
        <p:spPr>
          <a:xfrm>
            <a:off x="1636780" y="5024111"/>
            <a:ext cx="381000" cy="381000"/>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i="1" dirty="0"/>
          </a:p>
        </p:txBody>
      </p:sp>
      <p:sp>
        <p:nvSpPr>
          <p:cNvPr id="75" name="Oval 74"/>
          <p:cNvSpPr/>
          <p:nvPr/>
        </p:nvSpPr>
        <p:spPr>
          <a:xfrm>
            <a:off x="5060396" y="5020536"/>
            <a:ext cx="381000" cy="381000"/>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76" name="Straight Connector 75"/>
          <p:cNvCxnSpPr>
            <a:endCxn id="81" idx="1"/>
          </p:cNvCxnSpPr>
          <p:nvPr/>
        </p:nvCxnSpPr>
        <p:spPr>
          <a:xfrm flipV="1">
            <a:off x="2017780" y="4477423"/>
            <a:ext cx="752558" cy="656228"/>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4302275" y="4474872"/>
            <a:ext cx="758121" cy="715486"/>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8" name="TextBox 77"/>
              <p:cNvSpPr txBox="1"/>
              <p:nvPr/>
            </p:nvSpPr>
            <p:spPr>
              <a:xfrm>
                <a:off x="1522480" y="5027069"/>
                <a:ext cx="609600" cy="37997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𝑠</m:t>
                      </m:r>
                    </m:oMath>
                  </m:oMathPara>
                </a14:m>
                <a:endParaRPr lang="en-US" dirty="0"/>
              </a:p>
            </p:txBody>
          </p:sp>
        </mc:Choice>
        <mc:Fallback xmlns="">
          <p:sp>
            <p:nvSpPr>
              <p:cNvPr id="78" name="TextBox 77"/>
              <p:cNvSpPr txBox="1">
                <a:spLocks noRot="1" noChangeAspect="1" noMove="1" noResize="1" noEditPoints="1" noAdjustHandles="1" noChangeArrowheads="1" noChangeShapeType="1" noTextEdit="1"/>
              </p:cNvSpPr>
              <p:nvPr/>
            </p:nvSpPr>
            <p:spPr>
              <a:xfrm>
                <a:off x="1522480" y="5027069"/>
                <a:ext cx="609600" cy="379976"/>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TextBox 78"/>
              <p:cNvSpPr txBox="1"/>
              <p:nvPr/>
            </p:nvSpPr>
            <p:spPr>
              <a:xfrm>
                <a:off x="4919448" y="5024111"/>
                <a:ext cx="609600" cy="37997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𝑑</m:t>
                      </m:r>
                    </m:oMath>
                  </m:oMathPara>
                </a14:m>
                <a:endParaRPr lang="en-US" dirty="0"/>
              </a:p>
            </p:txBody>
          </p:sp>
        </mc:Choice>
        <mc:Fallback xmlns="">
          <p:sp>
            <p:nvSpPr>
              <p:cNvPr id="79" name="TextBox 78"/>
              <p:cNvSpPr txBox="1">
                <a:spLocks noRot="1" noChangeAspect="1" noMove="1" noResize="1" noEditPoints="1" noAdjustHandles="1" noChangeArrowheads="1" noChangeShapeType="1" noTextEdit="1"/>
              </p:cNvSpPr>
              <p:nvPr/>
            </p:nvSpPr>
            <p:spPr>
              <a:xfrm>
                <a:off x="4919448" y="5024111"/>
                <a:ext cx="609600" cy="379976"/>
              </a:xfrm>
              <a:prstGeom prst="rect">
                <a:avLst/>
              </a:prstGeom>
              <a:blipFill>
                <a:blip r:embed="rId11"/>
                <a:stretch>
                  <a:fillRect/>
                </a:stretch>
              </a:blipFill>
            </p:spPr>
            <p:txBody>
              <a:bodyPr/>
              <a:lstStyle/>
              <a:p>
                <a:r>
                  <a:rPr lang="en-US">
                    <a:noFill/>
                  </a:rPr>
                  <a:t> </a:t>
                </a:r>
              </a:p>
            </p:txBody>
          </p:sp>
        </mc:Fallback>
      </mc:AlternateContent>
      <p:cxnSp>
        <p:nvCxnSpPr>
          <p:cNvPr id="80" name="Straight Connector 79"/>
          <p:cNvCxnSpPr>
            <a:stCxn id="81" idx="3"/>
          </p:cNvCxnSpPr>
          <p:nvPr/>
        </p:nvCxnSpPr>
        <p:spPr>
          <a:xfrm flipV="1">
            <a:off x="3148767" y="4476911"/>
            <a:ext cx="730281" cy="512"/>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1" name="Rectangle 80"/>
              <p:cNvSpPr/>
              <p:nvPr/>
            </p:nvSpPr>
            <p:spPr>
              <a:xfrm>
                <a:off x="2770338" y="4292757"/>
                <a:ext cx="378429" cy="369332"/>
              </a:xfrm>
              <a:prstGeom prst="rect">
                <a:avLst/>
              </a:prstGeom>
              <a:no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chemeClr val="tx1"/>
                          </a:solidFill>
                          <a:latin typeface="Cambria Math" panose="02040503050406030204" pitchFamily="18" charset="0"/>
                        </a:rPr>
                        <m:t>𝑢</m:t>
                      </m:r>
                    </m:oMath>
                  </m:oMathPara>
                </a14:m>
                <a:endParaRPr lang="en-US" i="1" dirty="0">
                  <a:solidFill>
                    <a:schemeClr val="tx1"/>
                  </a:solidFill>
                  <a:latin typeface="Cambria Math" panose="02040503050406030204" pitchFamily="18" charset="0"/>
                </a:endParaRPr>
              </a:p>
            </p:txBody>
          </p:sp>
        </mc:Choice>
        <mc:Fallback xmlns="">
          <p:sp>
            <p:nvSpPr>
              <p:cNvPr id="81" name="Rectangle 80"/>
              <p:cNvSpPr>
                <a:spLocks noRot="1" noChangeAspect="1" noMove="1" noResize="1" noEditPoints="1" noAdjustHandles="1" noChangeArrowheads="1" noChangeShapeType="1" noTextEdit="1"/>
              </p:cNvSpPr>
              <p:nvPr/>
            </p:nvSpPr>
            <p:spPr>
              <a:xfrm>
                <a:off x="2770338" y="4292757"/>
                <a:ext cx="378429" cy="369332"/>
              </a:xfrm>
              <a:prstGeom prst="rect">
                <a:avLst/>
              </a:prstGeom>
              <a:blipFill>
                <a:blip r:embed="rId12"/>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 name="Rectangle 81"/>
              <p:cNvSpPr/>
              <p:nvPr/>
            </p:nvSpPr>
            <p:spPr>
              <a:xfrm>
                <a:off x="3903866" y="4290206"/>
                <a:ext cx="378429" cy="369332"/>
              </a:xfrm>
              <a:prstGeom prst="rect">
                <a:avLst/>
              </a:prstGeom>
              <a:no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chemeClr val="tx1"/>
                          </a:solidFill>
                          <a:latin typeface="Cambria Math" panose="02040503050406030204" pitchFamily="18" charset="0"/>
                        </a:rPr>
                        <m:t>𝑣</m:t>
                      </m:r>
                    </m:oMath>
                  </m:oMathPara>
                </a14:m>
                <a:endParaRPr lang="en-US" i="1" dirty="0">
                  <a:solidFill>
                    <a:schemeClr val="tx1"/>
                  </a:solidFill>
                  <a:latin typeface="Cambria Math" panose="02040503050406030204" pitchFamily="18" charset="0"/>
                </a:endParaRPr>
              </a:p>
            </p:txBody>
          </p:sp>
        </mc:Choice>
        <mc:Fallback xmlns="">
          <p:sp>
            <p:nvSpPr>
              <p:cNvPr id="82" name="Rectangle 81"/>
              <p:cNvSpPr>
                <a:spLocks noRot="1" noChangeAspect="1" noMove="1" noResize="1" noEditPoints="1" noAdjustHandles="1" noChangeArrowheads="1" noChangeShapeType="1" noTextEdit="1"/>
              </p:cNvSpPr>
              <p:nvPr/>
            </p:nvSpPr>
            <p:spPr>
              <a:xfrm>
                <a:off x="3903866" y="4290206"/>
                <a:ext cx="378429" cy="369332"/>
              </a:xfrm>
              <a:prstGeom prst="rect">
                <a:avLst/>
              </a:prstGeom>
              <a:blipFill>
                <a:blip r:embed="rId13"/>
                <a:stretch>
                  <a:fillRect/>
                </a:stretch>
              </a:blipFill>
              <a:ln w="25400">
                <a:solidFill>
                  <a:schemeClr val="tx1"/>
                </a:solidFill>
              </a:ln>
            </p:spPr>
            <p:txBody>
              <a:bodyPr/>
              <a:lstStyle/>
              <a:p>
                <a:r>
                  <a:rPr lang="en-US">
                    <a:noFill/>
                  </a:rPr>
                  <a:t> </a:t>
                </a:r>
              </a:p>
            </p:txBody>
          </p:sp>
        </mc:Fallback>
      </mc:AlternateContent>
      <p:cxnSp>
        <p:nvCxnSpPr>
          <p:cNvPr id="83" name="Straight Connector 82"/>
          <p:cNvCxnSpPr/>
          <p:nvPr/>
        </p:nvCxnSpPr>
        <p:spPr>
          <a:xfrm>
            <a:off x="3320628" y="4295284"/>
            <a:ext cx="329851" cy="33924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3308725" y="4295285"/>
            <a:ext cx="341754" cy="3476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86" idx="3"/>
          </p:cNvCxnSpPr>
          <p:nvPr/>
        </p:nvCxnSpPr>
        <p:spPr>
          <a:xfrm flipV="1">
            <a:off x="3148767" y="5918153"/>
            <a:ext cx="730281" cy="512"/>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6" name="Rectangle 85"/>
              <p:cNvSpPr/>
              <p:nvPr/>
            </p:nvSpPr>
            <p:spPr>
              <a:xfrm>
                <a:off x="2770338" y="5733999"/>
                <a:ext cx="378429" cy="369332"/>
              </a:xfrm>
              <a:prstGeom prst="rect">
                <a:avLst/>
              </a:prstGeom>
              <a:no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chemeClr val="tx1"/>
                          </a:solidFill>
                          <a:latin typeface="Cambria Math" panose="02040503050406030204" pitchFamily="18" charset="0"/>
                        </a:rPr>
                        <m:t>𝑢</m:t>
                      </m:r>
                    </m:oMath>
                  </m:oMathPara>
                </a14:m>
                <a:endParaRPr lang="en-US" i="1" dirty="0">
                  <a:solidFill>
                    <a:schemeClr val="tx1"/>
                  </a:solidFill>
                  <a:latin typeface="Cambria Math" panose="02040503050406030204" pitchFamily="18" charset="0"/>
                </a:endParaRPr>
              </a:p>
            </p:txBody>
          </p:sp>
        </mc:Choice>
        <mc:Fallback xmlns="">
          <p:sp>
            <p:nvSpPr>
              <p:cNvPr id="86" name="Rectangle 85"/>
              <p:cNvSpPr>
                <a:spLocks noRot="1" noChangeAspect="1" noMove="1" noResize="1" noEditPoints="1" noAdjustHandles="1" noChangeArrowheads="1" noChangeShapeType="1" noTextEdit="1"/>
              </p:cNvSpPr>
              <p:nvPr/>
            </p:nvSpPr>
            <p:spPr>
              <a:xfrm>
                <a:off x="2770338" y="5733999"/>
                <a:ext cx="378429" cy="369332"/>
              </a:xfrm>
              <a:prstGeom prst="rect">
                <a:avLst/>
              </a:prstGeom>
              <a:blipFill>
                <a:blip r:embed="rId14"/>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7" name="Rectangle 86"/>
              <p:cNvSpPr/>
              <p:nvPr/>
            </p:nvSpPr>
            <p:spPr>
              <a:xfrm>
                <a:off x="3903866" y="5731448"/>
                <a:ext cx="378429" cy="369332"/>
              </a:xfrm>
              <a:prstGeom prst="rect">
                <a:avLst/>
              </a:prstGeom>
              <a:no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chemeClr val="tx1"/>
                          </a:solidFill>
                          <a:latin typeface="Cambria Math" panose="02040503050406030204" pitchFamily="18" charset="0"/>
                        </a:rPr>
                        <m:t>𝑣</m:t>
                      </m:r>
                    </m:oMath>
                  </m:oMathPara>
                </a14:m>
                <a:endParaRPr lang="en-US" i="1" dirty="0">
                  <a:solidFill>
                    <a:schemeClr val="tx1"/>
                  </a:solidFill>
                  <a:latin typeface="Cambria Math" panose="02040503050406030204" pitchFamily="18" charset="0"/>
                </a:endParaRPr>
              </a:p>
            </p:txBody>
          </p:sp>
        </mc:Choice>
        <mc:Fallback xmlns="">
          <p:sp>
            <p:nvSpPr>
              <p:cNvPr id="87" name="Rectangle 86"/>
              <p:cNvSpPr>
                <a:spLocks noRot="1" noChangeAspect="1" noMove="1" noResize="1" noEditPoints="1" noAdjustHandles="1" noChangeArrowheads="1" noChangeShapeType="1" noTextEdit="1"/>
              </p:cNvSpPr>
              <p:nvPr/>
            </p:nvSpPr>
            <p:spPr>
              <a:xfrm>
                <a:off x="3903866" y="5731448"/>
                <a:ext cx="378429" cy="369332"/>
              </a:xfrm>
              <a:prstGeom prst="rect">
                <a:avLst/>
              </a:prstGeom>
              <a:blipFill>
                <a:blip r:embed="rId15"/>
                <a:stretch>
                  <a:fillRect/>
                </a:stretch>
              </a:blipFill>
              <a:ln w="25400">
                <a:solidFill>
                  <a:schemeClr val="tx1"/>
                </a:solidFill>
              </a:ln>
            </p:spPr>
            <p:txBody>
              <a:bodyPr/>
              <a:lstStyle/>
              <a:p>
                <a:r>
                  <a:rPr lang="en-US">
                    <a:noFill/>
                  </a:rPr>
                  <a:t> </a:t>
                </a:r>
              </a:p>
            </p:txBody>
          </p:sp>
        </mc:Fallback>
      </mc:AlternateContent>
      <p:cxnSp>
        <p:nvCxnSpPr>
          <p:cNvPr id="88" name="Straight Connector 87"/>
          <p:cNvCxnSpPr>
            <a:endCxn id="86" idx="1"/>
          </p:cNvCxnSpPr>
          <p:nvPr/>
        </p:nvCxnSpPr>
        <p:spPr>
          <a:xfrm>
            <a:off x="1990127" y="5314605"/>
            <a:ext cx="780211" cy="60406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stCxn id="87" idx="3"/>
          </p:cNvCxnSpPr>
          <p:nvPr/>
        </p:nvCxnSpPr>
        <p:spPr>
          <a:xfrm flipV="1">
            <a:off x="4282295" y="5314605"/>
            <a:ext cx="791809" cy="601509"/>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2800578" y="5753154"/>
            <a:ext cx="329851" cy="33924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V="1">
            <a:off x="2788675" y="5753155"/>
            <a:ext cx="341754" cy="3476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3915769" y="5752859"/>
            <a:ext cx="329851" cy="33924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V="1">
            <a:off x="3903866" y="5752860"/>
            <a:ext cx="341754" cy="3476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2132080" y="4474872"/>
            <a:ext cx="325370" cy="369332"/>
          </a:xfrm>
          <a:prstGeom prst="rect">
            <a:avLst/>
          </a:prstGeom>
          <a:noFill/>
        </p:spPr>
        <p:txBody>
          <a:bodyPr wrap="square" rtlCol="0">
            <a:spAutoFit/>
          </a:bodyPr>
          <a:lstStyle/>
          <a:p>
            <a:r>
              <a:rPr lang="en-US" dirty="0"/>
              <a:t>5</a:t>
            </a:r>
          </a:p>
        </p:txBody>
      </p:sp>
      <p:sp>
        <p:nvSpPr>
          <p:cNvPr id="95" name="TextBox 94"/>
          <p:cNvSpPr txBox="1"/>
          <p:nvPr/>
        </p:nvSpPr>
        <p:spPr>
          <a:xfrm>
            <a:off x="2823397" y="3832144"/>
            <a:ext cx="325370" cy="369332"/>
          </a:xfrm>
          <a:prstGeom prst="rect">
            <a:avLst/>
          </a:prstGeom>
          <a:noFill/>
        </p:spPr>
        <p:txBody>
          <a:bodyPr wrap="square" rtlCol="0">
            <a:spAutoFit/>
          </a:bodyPr>
          <a:lstStyle/>
          <a:p>
            <a:r>
              <a:rPr lang="en-US" dirty="0"/>
              <a:t>1</a:t>
            </a:r>
          </a:p>
        </p:txBody>
      </p:sp>
      <p:sp>
        <p:nvSpPr>
          <p:cNvPr id="96" name="TextBox 95"/>
          <p:cNvSpPr txBox="1"/>
          <p:nvPr/>
        </p:nvSpPr>
        <p:spPr>
          <a:xfrm>
            <a:off x="3351222" y="3832144"/>
            <a:ext cx="325370" cy="369332"/>
          </a:xfrm>
          <a:prstGeom prst="rect">
            <a:avLst/>
          </a:prstGeom>
          <a:noFill/>
        </p:spPr>
        <p:txBody>
          <a:bodyPr wrap="square" rtlCol="0">
            <a:spAutoFit/>
          </a:bodyPr>
          <a:lstStyle/>
          <a:p>
            <a:r>
              <a:rPr lang="en-US" dirty="0"/>
              <a:t>1</a:t>
            </a:r>
          </a:p>
        </p:txBody>
      </p:sp>
      <p:sp>
        <p:nvSpPr>
          <p:cNvPr id="97" name="TextBox 96"/>
          <p:cNvSpPr txBox="1"/>
          <p:nvPr/>
        </p:nvSpPr>
        <p:spPr>
          <a:xfrm>
            <a:off x="3920250" y="3829593"/>
            <a:ext cx="325370" cy="369332"/>
          </a:xfrm>
          <a:prstGeom prst="rect">
            <a:avLst/>
          </a:prstGeom>
          <a:noFill/>
        </p:spPr>
        <p:txBody>
          <a:bodyPr wrap="square" rtlCol="0">
            <a:spAutoFit/>
          </a:bodyPr>
          <a:lstStyle/>
          <a:p>
            <a:r>
              <a:rPr lang="en-US" dirty="0"/>
              <a:t>1</a:t>
            </a:r>
          </a:p>
        </p:txBody>
      </p:sp>
      <p:sp>
        <p:nvSpPr>
          <p:cNvPr id="98" name="TextBox 97"/>
          <p:cNvSpPr txBox="1"/>
          <p:nvPr/>
        </p:nvSpPr>
        <p:spPr>
          <a:xfrm>
            <a:off x="4594078" y="4447555"/>
            <a:ext cx="325370" cy="369332"/>
          </a:xfrm>
          <a:prstGeom prst="rect">
            <a:avLst/>
          </a:prstGeom>
          <a:noFill/>
        </p:spPr>
        <p:txBody>
          <a:bodyPr wrap="square" rtlCol="0">
            <a:spAutoFit/>
          </a:bodyPr>
          <a:lstStyle/>
          <a:p>
            <a:r>
              <a:rPr lang="en-US" dirty="0"/>
              <a:t>5</a:t>
            </a:r>
          </a:p>
        </p:txBody>
      </p:sp>
      <p:sp>
        <p:nvSpPr>
          <p:cNvPr id="99" name="TextBox 98"/>
          <p:cNvSpPr txBox="1"/>
          <p:nvPr/>
        </p:nvSpPr>
        <p:spPr>
          <a:xfrm>
            <a:off x="2152709" y="5616167"/>
            <a:ext cx="325370" cy="369332"/>
          </a:xfrm>
          <a:prstGeom prst="rect">
            <a:avLst/>
          </a:prstGeom>
          <a:noFill/>
        </p:spPr>
        <p:txBody>
          <a:bodyPr wrap="square" rtlCol="0">
            <a:spAutoFit/>
          </a:bodyPr>
          <a:lstStyle/>
          <a:p>
            <a:r>
              <a:rPr lang="en-US" dirty="0"/>
              <a:t>5</a:t>
            </a:r>
          </a:p>
        </p:txBody>
      </p:sp>
      <p:sp>
        <p:nvSpPr>
          <p:cNvPr id="100" name="TextBox 99"/>
          <p:cNvSpPr txBox="1"/>
          <p:nvPr/>
        </p:nvSpPr>
        <p:spPr>
          <a:xfrm>
            <a:off x="3325109" y="6181317"/>
            <a:ext cx="325370" cy="369332"/>
          </a:xfrm>
          <a:prstGeom prst="rect">
            <a:avLst/>
          </a:prstGeom>
          <a:noFill/>
        </p:spPr>
        <p:txBody>
          <a:bodyPr wrap="square" rtlCol="0">
            <a:spAutoFit/>
          </a:bodyPr>
          <a:lstStyle/>
          <a:p>
            <a:r>
              <a:rPr lang="en-US" dirty="0"/>
              <a:t>5</a:t>
            </a:r>
          </a:p>
        </p:txBody>
      </p:sp>
      <p:sp>
        <p:nvSpPr>
          <p:cNvPr id="101" name="TextBox 100"/>
          <p:cNvSpPr txBox="1"/>
          <p:nvPr/>
        </p:nvSpPr>
        <p:spPr>
          <a:xfrm>
            <a:off x="4611407" y="5616167"/>
            <a:ext cx="325370" cy="369332"/>
          </a:xfrm>
          <a:prstGeom prst="rect">
            <a:avLst/>
          </a:prstGeom>
          <a:noFill/>
        </p:spPr>
        <p:txBody>
          <a:bodyPr wrap="square" rtlCol="0">
            <a:spAutoFit/>
          </a:bodyPr>
          <a:lstStyle/>
          <a:p>
            <a:r>
              <a:rPr lang="en-US" dirty="0"/>
              <a:t>5</a:t>
            </a:r>
          </a:p>
        </p:txBody>
      </p:sp>
      <p:sp>
        <p:nvSpPr>
          <p:cNvPr id="102" name="TextBox 101"/>
          <p:cNvSpPr txBox="1"/>
          <p:nvPr/>
        </p:nvSpPr>
        <p:spPr>
          <a:xfrm>
            <a:off x="2788675" y="6183868"/>
            <a:ext cx="325370" cy="369332"/>
          </a:xfrm>
          <a:prstGeom prst="rect">
            <a:avLst/>
          </a:prstGeom>
          <a:noFill/>
        </p:spPr>
        <p:txBody>
          <a:bodyPr wrap="square" rtlCol="0">
            <a:spAutoFit/>
          </a:bodyPr>
          <a:lstStyle/>
          <a:p>
            <a:r>
              <a:rPr lang="en-US" dirty="0"/>
              <a:t>1</a:t>
            </a:r>
          </a:p>
        </p:txBody>
      </p:sp>
      <p:sp>
        <p:nvSpPr>
          <p:cNvPr id="103" name="TextBox 102"/>
          <p:cNvSpPr txBox="1"/>
          <p:nvPr/>
        </p:nvSpPr>
        <p:spPr>
          <a:xfrm>
            <a:off x="3885528" y="6181317"/>
            <a:ext cx="325370" cy="369332"/>
          </a:xfrm>
          <a:prstGeom prst="rect">
            <a:avLst/>
          </a:prstGeom>
          <a:noFill/>
        </p:spPr>
        <p:txBody>
          <a:bodyPr wrap="square" rtlCol="0">
            <a:spAutoFit/>
          </a:bodyPr>
          <a:lstStyle/>
          <a:p>
            <a:r>
              <a:rPr lang="en-US" dirty="0"/>
              <a:t>1</a:t>
            </a:r>
          </a:p>
        </p:txBody>
      </p:sp>
      <p:sp>
        <p:nvSpPr>
          <p:cNvPr id="104" name="TextBox 103"/>
          <p:cNvSpPr txBox="1"/>
          <p:nvPr/>
        </p:nvSpPr>
        <p:spPr>
          <a:xfrm>
            <a:off x="5727700" y="4953000"/>
            <a:ext cx="2273300" cy="646331"/>
          </a:xfrm>
          <a:prstGeom prst="rect">
            <a:avLst/>
          </a:prstGeom>
          <a:noFill/>
        </p:spPr>
        <p:txBody>
          <a:bodyPr wrap="square" rtlCol="0">
            <a:spAutoFit/>
          </a:bodyPr>
          <a:lstStyle/>
          <a:p>
            <a:r>
              <a:rPr lang="en-US" dirty="0"/>
              <a:t>cut = 1 + 1 + 1 = 3</a:t>
            </a:r>
          </a:p>
          <a:p>
            <a:r>
              <a:rPr lang="en-US" dirty="0"/>
              <a:t>flow = 1 + 2 = 3</a:t>
            </a:r>
          </a:p>
        </p:txBody>
      </p:sp>
    </p:spTree>
    <p:extLst>
      <p:ext uri="{BB962C8B-B14F-4D97-AF65-F5344CB8AC3E}">
        <p14:creationId xmlns:p14="http://schemas.microsoft.com/office/powerpoint/2010/main" val="3823133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Max flow min cut</a:t>
            </a:r>
          </a:p>
        </p:txBody>
      </p:sp>
      <p:sp>
        <p:nvSpPr>
          <p:cNvPr id="3" name="Content Placeholder 2"/>
          <p:cNvSpPr>
            <a:spLocks noGrp="1"/>
          </p:cNvSpPr>
          <p:nvPr>
            <p:ph idx="1"/>
          </p:nvPr>
        </p:nvSpPr>
        <p:spPr/>
        <p:txBody>
          <a:bodyPr/>
          <a:lstStyle/>
          <a:p>
            <a:r>
              <a:rPr lang="en-US" dirty="0"/>
              <a:t>Min joint cut is at most twice the max flow</a:t>
            </a:r>
          </a:p>
          <a:p>
            <a:pPr lvl="1"/>
            <a:r>
              <a:rPr lang="en-US" dirty="0"/>
              <a:t>Proof using layered graph</a:t>
            </a:r>
          </a:p>
          <a:p>
            <a:r>
              <a:rPr lang="en-US" dirty="0"/>
              <a:t>Example: Min cut can be twice as large as the max flow</a:t>
            </a:r>
          </a:p>
        </p:txBody>
      </p:sp>
      <p:sp>
        <p:nvSpPr>
          <p:cNvPr id="4" name="Slide Number Placeholder 3"/>
          <p:cNvSpPr>
            <a:spLocks noGrp="1"/>
          </p:cNvSpPr>
          <p:nvPr>
            <p:ph type="sldNum" sz="quarter" idx="12"/>
          </p:nvPr>
        </p:nvSpPr>
        <p:spPr>
          <a:xfrm>
            <a:off x="7606579" y="171671"/>
            <a:ext cx="1422648" cy="304800"/>
          </a:xfrm>
        </p:spPr>
        <p:txBody>
          <a:bodyPr/>
          <a:lstStyle/>
          <a:p>
            <a:pPr marR="0" lvl="0" indent="0" fontAlgn="auto">
              <a:lnSpc>
                <a:spcPct val="100000"/>
              </a:lnSpc>
              <a:spcBef>
                <a:spcPts val="0"/>
              </a:spcBef>
              <a:spcAft>
                <a:spcPts val="0"/>
              </a:spcAft>
              <a:buClrTx/>
              <a:buSzTx/>
              <a:buFontTx/>
              <a:buNone/>
              <a:tabLst/>
              <a:defRPr/>
            </a:pPr>
            <a:fld id="{B6F15528-21DE-4FAA-801E-634DDDAF4B2B}" type="slidenum">
              <a:rPr lang="en-US"/>
              <a:pPr marR="0" lvl="0" indent="0" fontAlgn="auto">
                <a:lnSpc>
                  <a:spcPct val="100000"/>
                </a:lnSpc>
                <a:spcBef>
                  <a:spcPts val="0"/>
                </a:spcBef>
                <a:spcAft>
                  <a:spcPts val="0"/>
                </a:spcAft>
                <a:buClrTx/>
                <a:buSzTx/>
                <a:buFontTx/>
                <a:buNone/>
                <a:tabLst/>
                <a:defRPr/>
              </a:pPr>
              <a:t>54</a:t>
            </a:fld>
            <a:endParaRPr lang="en-US" dirty="0"/>
          </a:p>
        </p:txBody>
      </p:sp>
      <p:cxnSp>
        <p:nvCxnSpPr>
          <p:cNvPr id="5" name="Straight Connector 4"/>
          <p:cNvCxnSpPr/>
          <p:nvPr/>
        </p:nvCxnSpPr>
        <p:spPr>
          <a:xfrm>
            <a:off x="2293536" y="4832992"/>
            <a:ext cx="1524000" cy="1439"/>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Rectangle 7"/>
              <p:cNvSpPr/>
              <p:nvPr/>
            </p:nvSpPr>
            <p:spPr>
              <a:xfrm>
                <a:off x="2866321" y="3384326"/>
                <a:ext cx="378429" cy="369332"/>
              </a:xfrm>
              <a:prstGeom prst="rect">
                <a:avLst/>
              </a:prstGeom>
              <a:no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chemeClr val="tx1"/>
                          </a:solidFill>
                          <a:latin typeface="Cambria Math" panose="02040503050406030204" pitchFamily="18" charset="0"/>
                        </a:rPr>
                        <m:t>𝑣</m:t>
                      </m:r>
                    </m:oMath>
                  </m:oMathPara>
                </a14:m>
                <a:endParaRPr lang="en-US" i="1" dirty="0">
                  <a:solidFill>
                    <a:schemeClr val="tx1"/>
                  </a:solidFill>
                  <a:latin typeface="Cambria Math" panose="020405030504060302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2866321" y="3384326"/>
                <a:ext cx="378429" cy="369332"/>
              </a:xfrm>
              <a:prstGeom prst="rect">
                <a:avLst/>
              </a:prstGeom>
              <a:blipFill>
                <a:blip r:embed="rId2"/>
                <a:stretch>
                  <a:fillRect/>
                </a:stretch>
              </a:blipFill>
              <a:ln w="25400">
                <a:solidFill>
                  <a:schemeClr val="tx1"/>
                </a:solidFill>
              </a:ln>
            </p:spPr>
            <p:txBody>
              <a:bodyPr/>
              <a:lstStyle/>
              <a:p>
                <a:r>
                  <a:rPr lang="en-US">
                    <a:noFill/>
                  </a:rPr>
                  <a:t> </a:t>
                </a:r>
              </a:p>
            </p:txBody>
          </p:sp>
        </mc:Fallback>
      </mc:AlternateContent>
      <p:sp>
        <p:nvSpPr>
          <p:cNvPr id="9" name="TextBox 8"/>
          <p:cNvSpPr txBox="1"/>
          <p:nvPr/>
        </p:nvSpPr>
        <p:spPr>
          <a:xfrm>
            <a:off x="2186481" y="3907201"/>
            <a:ext cx="325370" cy="369332"/>
          </a:xfrm>
          <a:prstGeom prst="rect">
            <a:avLst/>
          </a:prstGeom>
          <a:noFill/>
        </p:spPr>
        <p:txBody>
          <a:bodyPr wrap="square" rtlCol="0">
            <a:spAutoFit/>
          </a:bodyPr>
          <a:lstStyle/>
          <a:p>
            <a:r>
              <a:rPr lang="en-US" dirty="0"/>
              <a:t>2</a:t>
            </a:r>
          </a:p>
        </p:txBody>
      </p:sp>
      <p:sp>
        <p:nvSpPr>
          <p:cNvPr id="12" name="Oval 11"/>
          <p:cNvSpPr/>
          <p:nvPr/>
        </p:nvSpPr>
        <p:spPr>
          <a:xfrm>
            <a:off x="1912536" y="4645865"/>
            <a:ext cx="381000" cy="381000"/>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i="1" dirty="0"/>
          </a:p>
        </p:txBody>
      </p:sp>
      <mc:AlternateContent xmlns:mc="http://schemas.openxmlformats.org/markup-compatibility/2006" xmlns:a14="http://schemas.microsoft.com/office/drawing/2010/main">
        <mc:Choice Requires="a14">
          <p:sp>
            <p:nvSpPr>
              <p:cNvPr id="13" name="TextBox 12"/>
              <p:cNvSpPr txBox="1"/>
              <p:nvPr/>
            </p:nvSpPr>
            <p:spPr>
              <a:xfrm>
                <a:off x="1798236" y="4648823"/>
                <a:ext cx="609600" cy="37997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𝑠</m:t>
                      </m:r>
                    </m:oMath>
                  </m:oMathPara>
                </a14:m>
                <a:endParaRPr 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1798236" y="4648823"/>
                <a:ext cx="609600" cy="379976"/>
              </a:xfrm>
              <a:prstGeom prst="rect">
                <a:avLst/>
              </a:prstGeom>
              <a:blipFill>
                <a:blip r:embed="rId3"/>
                <a:stretch>
                  <a:fillRect/>
                </a:stretch>
              </a:blipFill>
            </p:spPr>
            <p:txBody>
              <a:bodyPr/>
              <a:lstStyle/>
              <a:p>
                <a:r>
                  <a:rPr lang="en-US">
                    <a:noFill/>
                  </a:rPr>
                  <a:t> </a:t>
                </a:r>
              </a:p>
            </p:txBody>
          </p:sp>
        </mc:Fallback>
      </mc:AlternateContent>
      <p:sp>
        <p:nvSpPr>
          <p:cNvPr id="14" name="Oval 13"/>
          <p:cNvSpPr/>
          <p:nvPr/>
        </p:nvSpPr>
        <p:spPr>
          <a:xfrm>
            <a:off x="3817536" y="4643931"/>
            <a:ext cx="381000" cy="381000"/>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i="1" dirty="0"/>
          </a:p>
        </p:txBody>
      </p:sp>
      <mc:AlternateContent xmlns:mc="http://schemas.openxmlformats.org/markup-compatibility/2006" xmlns:a14="http://schemas.microsoft.com/office/drawing/2010/main">
        <mc:Choice Requires="a14">
          <p:sp>
            <p:nvSpPr>
              <p:cNvPr id="15" name="TextBox 14"/>
              <p:cNvSpPr txBox="1"/>
              <p:nvPr/>
            </p:nvSpPr>
            <p:spPr>
              <a:xfrm>
                <a:off x="3703236" y="4646889"/>
                <a:ext cx="609600" cy="37997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𝑡</m:t>
                      </m:r>
                    </m:oMath>
                  </m:oMathPara>
                </a14:m>
                <a:endParaRPr 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3703236" y="4646889"/>
                <a:ext cx="609600" cy="379976"/>
              </a:xfrm>
              <a:prstGeom prst="rect">
                <a:avLst/>
              </a:prstGeom>
              <a:blipFill>
                <a:blip r:embed="rId4"/>
                <a:stretch>
                  <a:fillRect/>
                </a:stretch>
              </a:blipFill>
            </p:spPr>
            <p:txBody>
              <a:bodyPr/>
              <a:lstStyle/>
              <a:p>
                <a:r>
                  <a:rPr lang="en-US">
                    <a:noFill/>
                  </a:rPr>
                  <a:t> </a:t>
                </a:r>
              </a:p>
            </p:txBody>
          </p:sp>
        </mc:Fallback>
      </mc:AlternateContent>
      <p:cxnSp>
        <p:nvCxnSpPr>
          <p:cNvPr id="18" name="Straight Connector 17"/>
          <p:cNvCxnSpPr>
            <a:stCxn id="15" idx="0"/>
            <a:endCxn id="8" idx="2"/>
          </p:cNvCxnSpPr>
          <p:nvPr/>
        </p:nvCxnSpPr>
        <p:spPr>
          <a:xfrm flipH="1" flipV="1">
            <a:off x="3055536" y="3753658"/>
            <a:ext cx="952500" cy="893231"/>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8" idx="2"/>
            <a:endCxn id="13" idx="0"/>
          </p:cNvCxnSpPr>
          <p:nvPr/>
        </p:nvCxnSpPr>
        <p:spPr>
          <a:xfrm flipH="1">
            <a:off x="2103036" y="3753658"/>
            <a:ext cx="952500" cy="895165"/>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540551" y="3901384"/>
            <a:ext cx="325370" cy="369332"/>
          </a:xfrm>
          <a:prstGeom prst="rect">
            <a:avLst/>
          </a:prstGeom>
          <a:noFill/>
        </p:spPr>
        <p:txBody>
          <a:bodyPr wrap="square" rtlCol="0">
            <a:spAutoFit/>
          </a:bodyPr>
          <a:lstStyle/>
          <a:p>
            <a:r>
              <a:rPr lang="en-US" dirty="0"/>
              <a:t>2</a:t>
            </a:r>
          </a:p>
        </p:txBody>
      </p:sp>
      <p:sp>
        <p:nvSpPr>
          <p:cNvPr id="26" name="TextBox 25"/>
          <p:cNvSpPr txBox="1"/>
          <p:nvPr/>
        </p:nvSpPr>
        <p:spPr>
          <a:xfrm>
            <a:off x="2901616" y="4472540"/>
            <a:ext cx="325370" cy="369332"/>
          </a:xfrm>
          <a:prstGeom prst="rect">
            <a:avLst/>
          </a:prstGeom>
          <a:noFill/>
        </p:spPr>
        <p:txBody>
          <a:bodyPr wrap="square" rtlCol="0">
            <a:spAutoFit/>
          </a:bodyPr>
          <a:lstStyle/>
          <a:p>
            <a:r>
              <a:rPr lang="en-US" dirty="0"/>
              <a:t>2</a:t>
            </a:r>
          </a:p>
        </p:txBody>
      </p:sp>
      <p:sp>
        <p:nvSpPr>
          <p:cNvPr id="27" name="TextBox 26"/>
          <p:cNvSpPr txBox="1"/>
          <p:nvPr/>
        </p:nvSpPr>
        <p:spPr>
          <a:xfrm>
            <a:off x="2901616" y="2969473"/>
            <a:ext cx="325370" cy="369332"/>
          </a:xfrm>
          <a:prstGeom prst="rect">
            <a:avLst/>
          </a:prstGeom>
          <a:noFill/>
        </p:spPr>
        <p:txBody>
          <a:bodyPr wrap="square" rtlCol="0">
            <a:spAutoFit/>
          </a:bodyPr>
          <a:lstStyle/>
          <a:p>
            <a:r>
              <a:rPr lang="en-US" dirty="0"/>
              <a:t>2</a:t>
            </a:r>
          </a:p>
        </p:txBody>
      </p:sp>
      <p:cxnSp>
        <p:nvCxnSpPr>
          <p:cNvPr id="28" name="Straight Connector 27"/>
          <p:cNvCxnSpPr/>
          <p:nvPr/>
        </p:nvCxnSpPr>
        <p:spPr>
          <a:xfrm>
            <a:off x="5714240" y="4832992"/>
            <a:ext cx="1524000" cy="1439"/>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Rectangle 28"/>
              <p:cNvSpPr/>
              <p:nvPr/>
            </p:nvSpPr>
            <p:spPr>
              <a:xfrm>
                <a:off x="6287025" y="3384326"/>
                <a:ext cx="378429" cy="369332"/>
              </a:xfrm>
              <a:prstGeom prst="rect">
                <a:avLst/>
              </a:prstGeom>
              <a:no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chemeClr val="tx1"/>
                          </a:solidFill>
                          <a:latin typeface="Cambria Math" panose="02040503050406030204" pitchFamily="18" charset="0"/>
                        </a:rPr>
                        <m:t>𝑣</m:t>
                      </m:r>
                    </m:oMath>
                  </m:oMathPara>
                </a14:m>
                <a:endParaRPr lang="en-US" i="1" dirty="0">
                  <a:solidFill>
                    <a:schemeClr val="tx1"/>
                  </a:solidFill>
                  <a:latin typeface="Cambria Math" panose="02040503050406030204" pitchFamily="18" charset="0"/>
                </a:endParaRPr>
              </a:p>
            </p:txBody>
          </p:sp>
        </mc:Choice>
        <mc:Fallback xmlns="">
          <p:sp>
            <p:nvSpPr>
              <p:cNvPr id="29" name="Rectangle 28"/>
              <p:cNvSpPr>
                <a:spLocks noRot="1" noChangeAspect="1" noMove="1" noResize="1" noEditPoints="1" noAdjustHandles="1" noChangeArrowheads="1" noChangeShapeType="1" noTextEdit="1"/>
              </p:cNvSpPr>
              <p:nvPr/>
            </p:nvSpPr>
            <p:spPr>
              <a:xfrm>
                <a:off x="6287025" y="3384326"/>
                <a:ext cx="378429" cy="369332"/>
              </a:xfrm>
              <a:prstGeom prst="rect">
                <a:avLst/>
              </a:prstGeom>
              <a:blipFill>
                <a:blip r:embed="rId5"/>
                <a:stretch>
                  <a:fillRect/>
                </a:stretch>
              </a:blipFill>
              <a:ln w="25400">
                <a:solidFill>
                  <a:schemeClr val="tx1"/>
                </a:solidFill>
              </a:ln>
            </p:spPr>
            <p:txBody>
              <a:bodyPr/>
              <a:lstStyle/>
              <a:p>
                <a:r>
                  <a:rPr lang="en-US">
                    <a:noFill/>
                  </a:rPr>
                  <a:t> </a:t>
                </a:r>
              </a:p>
            </p:txBody>
          </p:sp>
        </mc:Fallback>
      </mc:AlternateContent>
      <p:sp>
        <p:nvSpPr>
          <p:cNvPr id="31" name="Oval 30"/>
          <p:cNvSpPr/>
          <p:nvPr/>
        </p:nvSpPr>
        <p:spPr>
          <a:xfrm>
            <a:off x="5333240" y="4645865"/>
            <a:ext cx="381000" cy="381000"/>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i="1" dirty="0"/>
          </a:p>
        </p:txBody>
      </p:sp>
      <mc:AlternateContent xmlns:mc="http://schemas.openxmlformats.org/markup-compatibility/2006" xmlns:a14="http://schemas.microsoft.com/office/drawing/2010/main">
        <mc:Choice Requires="a14">
          <p:sp>
            <p:nvSpPr>
              <p:cNvPr id="32" name="TextBox 31"/>
              <p:cNvSpPr txBox="1"/>
              <p:nvPr/>
            </p:nvSpPr>
            <p:spPr>
              <a:xfrm>
                <a:off x="5218940" y="4648823"/>
                <a:ext cx="609600" cy="37997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𝑠</m:t>
                      </m:r>
                    </m:oMath>
                  </m:oMathPara>
                </a14:m>
                <a:endParaRPr lang="en-US" dirty="0"/>
              </a:p>
            </p:txBody>
          </p:sp>
        </mc:Choice>
        <mc:Fallback xmlns="">
          <p:sp>
            <p:nvSpPr>
              <p:cNvPr id="32" name="TextBox 31"/>
              <p:cNvSpPr txBox="1">
                <a:spLocks noRot="1" noChangeAspect="1" noMove="1" noResize="1" noEditPoints="1" noAdjustHandles="1" noChangeArrowheads="1" noChangeShapeType="1" noTextEdit="1"/>
              </p:cNvSpPr>
              <p:nvPr/>
            </p:nvSpPr>
            <p:spPr>
              <a:xfrm>
                <a:off x="5218940" y="4648823"/>
                <a:ext cx="609600" cy="379976"/>
              </a:xfrm>
              <a:prstGeom prst="rect">
                <a:avLst/>
              </a:prstGeom>
              <a:blipFill>
                <a:blip r:embed="rId6"/>
                <a:stretch>
                  <a:fillRect/>
                </a:stretch>
              </a:blipFill>
            </p:spPr>
            <p:txBody>
              <a:bodyPr/>
              <a:lstStyle/>
              <a:p>
                <a:r>
                  <a:rPr lang="en-US">
                    <a:noFill/>
                  </a:rPr>
                  <a:t> </a:t>
                </a:r>
              </a:p>
            </p:txBody>
          </p:sp>
        </mc:Fallback>
      </mc:AlternateContent>
      <p:sp>
        <p:nvSpPr>
          <p:cNvPr id="33" name="Oval 32"/>
          <p:cNvSpPr/>
          <p:nvPr/>
        </p:nvSpPr>
        <p:spPr>
          <a:xfrm>
            <a:off x="7238240" y="4643931"/>
            <a:ext cx="381000" cy="381000"/>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i="1" dirty="0"/>
          </a:p>
        </p:txBody>
      </p:sp>
      <mc:AlternateContent xmlns:mc="http://schemas.openxmlformats.org/markup-compatibility/2006" xmlns:a14="http://schemas.microsoft.com/office/drawing/2010/main">
        <mc:Choice Requires="a14">
          <p:sp>
            <p:nvSpPr>
              <p:cNvPr id="34" name="TextBox 33"/>
              <p:cNvSpPr txBox="1"/>
              <p:nvPr/>
            </p:nvSpPr>
            <p:spPr>
              <a:xfrm>
                <a:off x="7123940" y="4646889"/>
                <a:ext cx="609600" cy="37997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𝑡</m:t>
                      </m:r>
                    </m:oMath>
                  </m:oMathPara>
                </a14:m>
                <a:endParaRPr lang="en-US" dirty="0"/>
              </a:p>
            </p:txBody>
          </p:sp>
        </mc:Choice>
        <mc:Fallback xmlns="">
          <p:sp>
            <p:nvSpPr>
              <p:cNvPr id="34" name="TextBox 33"/>
              <p:cNvSpPr txBox="1">
                <a:spLocks noRot="1" noChangeAspect="1" noMove="1" noResize="1" noEditPoints="1" noAdjustHandles="1" noChangeArrowheads="1" noChangeShapeType="1" noTextEdit="1"/>
              </p:cNvSpPr>
              <p:nvPr/>
            </p:nvSpPr>
            <p:spPr>
              <a:xfrm>
                <a:off x="7123940" y="4646889"/>
                <a:ext cx="609600" cy="379976"/>
              </a:xfrm>
              <a:prstGeom prst="rect">
                <a:avLst/>
              </a:prstGeom>
              <a:blipFill>
                <a:blip r:embed="rId7"/>
                <a:stretch>
                  <a:fillRect/>
                </a:stretch>
              </a:blipFill>
            </p:spPr>
            <p:txBody>
              <a:bodyPr/>
              <a:lstStyle/>
              <a:p>
                <a:r>
                  <a:rPr lang="en-US">
                    <a:noFill/>
                  </a:rPr>
                  <a:t> </a:t>
                </a:r>
              </a:p>
            </p:txBody>
          </p:sp>
        </mc:Fallback>
      </mc:AlternateContent>
      <p:cxnSp>
        <p:nvCxnSpPr>
          <p:cNvPr id="35" name="Straight Connector 34"/>
          <p:cNvCxnSpPr>
            <a:stCxn id="34" idx="0"/>
            <a:endCxn id="29" idx="2"/>
          </p:cNvCxnSpPr>
          <p:nvPr/>
        </p:nvCxnSpPr>
        <p:spPr>
          <a:xfrm flipH="1" flipV="1">
            <a:off x="6476240" y="3753658"/>
            <a:ext cx="952500" cy="893231"/>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6961255" y="3901384"/>
            <a:ext cx="325370" cy="369332"/>
          </a:xfrm>
          <a:prstGeom prst="rect">
            <a:avLst/>
          </a:prstGeom>
          <a:noFill/>
        </p:spPr>
        <p:txBody>
          <a:bodyPr wrap="square" rtlCol="0">
            <a:spAutoFit/>
          </a:bodyPr>
          <a:lstStyle/>
          <a:p>
            <a:r>
              <a:rPr lang="en-US" dirty="0"/>
              <a:t>2</a:t>
            </a:r>
          </a:p>
        </p:txBody>
      </p:sp>
      <p:sp>
        <p:nvSpPr>
          <p:cNvPr id="38" name="TextBox 37"/>
          <p:cNvSpPr txBox="1"/>
          <p:nvPr/>
        </p:nvSpPr>
        <p:spPr>
          <a:xfrm>
            <a:off x="6322320" y="4472540"/>
            <a:ext cx="325370" cy="369332"/>
          </a:xfrm>
          <a:prstGeom prst="rect">
            <a:avLst/>
          </a:prstGeom>
          <a:noFill/>
        </p:spPr>
        <p:txBody>
          <a:bodyPr wrap="square" rtlCol="0">
            <a:spAutoFit/>
          </a:bodyPr>
          <a:lstStyle/>
          <a:p>
            <a:r>
              <a:rPr lang="en-US" dirty="0"/>
              <a:t>2</a:t>
            </a:r>
          </a:p>
        </p:txBody>
      </p:sp>
      <p:sp>
        <p:nvSpPr>
          <p:cNvPr id="39" name="TextBox 38"/>
          <p:cNvSpPr txBox="1"/>
          <p:nvPr/>
        </p:nvSpPr>
        <p:spPr>
          <a:xfrm>
            <a:off x="6322320" y="2969473"/>
            <a:ext cx="325370" cy="369332"/>
          </a:xfrm>
          <a:prstGeom prst="rect">
            <a:avLst/>
          </a:prstGeom>
          <a:noFill/>
        </p:spPr>
        <p:txBody>
          <a:bodyPr wrap="square" rtlCol="0">
            <a:spAutoFit/>
          </a:bodyPr>
          <a:lstStyle/>
          <a:p>
            <a:r>
              <a:rPr lang="en-US" dirty="0"/>
              <a:t>2</a:t>
            </a:r>
          </a:p>
        </p:txBody>
      </p:sp>
      <p:sp>
        <p:nvSpPr>
          <p:cNvPr id="40" name="Freeform 39"/>
          <p:cNvSpPr/>
          <p:nvPr/>
        </p:nvSpPr>
        <p:spPr>
          <a:xfrm>
            <a:off x="1921353" y="3556733"/>
            <a:ext cx="2286749" cy="1556047"/>
          </a:xfrm>
          <a:custGeom>
            <a:avLst/>
            <a:gdLst>
              <a:gd name="connsiteX0" fmla="*/ 383697 w 2286749"/>
              <a:gd name="connsiteY0" fmla="*/ 1421667 h 1556047"/>
              <a:gd name="connsiteX1" fmla="*/ 1933097 w 2286749"/>
              <a:gd name="connsiteY1" fmla="*/ 1428017 h 1556047"/>
              <a:gd name="connsiteX2" fmla="*/ 2250597 w 2286749"/>
              <a:gd name="connsiteY2" fmla="*/ 1161317 h 1556047"/>
              <a:gd name="connsiteX3" fmla="*/ 1336197 w 2286749"/>
              <a:gd name="connsiteY3" fmla="*/ 132617 h 1556047"/>
              <a:gd name="connsiteX4" fmla="*/ 910747 w 2286749"/>
              <a:gd name="connsiteY4" fmla="*/ 119917 h 1556047"/>
              <a:gd name="connsiteX5" fmla="*/ 72547 w 2286749"/>
              <a:gd name="connsiteY5" fmla="*/ 1110517 h 1556047"/>
              <a:gd name="connsiteX6" fmla="*/ 263047 w 2286749"/>
              <a:gd name="connsiteY6" fmla="*/ 1523267 h 1556047"/>
              <a:gd name="connsiteX7" fmla="*/ 2009297 w 2286749"/>
              <a:gd name="connsiteY7" fmla="*/ 1529617 h 1556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6749" h="1556047">
                <a:moveTo>
                  <a:pt x="383697" y="1421667"/>
                </a:moveTo>
                <a:cubicBezTo>
                  <a:pt x="1002822" y="1446538"/>
                  <a:pt x="1621947" y="1471409"/>
                  <a:pt x="1933097" y="1428017"/>
                </a:cubicBezTo>
                <a:cubicBezTo>
                  <a:pt x="2244247" y="1384625"/>
                  <a:pt x="2350080" y="1377217"/>
                  <a:pt x="2250597" y="1161317"/>
                </a:cubicBezTo>
                <a:cubicBezTo>
                  <a:pt x="2151114" y="945417"/>
                  <a:pt x="1559505" y="306184"/>
                  <a:pt x="1336197" y="132617"/>
                </a:cubicBezTo>
                <a:cubicBezTo>
                  <a:pt x="1112889" y="-40950"/>
                  <a:pt x="1121355" y="-43066"/>
                  <a:pt x="910747" y="119917"/>
                </a:cubicBezTo>
                <a:cubicBezTo>
                  <a:pt x="700139" y="282900"/>
                  <a:pt x="180497" y="876625"/>
                  <a:pt x="72547" y="1110517"/>
                </a:cubicBezTo>
                <a:cubicBezTo>
                  <a:pt x="-35403" y="1344409"/>
                  <a:pt x="-59745" y="1453417"/>
                  <a:pt x="263047" y="1523267"/>
                </a:cubicBezTo>
                <a:cubicBezTo>
                  <a:pt x="585839" y="1593117"/>
                  <a:pt x="2009297" y="1529617"/>
                  <a:pt x="2009297" y="1529617"/>
                </a:cubicBezTo>
              </a:path>
            </a:pathLst>
          </a:cu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sp>
        <p:nvSpPr>
          <p:cNvPr id="42" name="Freeform 41"/>
          <p:cNvSpPr/>
          <p:nvPr/>
        </p:nvSpPr>
        <p:spPr>
          <a:xfrm>
            <a:off x="5702300" y="3618266"/>
            <a:ext cx="1904279" cy="1451130"/>
          </a:xfrm>
          <a:custGeom>
            <a:avLst/>
            <a:gdLst>
              <a:gd name="connsiteX0" fmla="*/ 0 w 1904279"/>
              <a:gd name="connsiteY0" fmla="*/ 1322034 h 1451130"/>
              <a:gd name="connsiteX1" fmla="*/ 1885950 w 1904279"/>
              <a:gd name="connsiteY1" fmla="*/ 1341084 h 1451130"/>
              <a:gd name="connsiteX2" fmla="*/ 965200 w 1904279"/>
              <a:gd name="connsiteY2" fmla="*/ 134584 h 1451130"/>
              <a:gd name="connsiteX3" fmla="*/ 1079500 w 1904279"/>
              <a:gd name="connsiteY3" fmla="*/ 121884 h 1451130"/>
              <a:gd name="connsiteX4" fmla="*/ 1866900 w 1904279"/>
              <a:gd name="connsiteY4" fmla="*/ 960084 h 1451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279" h="1451130">
                <a:moveTo>
                  <a:pt x="0" y="1322034"/>
                </a:moveTo>
                <a:cubicBezTo>
                  <a:pt x="862541" y="1430513"/>
                  <a:pt x="1725083" y="1538992"/>
                  <a:pt x="1885950" y="1341084"/>
                </a:cubicBezTo>
                <a:cubicBezTo>
                  <a:pt x="2046817" y="1143176"/>
                  <a:pt x="1099608" y="337784"/>
                  <a:pt x="965200" y="134584"/>
                </a:cubicBezTo>
                <a:cubicBezTo>
                  <a:pt x="830792" y="-68616"/>
                  <a:pt x="929217" y="-15699"/>
                  <a:pt x="1079500" y="121884"/>
                </a:cubicBezTo>
                <a:cubicBezTo>
                  <a:pt x="1229783" y="259467"/>
                  <a:pt x="1711325" y="817209"/>
                  <a:pt x="1866900" y="960084"/>
                </a:cubicBezTo>
              </a:path>
            </a:pathLst>
          </a:cu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sp>
        <p:nvSpPr>
          <p:cNvPr id="43" name="TextBox 42"/>
          <p:cNvSpPr txBox="1"/>
          <p:nvPr/>
        </p:nvSpPr>
        <p:spPr>
          <a:xfrm>
            <a:off x="2103036" y="5613400"/>
            <a:ext cx="2209800" cy="646331"/>
          </a:xfrm>
          <a:prstGeom prst="rect">
            <a:avLst/>
          </a:prstGeom>
          <a:noFill/>
        </p:spPr>
        <p:txBody>
          <a:bodyPr wrap="square" rtlCol="0">
            <a:spAutoFit/>
          </a:bodyPr>
          <a:lstStyle/>
          <a:p>
            <a:r>
              <a:rPr lang="en-US" dirty="0"/>
              <a:t>Max flow = 1</a:t>
            </a:r>
          </a:p>
          <a:p>
            <a:r>
              <a:rPr lang="en-US" dirty="0"/>
              <a:t>Min cut = 2</a:t>
            </a:r>
          </a:p>
        </p:txBody>
      </p:sp>
      <p:sp>
        <p:nvSpPr>
          <p:cNvPr id="44" name="TextBox 43"/>
          <p:cNvSpPr txBox="1"/>
          <p:nvPr/>
        </p:nvSpPr>
        <p:spPr>
          <a:xfrm>
            <a:off x="5856355" y="5613400"/>
            <a:ext cx="2209800" cy="646331"/>
          </a:xfrm>
          <a:prstGeom prst="rect">
            <a:avLst/>
          </a:prstGeom>
          <a:noFill/>
        </p:spPr>
        <p:txBody>
          <a:bodyPr wrap="square" rtlCol="0">
            <a:spAutoFit/>
          </a:bodyPr>
          <a:lstStyle/>
          <a:p>
            <a:r>
              <a:rPr lang="en-US" dirty="0"/>
              <a:t>Max flow = 1</a:t>
            </a:r>
          </a:p>
          <a:p>
            <a:r>
              <a:rPr lang="en-US" dirty="0"/>
              <a:t>Min cut = 2</a:t>
            </a:r>
          </a:p>
        </p:txBody>
      </p:sp>
      <p:sp>
        <p:nvSpPr>
          <p:cNvPr id="45" name="TextBox 44"/>
          <p:cNvSpPr txBox="1"/>
          <p:nvPr/>
        </p:nvSpPr>
        <p:spPr>
          <a:xfrm>
            <a:off x="2349166" y="2286867"/>
            <a:ext cx="2209800" cy="369332"/>
          </a:xfrm>
          <a:prstGeom prst="rect">
            <a:avLst/>
          </a:prstGeom>
          <a:noFill/>
        </p:spPr>
        <p:txBody>
          <a:bodyPr wrap="square" rtlCol="0">
            <a:spAutoFit/>
          </a:bodyPr>
          <a:lstStyle/>
          <a:p>
            <a:r>
              <a:rPr lang="en-US" dirty="0"/>
              <a:t>Directed graph</a:t>
            </a:r>
          </a:p>
        </p:txBody>
      </p:sp>
      <p:sp>
        <p:nvSpPr>
          <p:cNvPr id="46" name="TextBox 45"/>
          <p:cNvSpPr txBox="1"/>
          <p:nvPr/>
        </p:nvSpPr>
        <p:spPr>
          <a:xfrm>
            <a:off x="5560554" y="2280986"/>
            <a:ext cx="2209800" cy="369332"/>
          </a:xfrm>
          <a:prstGeom prst="rect">
            <a:avLst/>
          </a:prstGeom>
          <a:noFill/>
        </p:spPr>
        <p:txBody>
          <a:bodyPr wrap="square" rtlCol="0">
            <a:spAutoFit/>
          </a:bodyPr>
          <a:lstStyle/>
          <a:p>
            <a:r>
              <a:rPr lang="en-US" dirty="0"/>
              <a:t>Undirected graph</a:t>
            </a:r>
          </a:p>
        </p:txBody>
      </p:sp>
      <p:sp>
        <p:nvSpPr>
          <p:cNvPr id="6" name="TextBox 5"/>
          <p:cNvSpPr txBox="1"/>
          <p:nvPr/>
        </p:nvSpPr>
        <p:spPr>
          <a:xfrm>
            <a:off x="685800" y="6395501"/>
            <a:ext cx="8206680" cy="381000"/>
          </a:xfrm>
          <a:prstGeom prst="rect">
            <a:avLst/>
          </a:prstGeom>
          <a:noFill/>
        </p:spPr>
        <p:txBody>
          <a:bodyPr wrap="square" rtlCol="0">
            <a:spAutoFit/>
          </a:bodyPr>
          <a:lstStyle/>
          <a:p>
            <a:r>
              <a:rPr lang="en-US" b="1" dirty="0"/>
              <a:t>Max flow = min cut, for classical flow network [Ford &amp; Fulkerson, 1956]</a:t>
            </a:r>
          </a:p>
        </p:txBody>
      </p:sp>
    </p:spTree>
    <p:extLst>
      <p:ext uri="{BB962C8B-B14F-4D97-AF65-F5344CB8AC3E}">
        <p14:creationId xmlns:p14="http://schemas.microsoft.com/office/powerpoint/2010/main" val="1203529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84797-C552-414F-8515-D5006286F378}"/>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EB36A429-B02A-D34E-A64F-438A2D64C480}"/>
              </a:ext>
            </a:extLst>
          </p:cNvPr>
          <p:cNvSpPr>
            <a:spLocks noGrp="1"/>
          </p:cNvSpPr>
          <p:nvPr>
            <p:ph idx="1"/>
          </p:nvPr>
        </p:nvSpPr>
        <p:spPr/>
        <p:txBody>
          <a:bodyPr/>
          <a:lstStyle/>
          <a:p>
            <a:r>
              <a:rPr lang="en-US" dirty="0"/>
              <a:t>Models for interdependent networks</a:t>
            </a:r>
          </a:p>
          <a:p>
            <a:pPr lvl="1"/>
            <a:r>
              <a:rPr lang="en-US" dirty="0"/>
              <a:t>Interdependent RGGs </a:t>
            </a:r>
          </a:p>
          <a:p>
            <a:pPr lvl="1"/>
            <a:r>
              <a:rPr lang="en-US" dirty="0"/>
              <a:t>Layered graph model</a:t>
            </a:r>
          </a:p>
          <a:p>
            <a:pPr lvl="1"/>
            <a:endParaRPr lang="en-US" dirty="0"/>
          </a:p>
          <a:p>
            <a:r>
              <a:rPr lang="en-US" dirty="0"/>
              <a:t>Analysis of interdependent networks robustness and cascading failures</a:t>
            </a:r>
          </a:p>
          <a:p>
            <a:pPr lvl="1"/>
            <a:r>
              <a:rPr lang="en-US" dirty="0"/>
              <a:t>Increase the resilience to node failure</a:t>
            </a:r>
          </a:p>
          <a:p>
            <a:pPr lvl="1"/>
            <a:r>
              <a:rPr lang="en-US" dirty="0"/>
              <a:t>Robust routing</a:t>
            </a:r>
          </a:p>
          <a:p>
            <a:endParaRPr lang="en-US" dirty="0"/>
          </a:p>
          <a:p>
            <a:r>
              <a:rPr lang="en-US" dirty="0"/>
              <a:t>Applications</a:t>
            </a:r>
          </a:p>
          <a:p>
            <a:pPr lvl="1"/>
            <a:r>
              <a:rPr lang="en-US" dirty="0"/>
              <a:t>Power grid monitoring and control using communication</a:t>
            </a:r>
          </a:p>
          <a:p>
            <a:pPr lvl="1"/>
            <a:r>
              <a:rPr lang="en-US" dirty="0"/>
              <a:t>Distributed computing network, data center networks</a:t>
            </a:r>
          </a:p>
          <a:p>
            <a:endParaRPr lang="en-US" dirty="0"/>
          </a:p>
        </p:txBody>
      </p:sp>
      <p:sp>
        <p:nvSpPr>
          <p:cNvPr id="4" name="Slide Number Placeholder 3">
            <a:extLst>
              <a:ext uri="{FF2B5EF4-FFF2-40B4-BE49-F238E27FC236}">
                <a16:creationId xmlns:a16="http://schemas.microsoft.com/office/drawing/2014/main" id="{AA593871-26BB-5946-BBF8-4B737611529C}"/>
              </a:ext>
            </a:extLst>
          </p:cNvPr>
          <p:cNvSpPr>
            <a:spLocks noGrp="1"/>
          </p:cNvSpPr>
          <p:nvPr>
            <p:ph type="sldNum" sz="quarter" idx="12"/>
          </p:nvPr>
        </p:nvSpPr>
        <p:spPr/>
        <p:txBody>
          <a:bodyPr/>
          <a:lstStyle/>
          <a:p>
            <a:fld id="{9C2C24DF-DAFD-4A20-870A-00384D50E7EA}" type="slidenum">
              <a:rPr lang="ko-KR" altLang="en-US" smtClean="0"/>
              <a:pPr/>
              <a:t>55</a:t>
            </a:fld>
            <a:endParaRPr lang="ko-KR" altLang="en-US" dirty="0"/>
          </a:p>
        </p:txBody>
      </p:sp>
    </p:spTree>
    <p:extLst>
      <p:ext uri="{BB962C8B-B14F-4D97-AF65-F5344CB8AC3E}">
        <p14:creationId xmlns:p14="http://schemas.microsoft.com/office/powerpoint/2010/main" val="14105538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4" name="Slide Number Placeholder 3"/>
          <p:cNvSpPr>
            <a:spLocks noGrp="1"/>
          </p:cNvSpPr>
          <p:nvPr>
            <p:ph type="sldNum" sz="quarter" idx="12"/>
          </p:nvPr>
        </p:nvSpPr>
        <p:spPr/>
        <p:txBody>
          <a:bodyPr/>
          <a:lstStyle/>
          <a:p>
            <a:fld id="{9C2C24DF-DAFD-4A20-870A-00384D50E7EA}" type="slidenum">
              <a:rPr lang="ko-KR" altLang="en-US" smtClean="0"/>
              <a:pPr/>
              <a:t>56</a:t>
            </a:fld>
            <a:endParaRPr lang="ko-KR" altLang="en-US" dirty="0"/>
          </a:p>
        </p:txBody>
      </p:sp>
      <p:graphicFrame>
        <p:nvGraphicFramePr>
          <p:cNvPr id="9" name="Diagram 8"/>
          <p:cNvGraphicFramePr/>
          <p:nvPr>
            <p:extLst>
              <p:ext uri="{D42A27DB-BD31-4B8C-83A1-F6EECF244321}">
                <p14:modId xmlns:p14="http://schemas.microsoft.com/office/powerpoint/2010/main" val="319555605"/>
              </p:ext>
            </p:extLst>
          </p:nvPr>
        </p:nvGraphicFramePr>
        <p:xfrm>
          <a:off x="-838200" y="762000"/>
          <a:ext cx="7494984" cy="55347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5715000" y="914400"/>
            <a:ext cx="3200400" cy="5632311"/>
          </a:xfrm>
          <a:prstGeom prst="rect">
            <a:avLst/>
          </a:prstGeom>
          <a:noFill/>
        </p:spPr>
        <p:txBody>
          <a:bodyPr wrap="square" rtlCol="0">
            <a:spAutoFit/>
          </a:bodyPr>
          <a:lstStyle/>
          <a:p>
            <a:r>
              <a:rPr lang="en-US" dirty="0"/>
              <a:t>[1] Robustness of interdependent random geometric networks, </a:t>
            </a:r>
            <a:r>
              <a:rPr lang="en-US" i="1" dirty="0"/>
              <a:t>Allerton, TNSE.</a:t>
            </a:r>
          </a:p>
          <a:p>
            <a:r>
              <a:rPr lang="en-US" dirty="0"/>
              <a:t>[2] Robustness of interdependent random geometric networks under inhomogeneous failures, </a:t>
            </a:r>
            <a:r>
              <a:rPr lang="en-US" i="1" dirty="0" err="1"/>
              <a:t>WiOpt</a:t>
            </a:r>
            <a:r>
              <a:rPr lang="en-US" i="1" dirty="0"/>
              <a:t>.</a:t>
            </a:r>
          </a:p>
          <a:p>
            <a:r>
              <a:rPr lang="en-US" dirty="0"/>
              <a:t>[3] Connectivity in interdependent networks, </a:t>
            </a:r>
            <a:r>
              <a:rPr lang="en-US" i="1" dirty="0"/>
              <a:t>TON.</a:t>
            </a:r>
          </a:p>
          <a:p>
            <a:r>
              <a:rPr lang="en-US" dirty="0"/>
              <a:t>[4] Robust routing in interdependent networks, </a:t>
            </a:r>
            <a:r>
              <a:rPr lang="en-US" i="1" dirty="0"/>
              <a:t>INFOCOM.</a:t>
            </a:r>
          </a:p>
          <a:p>
            <a:r>
              <a:rPr lang="en-US" dirty="0"/>
              <a:t>[5] Joint frequency regulation and economic dispatch using limited communication.</a:t>
            </a:r>
          </a:p>
          <a:p>
            <a:r>
              <a:rPr lang="en-US" dirty="0"/>
              <a:t>[6] Optimal control of distributed computing networks with mixed-cast traffic flows, </a:t>
            </a:r>
            <a:r>
              <a:rPr lang="en-US" i="1" dirty="0"/>
              <a:t>INFOCOM.</a:t>
            </a:r>
          </a:p>
        </p:txBody>
      </p:sp>
    </p:spTree>
    <p:extLst>
      <p:ext uri="{BB962C8B-B14F-4D97-AF65-F5344CB8AC3E}">
        <p14:creationId xmlns:p14="http://schemas.microsoft.com/office/powerpoint/2010/main" val="39783050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work</a:t>
            </a:r>
          </a:p>
        </p:txBody>
      </p:sp>
      <p:sp>
        <p:nvSpPr>
          <p:cNvPr id="4" name="Slide Number Placeholder 3"/>
          <p:cNvSpPr>
            <a:spLocks noGrp="1"/>
          </p:cNvSpPr>
          <p:nvPr>
            <p:ph type="sldNum" sz="quarter" idx="12"/>
          </p:nvPr>
        </p:nvSpPr>
        <p:spPr/>
        <p:txBody>
          <a:bodyPr/>
          <a:lstStyle/>
          <a:p>
            <a:fld id="{9C2C24DF-DAFD-4A20-870A-00384D50E7EA}" type="slidenum">
              <a:rPr lang="ko-KR" altLang="en-US" smtClean="0"/>
              <a:pPr/>
              <a:t>57</a:t>
            </a:fld>
            <a:endParaRPr lang="ko-KR" altLang="en-US" dirty="0"/>
          </a:p>
        </p:txBody>
      </p:sp>
      <p:graphicFrame>
        <p:nvGraphicFramePr>
          <p:cNvPr id="7" name="Content Placeholder 6"/>
          <p:cNvGraphicFramePr>
            <a:graphicFrameLocks noGrp="1"/>
          </p:cNvGraphicFramePr>
          <p:nvPr>
            <p:ph idx="1"/>
          </p:nvPr>
        </p:nvGraphicFramePr>
        <p:xfrm>
          <a:off x="304800" y="785813"/>
          <a:ext cx="6400800" cy="54625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6781800" y="917912"/>
            <a:ext cx="2237184" cy="5324535"/>
          </a:xfrm>
          <a:prstGeom prst="rect">
            <a:avLst/>
          </a:prstGeom>
          <a:noFill/>
        </p:spPr>
        <p:txBody>
          <a:bodyPr wrap="square" rtlCol="0">
            <a:spAutoFit/>
          </a:bodyPr>
          <a:lstStyle/>
          <a:p>
            <a:r>
              <a:rPr lang="en-US" altLang="zh-CN" sz="2000" dirty="0"/>
              <a:t>Understand the </a:t>
            </a:r>
            <a:r>
              <a:rPr lang="en-US" altLang="zh-CN" sz="2000" b="1" dirty="0"/>
              <a:t>vulnerabilities</a:t>
            </a:r>
            <a:r>
              <a:rPr lang="en-US" altLang="zh-CN" sz="2000" dirty="0"/>
              <a:t> of critical infrastructures and enhance their </a:t>
            </a:r>
            <a:r>
              <a:rPr lang="en-US" altLang="zh-CN" sz="2000" b="1" dirty="0"/>
              <a:t>robustness</a:t>
            </a:r>
          </a:p>
          <a:p>
            <a:endParaRPr lang="en-US" sz="2000" dirty="0"/>
          </a:p>
          <a:p>
            <a:r>
              <a:rPr lang="en-US" sz="2000" dirty="0"/>
              <a:t>Improve the </a:t>
            </a:r>
            <a:r>
              <a:rPr lang="en-US" sz="2000" b="1" dirty="0"/>
              <a:t>efficiency</a:t>
            </a:r>
            <a:r>
              <a:rPr lang="en-US" sz="2000" dirty="0"/>
              <a:t> and </a:t>
            </a:r>
            <a:r>
              <a:rPr lang="en-US" sz="2000" b="1" dirty="0"/>
              <a:t>performance</a:t>
            </a:r>
            <a:r>
              <a:rPr lang="en-US" sz="2000" dirty="0"/>
              <a:t> of large-scale computing though tightly coupled compute, storage, and networks; power grid with renewable energies</a:t>
            </a:r>
          </a:p>
        </p:txBody>
      </p:sp>
    </p:spTree>
    <p:extLst>
      <p:ext uri="{BB962C8B-B14F-4D97-AF65-F5344CB8AC3E}">
        <p14:creationId xmlns:p14="http://schemas.microsoft.com/office/powerpoint/2010/main" val="29465515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Backup slides</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9C2C24DF-DAFD-4A20-870A-00384D50E7EA}" type="slidenum">
              <a:rPr lang="ko-KR" altLang="en-US" smtClean="0"/>
              <a:pPr/>
              <a:t>58</a:t>
            </a:fld>
            <a:endParaRPr lang="ko-KR" altLang="en-US" dirty="0"/>
          </a:p>
        </p:txBody>
      </p:sp>
    </p:spTree>
    <p:extLst>
      <p:ext uri="{BB962C8B-B14F-4D97-AF65-F5344CB8AC3E}">
        <p14:creationId xmlns:p14="http://schemas.microsoft.com/office/powerpoint/2010/main" val="11181137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Related work</a:t>
            </a:r>
          </a:p>
        </p:txBody>
      </p:sp>
      <p:sp>
        <p:nvSpPr>
          <p:cNvPr id="3" name="Content Placeholder 2"/>
          <p:cNvSpPr>
            <a:spLocks noGrp="1"/>
          </p:cNvSpPr>
          <p:nvPr>
            <p:ph idx="1"/>
          </p:nvPr>
        </p:nvSpPr>
        <p:spPr>
          <a:xfrm>
            <a:off x="304800" y="785794"/>
            <a:ext cx="8686800" cy="5462606"/>
          </a:xfrm>
        </p:spPr>
        <p:txBody>
          <a:bodyPr>
            <a:normAutofit lnSpcReduction="10000"/>
          </a:bodyPr>
          <a:lstStyle/>
          <a:p>
            <a:r>
              <a:rPr lang="en-US" dirty="0"/>
              <a:t>Flow-based network models (</a:t>
            </a:r>
            <a:r>
              <a:rPr lang="en-US" dirty="0">
                <a:solidFill>
                  <a:srgbClr val="FF0000"/>
                </a:solidFill>
              </a:rPr>
              <a:t>network level interdependence</a:t>
            </a:r>
            <a:r>
              <a:rPr lang="en-US" dirty="0"/>
              <a:t>)</a:t>
            </a:r>
          </a:p>
          <a:p>
            <a:pPr lvl="1"/>
            <a:r>
              <a:rPr lang="en-US" dirty="0"/>
              <a:t>Power flow in power grids, failure dynamics [</a:t>
            </a:r>
            <a:r>
              <a:rPr lang="en-US" dirty="0" err="1"/>
              <a:t>Parandehgheibi</a:t>
            </a:r>
            <a:r>
              <a:rPr lang="en-US" dirty="0"/>
              <a:t>, et al., 2014, 2015]</a:t>
            </a:r>
          </a:p>
          <a:p>
            <a:pPr lvl="1"/>
            <a:r>
              <a:rPr lang="en-US" dirty="0"/>
              <a:t>Communication failure in distributed control (economic dispatch in power grid) [</a:t>
            </a:r>
            <a:r>
              <a:rPr lang="en-US" dirty="0" err="1"/>
              <a:t>Parandehgheibi</a:t>
            </a:r>
            <a:r>
              <a:rPr lang="en-US" dirty="0"/>
              <a:t>, et al., 2016]</a:t>
            </a:r>
          </a:p>
          <a:p>
            <a:pPr lvl="1"/>
            <a:r>
              <a:rPr lang="en-US" dirty="0"/>
              <a:t>Load re-distribution after failures, </a:t>
            </a:r>
            <a:r>
              <a:rPr lang="en-US" dirty="0" err="1"/>
              <a:t>sandpile</a:t>
            </a:r>
            <a:r>
              <a:rPr lang="en-US" dirty="0"/>
              <a:t> [</a:t>
            </a:r>
            <a:r>
              <a:rPr lang="en-US" dirty="0" err="1"/>
              <a:t>Brummitt</a:t>
            </a:r>
            <a:r>
              <a:rPr lang="en-US" dirty="0"/>
              <a:t>, et al., 2012; </a:t>
            </a:r>
            <a:r>
              <a:rPr lang="en-US" dirty="0" err="1"/>
              <a:t>Yagan</a:t>
            </a:r>
            <a:r>
              <a:rPr lang="en-US" dirty="0"/>
              <a:t>, et al., 2016]</a:t>
            </a:r>
          </a:p>
          <a:p>
            <a:pPr lvl="1"/>
            <a:endParaRPr lang="en-US" dirty="0"/>
          </a:p>
          <a:p>
            <a:r>
              <a:rPr lang="en-US" dirty="0"/>
              <a:t>Others (without network structures in the analysis)</a:t>
            </a:r>
          </a:p>
          <a:p>
            <a:pPr lvl="1"/>
            <a:r>
              <a:rPr lang="en-US" dirty="0"/>
              <a:t>Empirical (history data after hurricanes)</a:t>
            </a:r>
          </a:p>
          <a:p>
            <a:pPr lvl="1"/>
            <a:r>
              <a:rPr lang="en-US" dirty="0"/>
              <a:t>Agent based approach (assuming agent’s behaviors under various environment)</a:t>
            </a:r>
          </a:p>
          <a:p>
            <a:pPr lvl="1"/>
            <a:r>
              <a:rPr lang="en-US" dirty="0"/>
              <a:t>System dynamics based approach (modeling system-level behavior by differential equations)</a:t>
            </a:r>
          </a:p>
          <a:p>
            <a:pPr lvl="1"/>
            <a:r>
              <a:rPr lang="en-US" dirty="0"/>
              <a:t>Input-output model (economics, correlation matrix, linear relationship; can be generalized to non-linear relationship)</a:t>
            </a:r>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9C2C24DF-DAFD-4A20-870A-00384D50E7EA}" type="slidenum">
              <a:rPr lang="ko-KR" altLang="en-US" smtClean="0"/>
              <a:pPr/>
              <a:t>59</a:t>
            </a:fld>
            <a:endParaRPr lang="ko-KR" altLang="en-US" dirty="0"/>
          </a:p>
        </p:txBody>
      </p:sp>
    </p:spTree>
    <p:extLst>
      <p:ext uri="{BB962C8B-B14F-4D97-AF65-F5344CB8AC3E}">
        <p14:creationId xmlns:p14="http://schemas.microsoft.com/office/powerpoint/2010/main" val="3718212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3859560" y="-3553199"/>
            <a:ext cx="533400" cy="7749480"/>
          </a:xfrm>
        </p:spPr>
        <p:txBody>
          <a:bodyPr/>
          <a:lstStyle/>
          <a:p>
            <a:r>
              <a:rPr lang="en-US" dirty="0"/>
              <a:t>Examples of interdependent networks failures</a:t>
            </a:r>
          </a:p>
        </p:txBody>
      </p:sp>
      <p:pic>
        <p:nvPicPr>
          <p:cNvPr id="5" name="Content Placeholder 4"/>
          <p:cNvPicPr>
            <a:picLocks noGrp="1" noChangeAspect="1"/>
          </p:cNvPicPr>
          <p:nvPr>
            <p:ph idx="1"/>
          </p:nvPr>
        </p:nvPicPr>
        <p:blipFill rotWithShape="1">
          <a:blip r:embed="rId2"/>
          <a:srcRect r="11634" b="84079"/>
          <a:stretch/>
        </p:blipFill>
        <p:spPr>
          <a:xfrm>
            <a:off x="4822723" y="1210088"/>
            <a:ext cx="4092677" cy="618711"/>
          </a:xfrm>
          <a:prstGeom prst="rect">
            <a:avLst/>
          </a:prstGeom>
        </p:spPr>
      </p:pic>
      <p:sp>
        <p:nvSpPr>
          <p:cNvPr id="4" name="Slide Number Placeholder 3"/>
          <p:cNvSpPr>
            <a:spLocks noGrp="1"/>
          </p:cNvSpPr>
          <p:nvPr>
            <p:ph type="sldNum" sz="quarter" idx="12"/>
          </p:nvPr>
        </p:nvSpPr>
        <p:spPr/>
        <p:txBody>
          <a:bodyPr/>
          <a:lstStyle/>
          <a:p>
            <a:fld id="{9C2C24DF-DAFD-4A20-870A-00384D50E7EA}" type="slidenum">
              <a:rPr lang="ko-KR" altLang="en-US" smtClean="0"/>
              <a:pPr/>
              <a:t>6</a:t>
            </a:fld>
            <a:endParaRPr lang="ko-KR" altLang="en-US" dirty="0"/>
          </a:p>
        </p:txBody>
      </p:sp>
      <p:pic>
        <p:nvPicPr>
          <p:cNvPr id="6" name="Picture 5"/>
          <p:cNvPicPr>
            <a:picLocks noChangeAspect="1"/>
          </p:cNvPicPr>
          <p:nvPr/>
        </p:nvPicPr>
        <p:blipFill>
          <a:blip r:embed="rId3"/>
          <a:stretch>
            <a:fillRect/>
          </a:stretch>
        </p:blipFill>
        <p:spPr>
          <a:xfrm>
            <a:off x="16702" y="1176646"/>
            <a:ext cx="4631498" cy="619918"/>
          </a:xfrm>
          <a:prstGeom prst="rect">
            <a:avLst/>
          </a:prstGeom>
        </p:spPr>
      </p:pic>
      <p:pic>
        <p:nvPicPr>
          <p:cNvPr id="7" name="Picture 6"/>
          <p:cNvPicPr>
            <a:picLocks noChangeAspect="1"/>
          </p:cNvPicPr>
          <p:nvPr/>
        </p:nvPicPr>
        <p:blipFill rotWithShape="1">
          <a:blip r:embed="rId4"/>
          <a:srcRect r="14621"/>
          <a:stretch/>
        </p:blipFill>
        <p:spPr>
          <a:xfrm>
            <a:off x="76200" y="2384186"/>
            <a:ext cx="4360102" cy="2677878"/>
          </a:xfrm>
          <a:prstGeom prst="rect">
            <a:avLst/>
          </a:prstGeom>
        </p:spPr>
      </p:pic>
      <p:pic>
        <p:nvPicPr>
          <p:cNvPr id="8" name="Picture 7"/>
          <p:cNvPicPr>
            <a:picLocks noChangeAspect="1"/>
          </p:cNvPicPr>
          <p:nvPr/>
        </p:nvPicPr>
        <p:blipFill>
          <a:blip r:embed="rId5"/>
          <a:stretch>
            <a:fillRect/>
          </a:stretch>
        </p:blipFill>
        <p:spPr>
          <a:xfrm>
            <a:off x="152401" y="5562601"/>
            <a:ext cx="4724400" cy="864176"/>
          </a:xfrm>
          <a:prstGeom prst="rect">
            <a:avLst/>
          </a:prstGeom>
        </p:spPr>
      </p:pic>
      <p:sp>
        <p:nvSpPr>
          <p:cNvPr id="3" name="Rectangle 2"/>
          <p:cNvSpPr/>
          <p:nvPr/>
        </p:nvSpPr>
        <p:spPr>
          <a:xfrm>
            <a:off x="76200" y="6324600"/>
            <a:ext cx="49530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00600" y="2015500"/>
            <a:ext cx="4114800" cy="368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6"/>
          <a:srcRect r="28425"/>
          <a:stretch/>
        </p:blipFill>
        <p:spPr>
          <a:xfrm>
            <a:off x="4772020" y="2389593"/>
            <a:ext cx="4168877" cy="2697052"/>
          </a:xfrm>
          <a:prstGeom prst="rect">
            <a:avLst/>
          </a:prstGeom>
        </p:spPr>
      </p:pic>
      <p:pic>
        <p:nvPicPr>
          <p:cNvPr id="10" name="Picture 9"/>
          <p:cNvPicPr>
            <a:picLocks noChangeAspect="1"/>
          </p:cNvPicPr>
          <p:nvPr/>
        </p:nvPicPr>
        <p:blipFill>
          <a:blip r:embed="rId7"/>
          <a:stretch>
            <a:fillRect/>
          </a:stretch>
        </p:blipFill>
        <p:spPr>
          <a:xfrm>
            <a:off x="5004619" y="5570934"/>
            <a:ext cx="4023851" cy="906066"/>
          </a:xfrm>
          <a:prstGeom prst="rect">
            <a:avLst/>
          </a:prstGeom>
        </p:spPr>
      </p:pic>
    </p:spTree>
    <p:extLst>
      <p:ext uri="{BB962C8B-B14F-4D97-AF65-F5344CB8AC3E}">
        <p14:creationId xmlns:p14="http://schemas.microsoft.com/office/powerpoint/2010/main" val="2863417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2D345-989F-D743-8E13-AA4115908F6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1719562-83AE-054A-8171-444AFEF0C669}"/>
              </a:ext>
            </a:extLst>
          </p:cNvPr>
          <p:cNvSpPr>
            <a:spLocks noGrp="1"/>
          </p:cNvSpPr>
          <p:nvPr>
            <p:ph idx="1"/>
          </p:nvPr>
        </p:nvSpPr>
        <p:spPr/>
        <p:txBody>
          <a:bodyPr/>
          <a:lstStyle/>
          <a:p>
            <a:pPr marL="0" indent="0">
              <a:buNone/>
            </a:pPr>
            <a:r>
              <a:rPr lang="en-US" dirty="0"/>
              <a:t>Data-driven localization and estimation of disturbance in the interconnected power system</a:t>
            </a:r>
          </a:p>
        </p:txBody>
      </p:sp>
      <p:sp>
        <p:nvSpPr>
          <p:cNvPr id="4" name="Slide Number Placeholder 3">
            <a:extLst>
              <a:ext uri="{FF2B5EF4-FFF2-40B4-BE49-F238E27FC236}">
                <a16:creationId xmlns:a16="http://schemas.microsoft.com/office/drawing/2014/main" id="{89A0AC42-0645-B847-AE3A-505BDC35F043}"/>
              </a:ext>
            </a:extLst>
          </p:cNvPr>
          <p:cNvSpPr>
            <a:spLocks noGrp="1"/>
          </p:cNvSpPr>
          <p:nvPr>
            <p:ph type="sldNum" sz="quarter" idx="12"/>
          </p:nvPr>
        </p:nvSpPr>
        <p:spPr/>
        <p:txBody>
          <a:bodyPr/>
          <a:lstStyle/>
          <a:p>
            <a:fld id="{9C2C24DF-DAFD-4A20-870A-00384D50E7EA}" type="slidenum">
              <a:rPr lang="ko-KR" altLang="en-US" smtClean="0"/>
              <a:pPr/>
              <a:t>60</a:t>
            </a:fld>
            <a:endParaRPr lang="ko-KR" altLang="en-US" dirty="0"/>
          </a:p>
        </p:txBody>
      </p:sp>
    </p:spTree>
    <p:extLst>
      <p:ext uri="{BB962C8B-B14F-4D97-AF65-F5344CB8AC3E}">
        <p14:creationId xmlns:p14="http://schemas.microsoft.com/office/powerpoint/2010/main" val="7661319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 line </a:t>
            </a:r>
            <a:r>
              <a:rPr lang="en-US" dirty="0" err="1"/>
              <a:t>susceptance</a:t>
            </a:r>
            <a:endParaRPr lang="en-US" dirty="0"/>
          </a:p>
        </p:txBody>
      </p:sp>
      <p:sp>
        <p:nvSpPr>
          <p:cNvPr id="3" name="Content Placeholder 2"/>
          <p:cNvSpPr>
            <a:spLocks noGrp="1"/>
          </p:cNvSpPr>
          <p:nvPr>
            <p:ph idx="1"/>
          </p:nvPr>
        </p:nvSpPr>
        <p:spPr/>
        <p:txBody>
          <a:bodyPr/>
          <a:lstStyle/>
          <a:p>
            <a:r>
              <a:rPr lang="en-US" dirty="0"/>
              <a:t>Z=</a:t>
            </a:r>
            <a:r>
              <a:rPr lang="en-US" dirty="0" err="1"/>
              <a:t>R+iX</a:t>
            </a:r>
            <a:r>
              <a:rPr lang="en-US" dirty="0"/>
              <a:t>. Z: impedance. R: resistance. X: reactance</a:t>
            </a:r>
          </a:p>
          <a:p>
            <a:r>
              <a:rPr lang="en-US" dirty="0"/>
              <a:t>Y=</a:t>
            </a:r>
            <a:r>
              <a:rPr lang="en-US" dirty="0" err="1"/>
              <a:t>G+iB</a:t>
            </a:r>
            <a:r>
              <a:rPr lang="en-US" dirty="0"/>
              <a:t>. Y: admittance. G: conductance. B: </a:t>
            </a:r>
            <a:r>
              <a:rPr lang="en-US" dirty="0" err="1"/>
              <a:t>susceptance</a:t>
            </a:r>
            <a:endParaRPr lang="en-US" dirty="0"/>
          </a:p>
          <a:p>
            <a:r>
              <a:rPr lang="en-US" dirty="0"/>
              <a:t>Y = 1/Z</a:t>
            </a:r>
          </a:p>
          <a:p>
            <a:endParaRPr lang="en-US" dirty="0"/>
          </a:p>
          <a:p>
            <a:r>
              <a:rPr lang="en-US" dirty="0">
                <a:solidFill>
                  <a:srgbClr val="FF0000"/>
                </a:solidFill>
              </a:rPr>
              <a:t>Conductive line: R=0, G=0.</a:t>
            </a:r>
          </a:p>
          <a:p>
            <a:r>
              <a:rPr lang="en-US" dirty="0"/>
              <a:t>Resistive line: X=0, B=0.</a:t>
            </a:r>
          </a:p>
          <a:p>
            <a:endParaRPr lang="en-US" dirty="0"/>
          </a:p>
        </p:txBody>
      </p:sp>
      <p:sp>
        <p:nvSpPr>
          <p:cNvPr id="4" name="Slide Number Placeholder 3"/>
          <p:cNvSpPr>
            <a:spLocks noGrp="1"/>
          </p:cNvSpPr>
          <p:nvPr>
            <p:ph type="sldNum" sz="quarter" idx="12"/>
          </p:nvPr>
        </p:nvSpPr>
        <p:spPr/>
        <p:txBody>
          <a:bodyPr/>
          <a:lstStyle/>
          <a:p>
            <a:fld id="{9C2C24DF-DAFD-4A20-870A-00384D50E7EA}" type="slidenum">
              <a:rPr lang="ko-KR" altLang="en-US" smtClean="0"/>
              <a:pPr/>
              <a:t>61</a:t>
            </a:fld>
            <a:endParaRPr lang="ko-KR" altLang="en-US" dirty="0"/>
          </a:p>
        </p:txBody>
      </p:sp>
    </p:spTree>
    <p:extLst>
      <p:ext uri="{BB962C8B-B14F-4D97-AF65-F5344CB8AC3E}">
        <p14:creationId xmlns:p14="http://schemas.microsoft.com/office/powerpoint/2010/main" val="4217124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 grid disturbance estimation </a:t>
            </a:r>
          </a:p>
        </p:txBody>
      </p:sp>
      <p:sp>
        <p:nvSpPr>
          <p:cNvPr id="3" name="Content Placeholder 2"/>
          <p:cNvSpPr>
            <a:spLocks noGrp="1"/>
          </p:cNvSpPr>
          <p:nvPr>
            <p:ph idx="1"/>
          </p:nvPr>
        </p:nvSpPr>
        <p:spPr>
          <a:xfrm>
            <a:off x="304800" y="785794"/>
            <a:ext cx="5334000" cy="5691206"/>
          </a:xfrm>
        </p:spPr>
        <p:txBody>
          <a:bodyPr>
            <a:normAutofit/>
          </a:bodyPr>
          <a:lstStyle/>
          <a:p>
            <a:r>
              <a:rPr lang="en-US" dirty="0"/>
              <a:t>Disturbance: load increase </a:t>
            </a:r>
          </a:p>
          <a:p>
            <a:r>
              <a:rPr lang="en-US" dirty="0"/>
              <a:t>Frequency response after the disturbance</a:t>
            </a:r>
          </a:p>
          <a:p>
            <a:endParaRPr lang="en-US" dirty="0"/>
          </a:p>
          <a:p>
            <a:r>
              <a:rPr lang="en-US" dirty="0"/>
              <a:t>Observations:</a:t>
            </a:r>
          </a:p>
          <a:p>
            <a:pPr lvl="1"/>
            <a:r>
              <a:rPr lang="en-US" dirty="0"/>
              <a:t>Frequency at generators (by PMUs)</a:t>
            </a:r>
          </a:p>
          <a:p>
            <a:endParaRPr lang="en-US" dirty="0"/>
          </a:p>
          <a:p>
            <a:r>
              <a:rPr lang="en-US" dirty="0"/>
              <a:t>Goals:</a:t>
            </a:r>
          </a:p>
          <a:p>
            <a:pPr lvl="1"/>
            <a:r>
              <a:rPr lang="en-US" dirty="0"/>
              <a:t>Disturbance </a:t>
            </a:r>
            <a:r>
              <a:rPr lang="en-US" dirty="0">
                <a:solidFill>
                  <a:srgbClr val="FF0000"/>
                </a:solidFill>
              </a:rPr>
              <a:t>localization</a:t>
            </a:r>
          </a:p>
          <a:p>
            <a:pPr lvl="1"/>
            <a:r>
              <a:rPr lang="en-US" dirty="0"/>
              <a:t>Disturbance </a:t>
            </a:r>
            <a:r>
              <a:rPr lang="en-US" dirty="0">
                <a:solidFill>
                  <a:srgbClr val="FF0000"/>
                </a:solidFill>
              </a:rPr>
              <a:t>magnitude</a:t>
            </a:r>
            <a:r>
              <a:rPr lang="en-US" dirty="0"/>
              <a:t> </a:t>
            </a:r>
            <a:r>
              <a:rPr lang="en-US" dirty="0">
                <a:solidFill>
                  <a:srgbClr val="FF0000"/>
                </a:solidFill>
              </a:rPr>
              <a:t>estimation</a:t>
            </a:r>
          </a:p>
          <a:p>
            <a:endParaRPr lang="en-US" dirty="0"/>
          </a:p>
        </p:txBody>
      </p:sp>
      <p:sp>
        <p:nvSpPr>
          <p:cNvPr id="4" name="Slide Number Placeholder 3"/>
          <p:cNvSpPr>
            <a:spLocks noGrp="1"/>
          </p:cNvSpPr>
          <p:nvPr>
            <p:ph type="sldNum" sz="quarter" idx="12"/>
          </p:nvPr>
        </p:nvSpPr>
        <p:spPr/>
        <p:txBody>
          <a:bodyPr/>
          <a:lstStyle/>
          <a:p>
            <a:fld id="{9C2C24DF-DAFD-4A20-870A-00384D50E7EA}" type="slidenum">
              <a:rPr lang="ko-KR" altLang="en-US" smtClean="0"/>
              <a:pPr/>
              <a:t>62</a:t>
            </a:fld>
            <a:endParaRPr lang="ko-KR" altLang="en-US" dirty="0"/>
          </a:p>
        </p:txBody>
      </p:sp>
      <p:pic>
        <p:nvPicPr>
          <p:cNvPr id="5" name="Picture 4"/>
          <p:cNvPicPr>
            <a:picLocks noChangeAspect="1"/>
          </p:cNvPicPr>
          <p:nvPr/>
        </p:nvPicPr>
        <p:blipFill rotWithShape="1">
          <a:blip r:embed="rId2"/>
          <a:srcRect t="1778"/>
          <a:stretch/>
        </p:blipFill>
        <p:spPr>
          <a:xfrm>
            <a:off x="4875609" y="1752600"/>
            <a:ext cx="4143375" cy="4210050"/>
          </a:xfrm>
          <a:prstGeom prst="rect">
            <a:avLst/>
          </a:prstGeom>
        </p:spPr>
      </p:pic>
      <p:sp>
        <p:nvSpPr>
          <p:cNvPr id="6" name="TextBox 5"/>
          <p:cNvSpPr txBox="1"/>
          <p:nvPr/>
        </p:nvSpPr>
        <p:spPr>
          <a:xfrm>
            <a:off x="6934200" y="1143000"/>
            <a:ext cx="1752600" cy="369332"/>
          </a:xfrm>
          <a:prstGeom prst="rect">
            <a:avLst/>
          </a:prstGeom>
          <a:noFill/>
        </p:spPr>
        <p:txBody>
          <a:bodyPr wrap="square" rtlCol="0">
            <a:spAutoFit/>
          </a:bodyPr>
          <a:lstStyle/>
          <a:p>
            <a:r>
              <a:rPr lang="en-US" dirty="0">
                <a:solidFill>
                  <a:srgbClr val="FF0000"/>
                </a:solidFill>
              </a:rPr>
              <a:t>load increase</a:t>
            </a:r>
          </a:p>
        </p:txBody>
      </p:sp>
      <p:cxnSp>
        <p:nvCxnSpPr>
          <p:cNvPr id="8" name="Straight Arrow Connector 7"/>
          <p:cNvCxnSpPr>
            <a:stCxn id="6" idx="2"/>
          </p:cNvCxnSpPr>
          <p:nvPr/>
        </p:nvCxnSpPr>
        <p:spPr>
          <a:xfrm>
            <a:off x="7810500" y="1512332"/>
            <a:ext cx="38100" cy="3164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400800" y="5830669"/>
            <a:ext cx="1600200" cy="646331"/>
          </a:xfrm>
          <a:prstGeom prst="rect">
            <a:avLst/>
          </a:prstGeom>
          <a:noFill/>
        </p:spPr>
        <p:txBody>
          <a:bodyPr wrap="square" rtlCol="0">
            <a:spAutoFit/>
          </a:bodyPr>
          <a:lstStyle/>
          <a:p>
            <a:r>
              <a:rPr lang="en-US" dirty="0">
                <a:solidFill>
                  <a:srgbClr val="FF0000"/>
                </a:solidFill>
              </a:rPr>
              <a:t>frequency measurements</a:t>
            </a:r>
          </a:p>
        </p:txBody>
      </p:sp>
      <p:cxnSp>
        <p:nvCxnSpPr>
          <p:cNvPr id="10" name="Straight Arrow Connector 9"/>
          <p:cNvCxnSpPr/>
          <p:nvPr/>
        </p:nvCxnSpPr>
        <p:spPr>
          <a:xfrm flipH="1" flipV="1">
            <a:off x="5943600" y="5638800"/>
            <a:ext cx="838200" cy="3238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6705600" y="4876800"/>
            <a:ext cx="241696" cy="9538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9" idx="0"/>
          </p:cNvCxnSpPr>
          <p:nvPr/>
        </p:nvCxnSpPr>
        <p:spPr>
          <a:xfrm flipV="1">
            <a:off x="7200900" y="4191000"/>
            <a:ext cx="342900" cy="16396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7467600" y="5010834"/>
            <a:ext cx="692944" cy="8198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512952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 overview</a:t>
            </a:r>
          </a:p>
        </p:txBody>
      </p:sp>
      <p:sp>
        <p:nvSpPr>
          <p:cNvPr id="3" name="Content Placeholder 2"/>
          <p:cNvSpPr>
            <a:spLocks noGrp="1"/>
          </p:cNvSpPr>
          <p:nvPr>
            <p:ph idx="1"/>
          </p:nvPr>
        </p:nvSpPr>
        <p:spPr/>
        <p:txBody>
          <a:bodyPr/>
          <a:lstStyle/>
          <a:p>
            <a:r>
              <a:rPr lang="en-US" dirty="0"/>
              <a:t>Based on power grid transient state measurements (frequency deviations), estimate the disturbance location and magnitude</a:t>
            </a:r>
          </a:p>
          <a:p>
            <a:endParaRPr lang="en-US" dirty="0"/>
          </a:p>
          <a:p>
            <a:r>
              <a:rPr lang="en-US" dirty="0"/>
              <a:t>Impact: The estimation can be used for timely control (e.g., load shedding) to mitigate the disturbance or failure</a:t>
            </a:r>
          </a:p>
          <a:p>
            <a:endParaRPr lang="en-US" dirty="0"/>
          </a:p>
          <a:p>
            <a:r>
              <a:rPr lang="en-US" dirty="0"/>
              <a:t>Methodology: Model-free approach, machine learning</a:t>
            </a:r>
          </a:p>
          <a:p>
            <a:pPr lvl="1"/>
            <a:r>
              <a:rPr lang="en-US" dirty="0"/>
              <a:t>Regression: </a:t>
            </a:r>
            <a:r>
              <a:rPr lang="en-US" dirty="0">
                <a:solidFill>
                  <a:srgbClr val="FF0000"/>
                </a:solidFill>
              </a:rPr>
              <a:t>linear regression </a:t>
            </a:r>
            <a:r>
              <a:rPr lang="en-US" dirty="0"/>
              <a:t>for disturbance magnitude estimation</a:t>
            </a:r>
          </a:p>
          <a:p>
            <a:pPr lvl="1"/>
            <a:r>
              <a:rPr lang="en-US" dirty="0"/>
              <a:t>Classification: </a:t>
            </a:r>
            <a:r>
              <a:rPr lang="en-US" dirty="0">
                <a:solidFill>
                  <a:srgbClr val="FF0000"/>
                </a:solidFill>
              </a:rPr>
              <a:t>logistic regression </a:t>
            </a:r>
            <a:r>
              <a:rPr lang="en-US" dirty="0"/>
              <a:t>for disturbance localization</a:t>
            </a:r>
          </a:p>
          <a:p>
            <a:pPr lvl="1"/>
            <a:endParaRPr lang="en-US" dirty="0"/>
          </a:p>
        </p:txBody>
      </p:sp>
      <p:sp>
        <p:nvSpPr>
          <p:cNvPr id="4" name="Slide Number Placeholder 3"/>
          <p:cNvSpPr>
            <a:spLocks noGrp="1"/>
          </p:cNvSpPr>
          <p:nvPr>
            <p:ph type="sldNum" sz="quarter" idx="12"/>
          </p:nvPr>
        </p:nvSpPr>
        <p:spPr/>
        <p:txBody>
          <a:bodyPr/>
          <a:lstStyle/>
          <a:p>
            <a:fld id="{9C2C24DF-DAFD-4A20-870A-00384D50E7EA}" type="slidenum">
              <a:rPr lang="ko-KR" altLang="en-US" smtClean="0"/>
              <a:pPr/>
              <a:t>63</a:t>
            </a:fld>
            <a:endParaRPr lang="ko-KR" altLang="en-US" dirty="0"/>
          </a:p>
        </p:txBody>
      </p:sp>
    </p:spTree>
    <p:extLst>
      <p:ext uri="{BB962C8B-B14F-4D97-AF65-F5344CB8AC3E}">
        <p14:creationId xmlns:p14="http://schemas.microsoft.com/office/powerpoint/2010/main" val="5179909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Feature vector</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Frequency deviations after the disturbance imply the disturbance magnitude</a:t>
                </a:r>
              </a:p>
              <a:p>
                <a:r>
                  <a:rPr lang="en-US" dirty="0"/>
                  <a:t>The frequency measurements are noisy (</a:t>
                </a:r>
                <a14:m>
                  <m:oMath xmlns:m="http://schemas.openxmlformats.org/officeDocument/2006/math">
                    <m:r>
                      <a:rPr lang="en-US" b="1" i="1" smtClean="0">
                        <a:latin typeface="Cambria Math" panose="02040503050406030204" pitchFamily="18" charset="0"/>
                      </a:rPr>
                      <m:t>𝝈</m:t>
                    </m:r>
                    <m:r>
                      <a:rPr lang="en-US" b="1" i="1" smtClean="0">
                        <a:latin typeface="Cambria Math" panose="02040503050406030204" pitchFamily="18" charset="0"/>
                      </a:rPr>
                      <m:t>=</m:t>
                    </m:r>
                    <m:r>
                      <a:rPr lang="en-US" b="1" i="1" smtClean="0">
                        <a:latin typeface="Cambria Math" panose="02040503050406030204" pitchFamily="18" charset="0"/>
                      </a:rPr>
                      <m:t>𝟓</m:t>
                    </m:r>
                  </m:oMath>
                </a14:m>
                <a:r>
                  <a:rPr lang="en-US" dirty="0"/>
                  <a:t>mHz)</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931" t="-89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9C2C24DF-DAFD-4A20-870A-00384D50E7EA}" type="slidenum">
              <a:rPr lang="ko-KR" altLang="en-US" smtClean="0"/>
              <a:pPr/>
              <a:t>64</a:t>
            </a:fld>
            <a:endParaRPr lang="ko-KR" altLang="en-US" dirty="0"/>
          </a:p>
        </p:txBody>
      </p:sp>
      <p:pic>
        <p:nvPicPr>
          <p:cNvPr id="5" name="Picture 4"/>
          <p:cNvPicPr>
            <a:picLocks noChangeAspect="1"/>
          </p:cNvPicPr>
          <p:nvPr/>
        </p:nvPicPr>
        <p:blipFill>
          <a:blip r:embed="rId3"/>
          <a:stretch>
            <a:fillRect/>
          </a:stretch>
        </p:blipFill>
        <p:spPr>
          <a:xfrm>
            <a:off x="1447800" y="2053922"/>
            <a:ext cx="5638800" cy="4392030"/>
          </a:xfrm>
          <a:prstGeom prst="rect">
            <a:avLst/>
          </a:prstGeom>
        </p:spPr>
      </p:pic>
    </p:spTree>
    <p:extLst>
      <p:ext uri="{BB962C8B-B14F-4D97-AF65-F5344CB8AC3E}">
        <p14:creationId xmlns:p14="http://schemas.microsoft.com/office/powerpoint/2010/main" val="9188541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Estimate system disturbance/failure using transient state measurement</a:t>
                </a:r>
              </a:p>
              <a:p>
                <a:endParaRPr lang="en-US" dirty="0"/>
              </a:p>
              <a:p>
                <a:r>
                  <a:rPr lang="en-US" dirty="0"/>
                  <a:t>Machine-learning approach to estimate power grid disturbance location and magnitude</a:t>
                </a:r>
              </a:p>
              <a:p>
                <a:pPr lvl="1"/>
                <a:r>
                  <a:rPr lang="en-US" dirty="0"/>
                  <a:t>Logistic regression for localization</a:t>
                </a:r>
              </a:p>
              <a:p>
                <a:pPr lvl="1"/>
                <a:r>
                  <a:rPr lang="en-US" dirty="0"/>
                  <a:t>Linear regression for magnitude estimation</a:t>
                </a:r>
              </a:p>
              <a:p>
                <a:pPr lvl="1"/>
                <a:r>
                  <a:rPr lang="en-US" dirty="0"/>
                  <a:t>Impacts of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𝑊</m:t>
                        </m:r>
                      </m:e>
                      <m:sub>
                        <m:r>
                          <a:rPr lang="en-US" b="0" i="1" smtClean="0">
                            <a:latin typeface="Cambria Math" panose="02040503050406030204" pitchFamily="18" charset="0"/>
                          </a:rPr>
                          <m:t>𝑠</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𝑊</m:t>
                        </m:r>
                      </m:e>
                      <m:sub>
                        <m:r>
                          <a:rPr lang="en-US" b="0" i="1" smtClean="0">
                            <a:latin typeface="Cambria Math" panose="02040503050406030204" pitchFamily="18" charset="0"/>
                          </a:rPr>
                          <m:t>𝑎</m:t>
                        </m:r>
                      </m:sub>
                    </m:sSub>
                    <m:r>
                      <a:rPr lang="en-US" b="0" i="1" smtClean="0">
                        <a:latin typeface="Cambria Math" panose="02040503050406030204" pitchFamily="18" charset="0"/>
                      </a:rPr>
                      <m:t>,</m:t>
                    </m:r>
                  </m:oMath>
                </a14:m>
                <a:r>
                  <a:rPr lang="en-US" dirty="0"/>
                  <a:t> regularization, missing information (communication failure)</a:t>
                </a:r>
              </a:p>
              <a:p>
                <a:endParaRPr lang="en-US" dirty="0"/>
              </a:p>
              <a:p>
                <a:r>
                  <a:rPr lang="en-US" dirty="0"/>
                  <a:t>Impacts</a:t>
                </a:r>
              </a:p>
              <a:p>
                <a:pPr lvl="1"/>
                <a:r>
                  <a:rPr lang="en-US" dirty="0"/>
                  <a:t>Much more accurate than equation-based approach</a:t>
                </a:r>
              </a:p>
              <a:p>
                <a:pPr lvl="1"/>
                <a:r>
                  <a:rPr lang="en-US" dirty="0"/>
                  <a:t>Timely control to mitigate disturbance/failure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931" t="-89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9C2C24DF-DAFD-4A20-870A-00384D50E7EA}" type="slidenum">
              <a:rPr lang="ko-KR" altLang="en-US" smtClean="0"/>
              <a:pPr/>
              <a:t>65</a:t>
            </a:fld>
            <a:endParaRPr lang="ko-KR" altLang="en-US" dirty="0"/>
          </a:p>
        </p:txBody>
      </p:sp>
    </p:spTree>
    <p:extLst>
      <p:ext uri="{BB962C8B-B14F-4D97-AF65-F5344CB8AC3E}">
        <p14:creationId xmlns:p14="http://schemas.microsoft.com/office/powerpoint/2010/main" val="415303894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859CF-2CBE-5E4A-9FC9-D3D3AFD52871}"/>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BEAA36F1-0842-7B4B-8719-4506790E8F5B}"/>
              </a:ext>
            </a:extLst>
          </p:cNvPr>
          <p:cNvSpPr>
            <a:spLocks noGrp="1"/>
          </p:cNvSpPr>
          <p:nvPr>
            <p:ph idx="1"/>
          </p:nvPr>
        </p:nvSpPr>
        <p:spPr/>
        <p:txBody>
          <a:bodyPr/>
          <a:lstStyle/>
          <a:p>
            <a:pPr marL="0" indent="0">
              <a:buNone/>
            </a:pPr>
            <a:r>
              <a:rPr lang="en-US" dirty="0"/>
              <a:t>Optimal control of distributed computing networks with mixed-cast traffic flows</a:t>
            </a:r>
          </a:p>
        </p:txBody>
      </p:sp>
      <p:sp>
        <p:nvSpPr>
          <p:cNvPr id="4" name="Slide Number Placeholder 3">
            <a:extLst>
              <a:ext uri="{FF2B5EF4-FFF2-40B4-BE49-F238E27FC236}">
                <a16:creationId xmlns:a16="http://schemas.microsoft.com/office/drawing/2014/main" id="{81B4714F-60C0-234E-B116-71D4685A3EFC}"/>
              </a:ext>
            </a:extLst>
          </p:cNvPr>
          <p:cNvSpPr>
            <a:spLocks noGrp="1"/>
          </p:cNvSpPr>
          <p:nvPr>
            <p:ph type="sldNum" sz="quarter" idx="12"/>
          </p:nvPr>
        </p:nvSpPr>
        <p:spPr/>
        <p:txBody>
          <a:bodyPr/>
          <a:lstStyle/>
          <a:p>
            <a:fld id="{9C2C24DF-DAFD-4A20-870A-00384D50E7EA}" type="slidenum">
              <a:rPr lang="ko-KR" altLang="en-US" smtClean="0"/>
              <a:pPr/>
              <a:t>66</a:t>
            </a:fld>
            <a:endParaRPr lang="ko-KR" altLang="en-US" dirty="0"/>
          </a:p>
        </p:txBody>
      </p:sp>
    </p:spTree>
    <p:extLst>
      <p:ext uri="{BB962C8B-B14F-4D97-AF65-F5344CB8AC3E}">
        <p14:creationId xmlns:p14="http://schemas.microsoft.com/office/powerpoint/2010/main" val="314929049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3859560" y="-3553199"/>
            <a:ext cx="533400" cy="7749480"/>
          </a:xfrm>
        </p:spPr>
        <p:txBody>
          <a:bodyPr/>
          <a:lstStyle/>
          <a:p>
            <a:r>
              <a:rPr lang="en-US" dirty="0"/>
              <a:t>Background – service function chain</a:t>
            </a:r>
          </a:p>
        </p:txBody>
      </p:sp>
      <p:sp>
        <p:nvSpPr>
          <p:cNvPr id="3" name="Content Placeholder 2"/>
          <p:cNvSpPr>
            <a:spLocks noGrp="1"/>
          </p:cNvSpPr>
          <p:nvPr>
            <p:ph idx="1"/>
          </p:nvPr>
        </p:nvSpPr>
        <p:spPr/>
        <p:txBody>
          <a:bodyPr/>
          <a:lstStyle/>
          <a:p>
            <a:r>
              <a:rPr lang="en-US" dirty="0"/>
              <a:t>Service function chain</a:t>
            </a:r>
          </a:p>
          <a:p>
            <a:pPr lvl="1"/>
            <a:r>
              <a:rPr lang="en-US" dirty="0"/>
              <a:t>Video streaming: firewall, transcoding, decoding</a:t>
            </a:r>
          </a:p>
        </p:txBody>
      </p:sp>
      <p:sp>
        <p:nvSpPr>
          <p:cNvPr id="4" name="Slide Number Placeholder 3"/>
          <p:cNvSpPr>
            <a:spLocks noGrp="1"/>
          </p:cNvSpPr>
          <p:nvPr>
            <p:ph type="sldNum" sz="quarter" idx="12"/>
          </p:nvPr>
        </p:nvSpPr>
        <p:spPr/>
        <p:txBody>
          <a:bodyPr/>
          <a:lstStyle/>
          <a:p>
            <a:fld id="{9C2C24DF-DAFD-4A20-870A-00384D50E7EA}" type="slidenum">
              <a:rPr lang="ko-KR" altLang="en-US" smtClean="0"/>
              <a:pPr/>
              <a:t>67</a:t>
            </a:fld>
            <a:endParaRPr lang="ko-KR" altLang="en-US" dirty="0"/>
          </a:p>
        </p:txBody>
      </p:sp>
      <p:grpSp>
        <p:nvGrpSpPr>
          <p:cNvPr id="6" name="Group 5"/>
          <p:cNvGrpSpPr/>
          <p:nvPr/>
        </p:nvGrpSpPr>
        <p:grpSpPr>
          <a:xfrm>
            <a:off x="1447800" y="3955064"/>
            <a:ext cx="5817552" cy="2217136"/>
            <a:chOff x="5051561" y="2239391"/>
            <a:chExt cx="5817552" cy="2217136"/>
          </a:xfrm>
        </p:grpSpPr>
        <p:sp>
          <p:nvSpPr>
            <p:cNvPr id="7" name="grey circle"/>
            <p:cNvSpPr>
              <a:spLocks noChangeArrowheads="1"/>
            </p:cNvSpPr>
            <p:nvPr/>
          </p:nvSpPr>
          <p:spPr bwMode="auto">
            <a:xfrm>
              <a:off x="8696684" y="2485619"/>
              <a:ext cx="364683" cy="352046"/>
            </a:xfrm>
            <a:prstGeom prst="ellipse">
              <a:avLst/>
            </a:prstGeom>
            <a:solidFill>
              <a:srgbClr val="997DC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ts val="1900"/>
                </a:lnSpc>
              </a:pPr>
              <a:endParaRPr lang="en-US" sz="1050" b="1" spc="50" dirty="0">
                <a:solidFill>
                  <a:schemeClr val="bg1"/>
                </a:solidFill>
                <a:latin typeface="Trebuchet MS" panose="020B0603020202020204" pitchFamily="34" charset="0"/>
              </a:endParaRPr>
            </a:p>
          </p:txBody>
        </p:sp>
        <p:sp>
          <p:nvSpPr>
            <p:cNvPr id="8" name="grey circle"/>
            <p:cNvSpPr>
              <a:spLocks noChangeArrowheads="1"/>
            </p:cNvSpPr>
            <p:nvPr/>
          </p:nvSpPr>
          <p:spPr bwMode="auto">
            <a:xfrm>
              <a:off x="8870156" y="3168143"/>
              <a:ext cx="364683" cy="352046"/>
            </a:xfrm>
            <a:prstGeom prst="ellipse">
              <a:avLst/>
            </a:prstGeom>
            <a:solidFill>
              <a:srgbClr val="997DC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ts val="1900"/>
                </a:lnSpc>
              </a:pPr>
              <a:endParaRPr lang="en-US" sz="1050" b="1" spc="50" dirty="0">
                <a:solidFill>
                  <a:schemeClr val="bg1"/>
                </a:solidFill>
                <a:latin typeface="Trebuchet MS" panose="020B0603020202020204" pitchFamily="34" charset="0"/>
              </a:endParaRPr>
            </a:p>
          </p:txBody>
        </p:sp>
        <p:sp>
          <p:nvSpPr>
            <p:cNvPr id="9" name="grey circle"/>
            <p:cNvSpPr>
              <a:spLocks noChangeArrowheads="1"/>
            </p:cNvSpPr>
            <p:nvPr/>
          </p:nvSpPr>
          <p:spPr bwMode="auto">
            <a:xfrm>
              <a:off x="8695175" y="3779496"/>
              <a:ext cx="364683" cy="352046"/>
            </a:xfrm>
            <a:prstGeom prst="ellipse">
              <a:avLst/>
            </a:prstGeom>
            <a:solidFill>
              <a:srgbClr val="997DC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ts val="1900"/>
                </a:lnSpc>
              </a:pPr>
              <a:endParaRPr lang="en-US" sz="1050" b="1" spc="50" dirty="0">
                <a:solidFill>
                  <a:schemeClr val="bg1"/>
                </a:solidFill>
                <a:latin typeface="Trebuchet MS" panose="020B0603020202020204" pitchFamily="34" charset="0"/>
              </a:endParaRPr>
            </a:p>
          </p:txBody>
        </p:sp>
        <p:sp>
          <p:nvSpPr>
            <p:cNvPr id="10" name="grey circle"/>
            <p:cNvSpPr>
              <a:spLocks noChangeArrowheads="1"/>
            </p:cNvSpPr>
            <p:nvPr/>
          </p:nvSpPr>
          <p:spPr bwMode="auto">
            <a:xfrm>
              <a:off x="6812923" y="3779177"/>
              <a:ext cx="364683" cy="352046"/>
            </a:xfrm>
            <a:prstGeom prst="ellipse">
              <a:avLst/>
            </a:prstGeom>
            <a:solidFill>
              <a:srgbClr val="997DC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ts val="1900"/>
                </a:lnSpc>
              </a:pPr>
              <a:endParaRPr lang="en-US" sz="1050" b="1" spc="50" dirty="0">
                <a:solidFill>
                  <a:schemeClr val="bg1"/>
                </a:solidFill>
                <a:latin typeface="Trebuchet MS" panose="020B0603020202020204" pitchFamily="34" charset="0"/>
              </a:endParaRPr>
            </a:p>
          </p:txBody>
        </p:sp>
        <p:sp>
          <p:nvSpPr>
            <p:cNvPr id="11" name="grey circle"/>
            <p:cNvSpPr>
              <a:spLocks noChangeArrowheads="1"/>
            </p:cNvSpPr>
            <p:nvPr/>
          </p:nvSpPr>
          <p:spPr bwMode="auto">
            <a:xfrm>
              <a:off x="6567112" y="3167952"/>
              <a:ext cx="364683" cy="352046"/>
            </a:xfrm>
            <a:prstGeom prst="ellipse">
              <a:avLst/>
            </a:prstGeom>
            <a:solidFill>
              <a:srgbClr val="997DC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ts val="1900"/>
                </a:lnSpc>
              </a:pPr>
              <a:endParaRPr lang="en-US" sz="1050" b="1" spc="50" dirty="0">
                <a:solidFill>
                  <a:schemeClr val="bg1"/>
                </a:solidFill>
                <a:latin typeface="Trebuchet MS" panose="020B0603020202020204" pitchFamily="34" charset="0"/>
              </a:endParaRPr>
            </a:p>
          </p:txBody>
        </p:sp>
        <p:sp>
          <p:nvSpPr>
            <p:cNvPr id="12" name="grey circle"/>
            <p:cNvSpPr>
              <a:spLocks noChangeArrowheads="1"/>
            </p:cNvSpPr>
            <p:nvPr/>
          </p:nvSpPr>
          <p:spPr bwMode="auto">
            <a:xfrm>
              <a:off x="6812923" y="2487009"/>
              <a:ext cx="364683" cy="352046"/>
            </a:xfrm>
            <a:prstGeom prst="ellipse">
              <a:avLst/>
            </a:prstGeom>
            <a:solidFill>
              <a:srgbClr val="997DC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ts val="1900"/>
                </a:lnSpc>
              </a:pPr>
              <a:endParaRPr lang="en-US" sz="1050" b="1" spc="50" dirty="0">
                <a:solidFill>
                  <a:schemeClr val="bg1"/>
                </a:solidFill>
                <a:latin typeface="Trebuchet MS" panose="020B0603020202020204" pitchFamily="34" charset="0"/>
              </a:endParaRPr>
            </a:p>
          </p:txBody>
        </p:sp>
        <p:sp>
          <p:nvSpPr>
            <p:cNvPr id="13" name="Oval 12"/>
            <p:cNvSpPr/>
            <p:nvPr/>
          </p:nvSpPr>
          <p:spPr>
            <a:xfrm>
              <a:off x="6774340" y="2239391"/>
              <a:ext cx="2273394" cy="2217136"/>
            </a:xfrm>
            <a:prstGeom prst="ellipse">
              <a:avLst/>
            </a:prstGeom>
            <a:noFill/>
            <a:ln w="127000">
              <a:solidFill>
                <a:srgbClr val="997DC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85"/>
                </a:spcBef>
              </a:pPr>
              <a:endParaRPr lang="en-US" sz="1100" cap="all" dirty="0">
                <a:solidFill>
                  <a:srgbClr val="FFFFFF"/>
                </a:solidFill>
                <a:latin typeface="Trebuchet MS" panose="020B0603020202020204" pitchFamily="34" charset="0"/>
              </a:endParaRPr>
            </a:p>
          </p:txBody>
        </p:sp>
        <p:sp>
          <p:nvSpPr>
            <p:cNvPr id="14" name="Oval 13"/>
            <p:cNvSpPr/>
            <p:nvPr/>
          </p:nvSpPr>
          <p:spPr>
            <a:xfrm>
              <a:off x="6774340" y="2239391"/>
              <a:ext cx="2273394" cy="2217136"/>
            </a:xfrm>
            <a:prstGeom prst="ellipse">
              <a:avLst/>
            </a:prstGeom>
            <a:noFill/>
            <a:ln w="57150" cmpd="sng">
              <a:solidFill>
                <a:srgbClr val="62448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85"/>
                </a:spcBef>
              </a:pPr>
              <a:endParaRPr lang="en-US" sz="1100" cap="all" dirty="0">
                <a:solidFill>
                  <a:srgbClr val="FFFFFF"/>
                </a:solidFill>
                <a:latin typeface="Trebuchet MS" panose="020B0603020202020204" pitchFamily="34" charset="0"/>
              </a:endParaRPr>
            </a:p>
          </p:txBody>
        </p:sp>
        <p:grpSp>
          <p:nvGrpSpPr>
            <p:cNvPr id="15" name="Group 893"/>
            <p:cNvGrpSpPr/>
            <p:nvPr/>
          </p:nvGrpSpPr>
          <p:grpSpPr>
            <a:xfrm>
              <a:off x="5663125" y="3271357"/>
              <a:ext cx="1167382" cy="139854"/>
              <a:chOff x="2383557" y="3304608"/>
              <a:chExt cx="1848798" cy="227108"/>
            </a:xfrm>
          </p:grpSpPr>
          <p:cxnSp>
            <p:nvCxnSpPr>
              <p:cNvPr id="436" name="Straight Connector 435"/>
              <p:cNvCxnSpPr/>
              <p:nvPr/>
            </p:nvCxnSpPr>
            <p:spPr>
              <a:xfrm flipH="1">
                <a:off x="2383557" y="3420438"/>
                <a:ext cx="590823" cy="0"/>
              </a:xfrm>
              <a:prstGeom prst="line">
                <a:avLst/>
              </a:prstGeom>
              <a:ln w="38100">
                <a:solidFill>
                  <a:srgbClr val="62448E"/>
                </a:solidFill>
                <a:tailEnd type="none"/>
              </a:ln>
            </p:spPr>
            <p:style>
              <a:lnRef idx="1">
                <a:schemeClr val="accent1"/>
              </a:lnRef>
              <a:fillRef idx="0">
                <a:schemeClr val="accent1"/>
              </a:fillRef>
              <a:effectRef idx="0">
                <a:schemeClr val="accent1"/>
              </a:effectRef>
              <a:fontRef idx="minor">
                <a:schemeClr val="tx1"/>
              </a:fontRef>
            </p:style>
          </p:cxnSp>
          <p:grpSp>
            <p:nvGrpSpPr>
              <p:cNvPr id="437" name="Group 895"/>
              <p:cNvGrpSpPr/>
              <p:nvPr/>
            </p:nvGrpSpPr>
            <p:grpSpPr>
              <a:xfrm rot="16200000">
                <a:off x="3913007" y="3212367"/>
                <a:ext cx="227108" cy="411589"/>
                <a:chOff x="2991666" y="4989585"/>
                <a:chExt cx="365760" cy="662871"/>
              </a:xfrm>
            </p:grpSpPr>
            <p:sp useBgFill="1">
              <p:nvSpPr>
                <p:cNvPr id="438" name="Oval 437"/>
                <p:cNvSpPr/>
                <p:nvPr/>
              </p:nvSpPr>
              <p:spPr>
                <a:xfrm>
                  <a:off x="2991666" y="5286696"/>
                  <a:ext cx="365760" cy="365760"/>
                </a:xfrm>
                <a:prstGeom prst="ellipse">
                  <a:avLst/>
                </a:prstGeom>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endParaRPr lang="en-US" sz="200">
                    <a:solidFill>
                      <a:schemeClr val="bg1"/>
                    </a:solidFill>
                    <a:latin typeface="Trebuchet MS" pitchFamily="34" charset="0"/>
                  </a:endParaRPr>
                </a:p>
              </p:txBody>
            </p:sp>
            <p:grpSp>
              <p:nvGrpSpPr>
                <p:cNvPr id="439" name="Group 898"/>
                <p:cNvGrpSpPr/>
                <p:nvPr/>
              </p:nvGrpSpPr>
              <p:grpSpPr>
                <a:xfrm>
                  <a:off x="3030276" y="4989585"/>
                  <a:ext cx="281205" cy="625564"/>
                  <a:chOff x="3024419" y="4948742"/>
                  <a:chExt cx="281205" cy="625564"/>
                </a:xfrm>
              </p:grpSpPr>
              <p:cxnSp>
                <p:nvCxnSpPr>
                  <p:cNvPr id="440" name="Straight Connector 439"/>
                  <p:cNvCxnSpPr/>
                  <p:nvPr/>
                </p:nvCxnSpPr>
                <p:spPr>
                  <a:xfrm rot="5400000">
                    <a:off x="2908890" y="5210732"/>
                    <a:ext cx="523979" cy="0"/>
                  </a:xfrm>
                  <a:prstGeom prst="line">
                    <a:avLst/>
                  </a:prstGeom>
                  <a:ln w="38100">
                    <a:solidFill>
                      <a:srgbClr val="62448E"/>
                    </a:solidFill>
                    <a:tailEnd type="none"/>
                  </a:ln>
                </p:spPr>
                <p:style>
                  <a:lnRef idx="1">
                    <a:schemeClr val="accent1"/>
                  </a:lnRef>
                  <a:fillRef idx="0">
                    <a:schemeClr val="accent1"/>
                  </a:fillRef>
                  <a:effectRef idx="0">
                    <a:schemeClr val="accent1"/>
                  </a:effectRef>
                  <a:fontRef idx="minor">
                    <a:schemeClr val="tx1"/>
                  </a:fontRef>
                </p:style>
              </p:cxnSp>
              <p:sp>
                <p:nvSpPr>
                  <p:cNvPr id="441" name="Oval 440"/>
                  <p:cNvSpPr/>
                  <p:nvPr/>
                </p:nvSpPr>
                <p:spPr>
                  <a:xfrm>
                    <a:off x="3024419" y="5293101"/>
                    <a:ext cx="281205" cy="281205"/>
                  </a:xfrm>
                  <a:prstGeom prst="ellipse">
                    <a:avLst/>
                  </a:prstGeom>
                  <a:solidFill>
                    <a:srgbClr val="62448E"/>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endParaRPr lang="en-US" sz="200">
                      <a:solidFill>
                        <a:schemeClr val="bg1"/>
                      </a:solidFill>
                      <a:latin typeface="Trebuchet MS" pitchFamily="34" charset="0"/>
                    </a:endParaRPr>
                  </a:p>
                </p:txBody>
              </p:sp>
            </p:grpSp>
          </p:grpSp>
        </p:grpSp>
        <p:grpSp>
          <p:nvGrpSpPr>
            <p:cNvPr id="16" name="network ring"/>
            <p:cNvGrpSpPr>
              <a:grpSpLocks noChangeAspect="1"/>
            </p:cNvGrpSpPr>
            <p:nvPr/>
          </p:nvGrpSpPr>
          <p:grpSpPr>
            <a:xfrm>
              <a:off x="6828453" y="2291318"/>
              <a:ext cx="2165166" cy="2113283"/>
              <a:chOff x="2356078" y="1368585"/>
              <a:chExt cx="4352411" cy="4400594"/>
            </a:xfrm>
          </p:grpSpPr>
          <p:sp>
            <p:nvSpPr>
              <p:cNvPr id="286" name="Line 13"/>
              <p:cNvSpPr>
                <a:spLocks noChangeShapeType="1"/>
              </p:cNvSpPr>
              <p:nvPr/>
            </p:nvSpPr>
            <p:spPr bwMode="auto">
              <a:xfrm>
                <a:off x="4530945" y="1770099"/>
                <a:ext cx="0" cy="465756"/>
              </a:xfrm>
              <a:prstGeom prst="line">
                <a:avLst/>
              </a:prstGeom>
              <a:noFill/>
              <a:ln w="6350" cap="flat" cmpd="sng">
                <a:gradFill>
                  <a:gsLst>
                    <a:gs pos="0">
                      <a:schemeClr val="tx1">
                        <a:lumMod val="65000"/>
                        <a:lumOff val="35000"/>
                        <a:alpha val="32000"/>
                      </a:schemeClr>
                    </a:gs>
                    <a:gs pos="50000">
                      <a:schemeClr val="tx1">
                        <a:lumMod val="65000"/>
                        <a:lumOff val="35000"/>
                      </a:schemeClr>
                    </a:gs>
                    <a:gs pos="100000">
                      <a:schemeClr val="tx1">
                        <a:lumMod val="65000"/>
                        <a:lumOff val="35000"/>
                        <a:alpha val="34000"/>
                      </a:schemeClr>
                    </a:gs>
                  </a:gsLst>
                  <a:lin ang="5400000" scaled="0"/>
                </a:gra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00">
                  <a:latin typeface="Trebuchet MS" panose="020B0603020202020204" pitchFamily="34" charset="0"/>
                </a:endParaRPr>
              </a:p>
            </p:txBody>
          </p:sp>
          <p:sp>
            <p:nvSpPr>
              <p:cNvPr id="287" name="Freeform 14"/>
              <p:cNvSpPr>
                <a:spLocks/>
              </p:cNvSpPr>
              <p:nvPr/>
            </p:nvSpPr>
            <p:spPr bwMode="auto">
              <a:xfrm>
                <a:off x="4530945" y="1593433"/>
                <a:ext cx="575503" cy="951588"/>
              </a:xfrm>
              <a:custGeom>
                <a:avLst/>
                <a:gdLst>
                  <a:gd name="T0" fmla="*/ 0 w 430"/>
                  <a:gd name="T1" fmla="*/ 480 h 711"/>
                  <a:gd name="T2" fmla="*/ 430 w 430"/>
                  <a:gd name="T3" fmla="*/ 711 h 711"/>
                  <a:gd name="T4" fmla="*/ 411 w 430"/>
                  <a:gd name="T5" fmla="*/ 305 h 711"/>
                  <a:gd name="T6" fmla="*/ 357 w 430"/>
                  <a:gd name="T7" fmla="*/ 0 h 711"/>
                  <a:gd name="T8" fmla="*/ 0 w 430"/>
                  <a:gd name="T9" fmla="*/ 132 h 711"/>
                </a:gdLst>
                <a:ahLst/>
                <a:cxnLst>
                  <a:cxn ang="0">
                    <a:pos x="T0" y="T1"/>
                  </a:cxn>
                  <a:cxn ang="0">
                    <a:pos x="T2" y="T3"/>
                  </a:cxn>
                  <a:cxn ang="0">
                    <a:pos x="T4" y="T5"/>
                  </a:cxn>
                  <a:cxn ang="0">
                    <a:pos x="T6" y="T7"/>
                  </a:cxn>
                  <a:cxn ang="0">
                    <a:pos x="T8" y="T9"/>
                  </a:cxn>
                </a:cxnLst>
                <a:rect l="0" t="0" r="r" b="b"/>
                <a:pathLst>
                  <a:path w="430" h="711">
                    <a:moveTo>
                      <a:pt x="0" y="480"/>
                    </a:moveTo>
                    <a:lnTo>
                      <a:pt x="430" y="711"/>
                    </a:lnTo>
                    <a:lnTo>
                      <a:pt x="411" y="305"/>
                    </a:lnTo>
                    <a:lnTo>
                      <a:pt x="357" y="0"/>
                    </a:lnTo>
                    <a:lnTo>
                      <a:pt x="0" y="132"/>
                    </a:lnTo>
                  </a:path>
                </a:pathLst>
              </a:custGeom>
              <a:noFill/>
              <a:ln w="6350" cap="flat" cmpd="sng">
                <a:gradFill>
                  <a:gsLst>
                    <a:gs pos="0">
                      <a:schemeClr val="tx1">
                        <a:lumMod val="65000"/>
                        <a:lumOff val="35000"/>
                        <a:alpha val="32000"/>
                      </a:schemeClr>
                    </a:gs>
                    <a:gs pos="50000">
                      <a:schemeClr val="tx1">
                        <a:lumMod val="65000"/>
                        <a:lumOff val="35000"/>
                      </a:schemeClr>
                    </a:gs>
                    <a:gs pos="100000">
                      <a:schemeClr val="tx1">
                        <a:lumMod val="65000"/>
                        <a:lumOff val="35000"/>
                        <a:alpha val="34000"/>
                      </a:schemeClr>
                    </a:gs>
                  </a:gsLst>
                  <a:lin ang="5400000" scaled="0"/>
                </a:gra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00">
                  <a:latin typeface="Trebuchet MS" panose="020B0603020202020204" pitchFamily="34" charset="0"/>
                </a:endParaRPr>
              </a:p>
            </p:txBody>
          </p:sp>
          <p:sp>
            <p:nvSpPr>
              <p:cNvPr id="288" name="Freeform 15"/>
              <p:cNvSpPr>
                <a:spLocks/>
              </p:cNvSpPr>
              <p:nvPr/>
            </p:nvSpPr>
            <p:spPr bwMode="auto">
              <a:xfrm>
                <a:off x="4530945" y="1368585"/>
                <a:ext cx="477802" cy="224848"/>
              </a:xfrm>
              <a:custGeom>
                <a:avLst/>
                <a:gdLst>
                  <a:gd name="T0" fmla="*/ 0 w 357"/>
                  <a:gd name="T1" fmla="*/ 0 h 168"/>
                  <a:gd name="T2" fmla="*/ 0 w 357"/>
                  <a:gd name="T3" fmla="*/ 104 h 168"/>
                  <a:gd name="T4" fmla="*/ 357 w 357"/>
                  <a:gd name="T5" fmla="*/ 168 h 168"/>
                  <a:gd name="T6" fmla="*/ 307 w 357"/>
                  <a:gd name="T7" fmla="*/ 52 h 168"/>
                  <a:gd name="T8" fmla="*/ 0 w 357"/>
                  <a:gd name="T9" fmla="*/ 104 h 168"/>
                </a:gdLst>
                <a:ahLst/>
                <a:cxnLst>
                  <a:cxn ang="0">
                    <a:pos x="T0" y="T1"/>
                  </a:cxn>
                  <a:cxn ang="0">
                    <a:pos x="T2" y="T3"/>
                  </a:cxn>
                  <a:cxn ang="0">
                    <a:pos x="T4" y="T5"/>
                  </a:cxn>
                  <a:cxn ang="0">
                    <a:pos x="T6" y="T7"/>
                  </a:cxn>
                  <a:cxn ang="0">
                    <a:pos x="T8" y="T9"/>
                  </a:cxn>
                </a:cxnLst>
                <a:rect l="0" t="0" r="r" b="b"/>
                <a:pathLst>
                  <a:path w="357" h="168">
                    <a:moveTo>
                      <a:pt x="0" y="0"/>
                    </a:moveTo>
                    <a:lnTo>
                      <a:pt x="0" y="104"/>
                    </a:lnTo>
                    <a:lnTo>
                      <a:pt x="357" y="168"/>
                    </a:lnTo>
                    <a:lnTo>
                      <a:pt x="307" y="52"/>
                    </a:lnTo>
                    <a:lnTo>
                      <a:pt x="0" y="104"/>
                    </a:lnTo>
                  </a:path>
                </a:pathLst>
              </a:custGeom>
              <a:noFill/>
              <a:ln w="6350" cap="flat" cmpd="sng">
                <a:gradFill>
                  <a:gsLst>
                    <a:gs pos="0">
                      <a:schemeClr val="tx1">
                        <a:lumMod val="65000"/>
                        <a:lumOff val="35000"/>
                        <a:alpha val="32000"/>
                      </a:schemeClr>
                    </a:gs>
                    <a:gs pos="50000">
                      <a:schemeClr val="tx1">
                        <a:lumMod val="65000"/>
                        <a:lumOff val="35000"/>
                      </a:schemeClr>
                    </a:gs>
                    <a:gs pos="100000">
                      <a:schemeClr val="tx1">
                        <a:lumMod val="65000"/>
                        <a:lumOff val="35000"/>
                        <a:alpha val="34000"/>
                      </a:schemeClr>
                    </a:gs>
                  </a:gsLst>
                  <a:lin ang="5400000" scaled="0"/>
                </a:gra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00">
                  <a:latin typeface="Trebuchet MS" panose="020B0603020202020204" pitchFamily="34" charset="0"/>
                </a:endParaRPr>
              </a:p>
            </p:txBody>
          </p:sp>
          <p:sp>
            <p:nvSpPr>
              <p:cNvPr id="289" name="Freeform 16"/>
              <p:cNvSpPr>
                <a:spLocks/>
              </p:cNvSpPr>
              <p:nvPr/>
            </p:nvSpPr>
            <p:spPr bwMode="auto">
              <a:xfrm>
                <a:off x="4941828" y="1438181"/>
                <a:ext cx="635730" cy="540706"/>
              </a:xfrm>
              <a:custGeom>
                <a:avLst/>
                <a:gdLst>
                  <a:gd name="T0" fmla="*/ 366 w 475"/>
                  <a:gd name="T1" fmla="*/ 161 h 404"/>
                  <a:gd name="T2" fmla="*/ 475 w 475"/>
                  <a:gd name="T3" fmla="*/ 404 h 404"/>
                  <a:gd name="T4" fmla="*/ 50 w 475"/>
                  <a:gd name="T5" fmla="*/ 116 h 404"/>
                  <a:gd name="T6" fmla="*/ 366 w 475"/>
                  <a:gd name="T7" fmla="*/ 161 h 404"/>
                  <a:gd name="T8" fmla="*/ 0 w 475"/>
                  <a:gd name="T9" fmla="*/ 0 h 404"/>
                </a:gdLst>
                <a:ahLst/>
                <a:cxnLst>
                  <a:cxn ang="0">
                    <a:pos x="T0" y="T1"/>
                  </a:cxn>
                  <a:cxn ang="0">
                    <a:pos x="T2" y="T3"/>
                  </a:cxn>
                  <a:cxn ang="0">
                    <a:pos x="T4" y="T5"/>
                  </a:cxn>
                  <a:cxn ang="0">
                    <a:pos x="T6" y="T7"/>
                  </a:cxn>
                  <a:cxn ang="0">
                    <a:pos x="T8" y="T9"/>
                  </a:cxn>
                </a:cxnLst>
                <a:rect l="0" t="0" r="r" b="b"/>
                <a:pathLst>
                  <a:path w="475" h="404">
                    <a:moveTo>
                      <a:pt x="366" y="161"/>
                    </a:moveTo>
                    <a:lnTo>
                      <a:pt x="475" y="404"/>
                    </a:lnTo>
                    <a:lnTo>
                      <a:pt x="50" y="116"/>
                    </a:lnTo>
                    <a:lnTo>
                      <a:pt x="366" y="161"/>
                    </a:lnTo>
                    <a:lnTo>
                      <a:pt x="0" y="0"/>
                    </a:lnTo>
                  </a:path>
                </a:pathLst>
              </a:custGeom>
              <a:noFill/>
              <a:ln w="6350" cap="flat" cmpd="sng">
                <a:gradFill>
                  <a:gsLst>
                    <a:gs pos="0">
                      <a:schemeClr val="tx1">
                        <a:lumMod val="65000"/>
                        <a:lumOff val="35000"/>
                        <a:alpha val="32000"/>
                      </a:schemeClr>
                    </a:gs>
                    <a:gs pos="50000">
                      <a:schemeClr val="tx1">
                        <a:lumMod val="65000"/>
                        <a:lumOff val="35000"/>
                      </a:schemeClr>
                    </a:gs>
                    <a:gs pos="100000">
                      <a:schemeClr val="tx1">
                        <a:lumMod val="65000"/>
                        <a:lumOff val="35000"/>
                        <a:alpha val="34000"/>
                      </a:schemeClr>
                    </a:gs>
                  </a:gsLst>
                  <a:lin ang="5400000" scaled="0"/>
                </a:gra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00">
                  <a:latin typeface="Trebuchet MS" panose="020B0603020202020204" pitchFamily="34" charset="0"/>
                </a:endParaRPr>
              </a:p>
            </p:txBody>
          </p:sp>
          <p:sp>
            <p:nvSpPr>
              <p:cNvPr id="290" name="Line 17"/>
              <p:cNvSpPr>
                <a:spLocks noChangeShapeType="1"/>
              </p:cNvSpPr>
              <p:nvPr/>
            </p:nvSpPr>
            <p:spPr bwMode="auto">
              <a:xfrm flipH="1">
                <a:off x="5081019" y="1978887"/>
                <a:ext cx="496539" cy="22752"/>
              </a:xfrm>
              <a:prstGeom prst="line">
                <a:avLst/>
              </a:prstGeom>
              <a:noFill/>
              <a:ln w="6350" cap="flat" cmpd="sng">
                <a:gradFill>
                  <a:gsLst>
                    <a:gs pos="0">
                      <a:schemeClr val="tx1">
                        <a:lumMod val="65000"/>
                        <a:lumOff val="35000"/>
                        <a:alpha val="32000"/>
                      </a:schemeClr>
                    </a:gs>
                    <a:gs pos="50000">
                      <a:schemeClr val="tx1">
                        <a:lumMod val="65000"/>
                        <a:lumOff val="35000"/>
                      </a:schemeClr>
                    </a:gs>
                    <a:gs pos="100000">
                      <a:schemeClr val="tx1">
                        <a:lumMod val="65000"/>
                        <a:lumOff val="35000"/>
                        <a:alpha val="34000"/>
                      </a:schemeClr>
                    </a:gs>
                  </a:gsLst>
                  <a:lin ang="5400000" scaled="0"/>
                </a:gra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00">
                  <a:latin typeface="Trebuchet MS" panose="020B0603020202020204" pitchFamily="34" charset="0"/>
                </a:endParaRPr>
              </a:p>
            </p:txBody>
          </p:sp>
          <p:sp>
            <p:nvSpPr>
              <p:cNvPr id="291" name="Freeform 18"/>
              <p:cNvSpPr>
                <a:spLocks/>
              </p:cNvSpPr>
              <p:nvPr/>
            </p:nvSpPr>
            <p:spPr bwMode="auto">
              <a:xfrm>
                <a:off x="5081019" y="1978887"/>
                <a:ext cx="591564" cy="471110"/>
              </a:xfrm>
              <a:custGeom>
                <a:avLst/>
                <a:gdLst>
                  <a:gd name="T0" fmla="*/ 0 w 442"/>
                  <a:gd name="T1" fmla="*/ 17 h 352"/>
                  <a:gd name="T2" fmla="*/ 442 w 442"/>
                  <a:gd name="T3" fmla="*/ 352 h 352"/>
                  <a:gd name="T4" fmla="*/ 371 w 442"/>
                  <a:gd name="T5" fmla="*/ 0 h 352"/>
                </a:gdLst>
                <a:ahLst/>
                <a:cxnLst>
                  <a:cxn ang="0">
                    <a:pos x="T0" y="T1"/>
                  </a:cxn>
                  <a:cxn ang="0">
                    <a:pos x="T2" y="T3"/>
                  </a:cxn>
                  <a:cxn ang="0">
                    <a:pos x="T4" y="T5"/>
                  </a:cxn>
                </a:cxnLst>
                <a:rect l="0" t="0" r="r" b="b"/>
                <a:pathLst>
                  <a:path w="442" h="352">
                    <a:moveTo>
                      <a:pt x="0" y="17"/>
                    </a:moveTo>
                    <a:lnTo>
                      <a:pt x="442" y="352"/>
                    </a:lnTo>
                    <a:lnTo>
                      <a:pt x="371" y="0"/>
                    </a:lnTo>
                  </a:path>
                </a:pathLst>
              </a:custGeom>
              <a:noFill/>
              <a:ln w="6350" cap="flat" cmpd="sng">
                <a:gradFill>
                  <a:gsLst>
                    <a:gs pos="0">
                      <a:schemeClr val="tx1">
                        <a:lumMod val="65000"/>
                        <a:lumOff val="35000"/>
                        <a:alpha val="32000"/>
                      </a:schemeClr>
                    </a:gs>
                    <a:gs pos="50000">
                      <a:schemeClr val="tx1">
                        <a:lumMod val="65000"/>
                        <a:lumOff val="35000"/>
                      </a:schemeClr>
                    </a:gs>
                    <a:gs pos="100000">
                      <a:schemeClr val="tx1">
                        <a:lumMod val="65000"/>
                        <a:lumOff val="35000"/>
                        <a:alpha val="34000"/>
                      </a:schemeClr>
                    </a:gs>
                  </a:gsLst>
                  <a:lin ang="5400000" scaled="0"/>
                </a:gra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00">
                  <a:latin typeface="Trebuchet MS" panose="020B0603020202020204" pitchFamily="34" charset="0"/>
                </a:endParaRPr>
              </a:p>
            </p:txBody>
          </p:sp>
          <p:sp>
            <p:nvSpPr>
              <p:cNvPr id="292" name="Freeform 19"/>
              <p:cNvSpPr>
                <a:spLocks/>
              </p:cNvSpPr>
              <p:nvPr/>
            </p:nvSpPr>
            <p:spPr bwMode="auto">
              <a:xfrm>
                <a:off x="5106448" y="2449996"/>
                <a:ext cx="566135" cy="610301"/>
              </a:xfrm>
              <a:custGeom>
                <a:avLst/>
                <a:gdLst>
                  <a:gd name="T0" fmla="*/ 423 w 423"/>
                  <a:gd name="T1" fmla="*/ 0 h 456"/>
                  <a:gd name="T2" fmla="*/ 0 w 423"/>
                  <a:gd name="T3" fmla="*/ 71 h 456"/>
                  <a:gd name="T4" fmla="*/ 352 w 423"/>
                  <a:gd name="T5" fmla="*/ 456 h 456"/>
                  <a:gd name="T6" fmla="*/ 423 w 423"/>
                  <a:gd name="T7" fmla="*/ 0 h 456"/>
                </a:gdLst>
                <a:ahLst/>
                <a:cxnLst>
                  <a:cxn ang="0">
                    <a:pos x="T0" y="T1"/>
                  </a:cxn>
                  <a:cxn ang="0">
                    <a:pos x="T2" y="T3"/>
                  </a:cxn>
                  <a:cxn ang="0">
                    <a:pos x="T4" y="T5"/>
                  </a:cxn>
                  <a:cxn ang="0">
                    <a:pos x="T6" y="T7"/>
                  </a:cxn>
                </a:cxnLst>
                <a:rect l="0" t="0" r="r" b="b"/>
                <a:pathLst>
                  <a:path w="423" h="456">
                    <a:moveTo>
                      <a:pt x="423" y="0"/>
                    </a:moveTo>
                    <a:lnTo>
                      <a:pt x="0" y="71"/>
                    </a:lnTo>
                    <a:lnTo>
                      <a:pt x="352" y="456"/>
                    </a:lnTo>
                    <a:lnTo>
                      <a:pt x="423" y="0"/>
                    </a:lnTo>
                    <a:close/>
                  </a:path>
                </a:pathLst>
              </a:custGeom>
              <a:noFill/>
              <a:ln w="6350" cap="flat" cmpd="sng">
                <a:gradFill>
                  <a:gsLst>
                    <a:gs pos="0">
                      <a:schemeClr val="tx1">
                        <a:lumMod val="65000"/>
                        <a:lumOff val="35000"/>
                        <a:alpha val="32000"/>
                      </a:schemeClr>
                    </a:gs>
                    <a:gs pos="50000">
                      <a:schemeClr val="tx1">
                        <a:lumMod val="65000"/>
                        <a:lumOff val="35000"/>
                      </a:schemeClr>
                    </a:gs>
                    <a:gs pos="100000">
                      <a:schemeClr val="tx1">
                        <a:lumMod val="65000"/>
                        <a:lumOff val="35000"/>
                        <a:alpha val="34000"/>
                      </a:schemeClr>
                    </a:gs>
                  </a:gsLst>
                  <a:lin ang="5400000" scaled="0"/>
                </a:gra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00">
                  <a:latin typeface="Trebuchet MS" panose="020B0603020202020204" pitchFamily="34" charset="0"/>
                </a:endParaRPr>
              </a:p>
            </p:txBody>
          </p:sp>
          <p:sp>
            <p:nvSpPr>
              <p:cNvPr id="293" name="Freeform 20"/>
              <p:cNvSpPr>
                <a:spLocks/>
              </p:cNvSpPr>
              <p:nvPr/>
            </p:nvSpPr>
            <p:spPr bwMode="auto">
              <a:xfrm>
                <a:off x="5672583" y="2449996"/>
                <a:ext cx="495201" cy="610301"/>
              </a:xfrm>
              <a:custGeom>
                <a:avLst/>
                <a:gdLst>
                  <a:gd name="T0" fmla="*/ 0 w 370"/>
                  <a:gd name="T1" fmla="*/ 0 h 456"/>
                  <a:gd name="T2" fmla="*/ 370 w 370"/>
                  <a:gd name="T3" fmla="*/ 12 h 456"/>
                  <a:gd name="T4" fmla="*/ 314 w 370"/>
                  <a:gd name="T5" fmla="*/ 456 h 456"/>
                  <a:gd name="T6" fmla="*/ 0 w 370"/>
                  <a:gd name="T7" fmla="*/ 0 h 456"/>
                </a:gdLst>
                <a:ahLst/>
                <a:cxnLst>
                  <a:cxn ang="0">
                    <a:pos x="T0" y="T1"/>
                  </a:cxn>
                  <a:cxn ang="0">
                    <a:pos x="T2" y="T3"/>
                  </a:cxn>
                  <a:cxn ang="0">
                    <a:pos x="T4" y="T5"/>
                  </a:cxn>
                  <a:cxn ang="0">
                    <a:pos x="T6" y="T7"/>
                  </a:cxn>
                </a:cxnLst>
                <a:rect l="0" t="0" r="r" b="b"/>
                <a:pathLst>
                  <a:path w="370" h="456">
                    <a:moveTo>
                      <a:pt x="0" y="0"/>
                    </a:moveTo>
                    <a:lnTo>
                      <a:pt x="370" y="12"/>
                    </a:lnTo>
                    <a:lnTo>
                      <a:pt x="314" y="456"/>
                    </a:lnTo>
                    <a:lnTo>
                      <a:pt x="0" y="0"/>
                    </a:lnTo>
                  </a:path>
                </a:pathLst>
              </a:custGeom>
              <a:noFill/>
              <a:ln w="6350" cap="flat" cmpd="sng">
                <a:gradFill>
                  <a:gsLst>
                    <a:gs pos="0">
                      <a:schemeClr val="tx1">
                        <a:lumMod val="65000"/>
                        <a:lumOff val="35000"/>
                        <a:alpha val="32000"/>
                      </a:schemeClr>
                    </a:gs>
                    <a:gs pos="50000">
                      <a:schemeClr val="tx1">
                        <a:lumMod val="65000"/>
                        <a:lumOff val="35000"/>
                      </a:schemeClr>
                    </a:gs>
                    <a:gs pos="100000">
                      <a:schemeClr val="tx1">
                        <a:lumMod val="65000"/>
                        <a:lumOff val="35000"/>
                        <a:alpha val="34000"/>
                      </a:schemeClr>
                    </a:gs>
                  </a:gsLst>
                  <a:lin ang="5400000" scaled="0"/>
                </a:gra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00">
                  <a:latin typeface="Trebuchet MS" panose="020B0603020202020204" pitchFamily="34" charset="0"/>
                </a:endParaRPr>
              </a:p>
            </p:txBody>
          </p:sp>
          <p:sp>
            <p:nvSpPr>
              <p:cNvPr id="294" name="Line 21"/>
              <p:cNvSpPr>
                <a:spLocks noChangeShapeType="1"/>
              </p:cNvSpPr>
              <p:nvPr/>
            </p:nvSpPr>
            <p:spPr bwMode="auto">
              <a:xfrm>
                <a:off x="5577558" y="3060298"/>
                <a:ext cx="515276" cy="0"/>
              </a:xfrm>
              <a:prstGeom prst="line">
                <a:avLst/>
              </a:prstGeom>
              <a:noFill/>
              <a:ln w="6350" cap="flat" cmpd="sng">
                <a:gradFill>
                  <a:gsLst>
                    <a:gs pos="0">
                      <a:schemeClr val="tx1">
                        <a:lumMod val="65000"/>
                        <a:lumOff val="35000"/>
                        <a:alpha val="32000"/>
                      </a:schemeClr>
                    </a:gs>
                    <a:gs pos="50000">
                      <a:schemeClr val="tx1">
                        <a:lumMod val="65000"/>
                        <a:lumOff val="35000"/>
                      </a:schemeClr>
                    </a:gs>
                    <a:gs pos="100000">
                      <a:schemeClr val="tx1">
                        <a:lumMod val="65000"/>
                        <a:lumOff val="35000"/>
                        <a:alpha val="34000"/>
                      </a:schemeClr>
                    </a:gs>
                  </a:gsLst>
                  <a:lin ang="5400000" scaled="0"/>
                </a:gra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00">
                  <a:latin typeface="Trebuchet MS" panose="020B0603020202020204" pitchFamily="34" charset="0"/>
                </a:endParaRPr>
              </a:p>
            </p:txBody>
          </p:sp>
          <p:sp>
            <p:nvSpPr>
              <p:cNvPr id="295" name="Freeform 22"/>
              <p:cNvSpPr>
                <a:spLocks/>
              </p:cNvSpPr>
              <p:nvPr/>
            </p:nvSpPr>
            <p:spPr bwMode="auto">
              <a:xfrm>
                <a:off x="6092834" y="2466057"/>
                <a:ext cx="452372" cy="626362"/>
              </a:xfrm>
              <a:custGeom>
                <a:avLst/>
                <a:gdLst>
                  <a:gd name="T0" fmla="*/ 56 w 338"/>
                  <a:gd name="T1" fmla="*/ 0 h 468"/>
                  <a:gd name="T2" fmla="*/ 338 w 338"/>
                  <a:gd name="T3" fmla="*/ 468 h 468"/>
                  <a:gd name="T4" fmla="*/ 0 w 338"/>
                  <a:gd name="T5" fmla="*/ 444 h 468"/>
                </a:gdLst>
                <a:ahLst/>
                <a:cxnLst>
                  <a:cxn ang="0">
                    <a:pos x="T0" y="T1"/>
                  </a:cxn>
                  <a:cxn ang="0">
                    <a:pos x="T2" y="T3"/>
                  </a:cxn>
                  <a:cxn ang="0">
                    <a:pos x="T4" y="T5"/>
                  </a:cxn>
                </a:cxnLst>
                <a:rect l="0" t="0" r="r" b="b"/>
                <a:pathLst>
                  <a:path w="338" h="468">
                    <a:moveTo>
                      <a:pt x="56" y="0"/>
                    </a:moveTo>
                    <a:lnTo>
                      <a:pt x="338" y="468"/>
                    </a:lnTo>
                    <a:lnTo>
                      <a:pt x="0" y="444"/>
                    </a:lnTo>
                  </a:path>
                </a:pathLst>
              </a:custGeom>
              <a:noFill/>
              <a:ln w="6350" cap="flat" cmpd="sng">
                <a:gradFill>
                  <a:gsLst>
                    <a:gs pos="0">
                      <a:schemeClr val="tx1">
                        <a:lumMod val="65000"/>
                        <a:lumOff val="35000"/>
                        <a:alpha val="32000"/>
                      </a:schemeClr>
                    </a:gs>
                    <a:gs pos="50000">
                      <a:schemeClr val="tx1">
                        <a:lumMod val="65000"/>
                        <a:lumOff val="35000"/>
                      </a:schemeClr>
                    </a:gs>
                    <a:gs pos="100000">
                      <a:schemeClr val="tx1">
                        <a:lumMod val="65000"/>
                        <a:lumOff val="35000"/>
                        <a:alpha val="34000"/>
                      </a:schemeClr>
                    </a:gs>
                  </a:gsLst>
                  <a:lin ang="5400000" scaled="0"/>
                </a:gra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00">
                  <a:latin typeface="Trebuchet MS" panose="020B0603020202020204" pitchFamily="34" charset="0"/>
                </a:endParaRPr>
              </a:p>
            </p:txBody>
          </p:sp>
          <p:sp>
            <p:nvSpPr>
              <p:cNvPr id="296" name="Freeform 23"/>
              <p:cNvSpPr>
                <a:spLocks/>
              </p:cNvSpPr>
              <p:nvPr/>
            </p:nvSpPr>
            <p:spPr bwMode="auto">
              <a:xfrm>
                <a:off x="6092834" y="3060298"/>
                <a:ext cx="452372" cy="508584"/>
              </a:xfrm>
              <a:custGeom>
                <a:avLst/>
                <a:gdLst>
                  <a:gd name="T0" fmla="*/ 0 w 338"/>
                  <a:gd name="T1" fmla="*/ 0 h 380"/>
                  <a:gd name="T2" fmla="*/ 191 w 338"/>
                  <a:gd name="T3" fmla="*/ 380 h 380"/>
                  <a:gd name="T4" fmla="*/ 338 w 338"/>
                  <a:gd name="T5" fmla="*/ 24 h 380"/>
                </a:gdLst>
                <a:ahLst/>
                <a:cxnLst>
                  <a:cxn ang="0">
                    <a:pos x="T0" y="T1"/>
                  </a:cxn>
                  <a:cxn ang="0">
                    <a:pos x="T2" y="T3"/>
                  </a:cxn>
                  <a:cxn ang="0">
                    <a:pos x="T4" y="T5"/>
                  </a:cxn>
                </a:cxnLst>
                <a:rect l="0" t="0" r="r" b="b"/>
                <a:pathLst>
                  <a:path w="338" h="380">
                    <a:moveTo>
                      <a:pt x="0" y="0"/>
                    </a:moveTo>
                    <a:lnTo>
                      <a:pt x="191" y="380"/>
                    </a:lnTo>
                    <a:lnTo>
                      <a:pt x="338" y="24"/>
                    </a:lnTo>
                  </a:path>
                </a:pathLst>
              </a:custGeom>
              <a:noFill/>
              <a:ln w="6350" cap="flat" cmpd="sng">
                <a:gradFill>
                  <a:gsLst>
                    <a:gs pos="0">
                      <a:schemeClr val="tx1">
                        <a:lumMod val="65000"/>
                        <a:lumOff val="35000"/>
                        <a:alpha val="32000"/>
                      </a:schemeClr>
                    </a:gs>
                    <a:gs pos="50000">
                      <a:schemeClr val="tx1">
                        <a:lumMod val="65000"/>
                        <a:lumOff val="35000"/>
                      </a:schemeClr>
                    </a:gs>
                    <a:gs pos="100000">
                      <a:schemeClr val="tx1">
                        <a:lumMod val="65000"/>
                        <a:lumOff val="35000"/>
                        <a:alpha val="34000"/>
                      </a:schemeClr>
                    </a:gs>
                  </a:gsLst>
                  <a:lin ang="5400000" scaled="0"/>
                </a:gra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00">
                  <a:latin typeface="Trebuchet MS" panose="020B0603020202020204" pitchFamily="34" charset="0"/>
                </a:endParaRPr>
              </a:p>
            </p:txBody>
          </p:sp>
          <p:sp>
            <p:nvSpPr>
              <p:cNvPr id="297" name="Freeform 24"/>
              <p:cNvSpPr>
                <a:spLocks/>
              </p:cNvSpPr>
              <p:nvPr/>
            </p:nvSpPr>
            <p:spPr bwMode="auto">
              <a:xfrm>
                <a:off x="5577558" y="3060298"/>
                <a:ext cx="515276" cy="508584"/>
              </a:xfrm>
              <a:custGeom>
                <a:avLst/>
                <a:gdLst>
                  <a:gd name="T0" fmla="*/ 385 w 385"/>
                  <a:gd name="T1" fmla="*/ 0 h 380"/>
                  <a:gd name="T2" fmla="*/ 255 w 385"/>
                  <a:gd name="T3" fmla="*/ 380 h 380"/>
                  <a:gd name="T4" fmla="*/ 0 w 385"/>
                  <a:gd name="T5" fmla="*/ 0 h 380"/>
                </a:gdLst>
                <a:ahLst/>
                <a:cxnLst>
                  <a:cxn ang="0">
                    <a:pos x="T0" y="T1"/>
                  </a:cxn>
                  <a:cxn ang="0">
                    <a:pos x="T2" y="T3"/>
                  </a:cxn>
                  <a:cxn ang="0">
                    <a:pos x="T4" y="T5"/>
                  </a:cxn>
                </a:cxnLst>
                <a:rect l="0" t="0" r="r" b="b"/>
                <a:pathLst>
                  <a:path w="385" h="380">
                    <a:moveTo>
                      <a:pt x="385" y="0"/>
                    </a:moveTo>
                    <a:lnTo>
                      <a:pt x="255" y="380"/>
                    </a:lnTo>
                    <a:lnTo>
                      <a:pt x="0" y="0"/>
                    </a:lnTo>
                  </a:path>
                </a:pathLst>
              </a:custGeom>
              <a:noFill/>
              <a:ln w="6350" cap="flat" cmpd="sng">
                <a:gradFill>
                  <a:gsLst>
                    <a:gs pos="0">
                      <a:schemeClr val="tx1">
                        <a:lumMod val="65000"/>
                        <a:lumOff val="35000"/>
                        <a:alpha val="32000"/>
                      </a:schemeClr>
                    </a:gs>
                    <a:gs pos="50000">
                      <a:schemeClr val="tx1">
                        <a:lumMod val="65000"/>
                        <a:lumOff val="35000"/>
                      </a:schemeClr>
                    </a:gs>
                    <a:gs pos="100000">
                      <a:schemeClr val="tx1">
                        <a:lumMod val="65000"/>
                        <a:lumOff val="35000"/>
                        <a:alpha val="34000"/>
                      </a:schemeClr>
                    </a:gs>
                  </a:gsLst>
                  <a:lin ang="5400000" scaled="0"/>
                </a:gra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00">
                  <a:latin typeface="Trebuchet MS" panose="020B0603020202020204" pitchFamily="34" charset="0"/>
                </a:endParaRPr>
              </a:p>
            </p:txBody>
          </p:sp>
          <p:sp>
            <p:nvSpPr>
              <p:cNvPr id="298" name="Line 25"/>
              <p:cNvSpPr>
                <a:spLocks noChangeShapeType="1"/>
              </p:cNvSpPr>
              <p:nvPr/>
            </p:nvSpPr>
            <p:spPr bwMode="auto">
              <a:xfrm>
                <a:off x="5918845" y="3568882"/>
                <a:ext cx="429620" cy="0"/>
              </a:xfrm>
              <a:prstGeom prst="line">
                <a:avLst/>
              </a:prstGeom>
              <a:noFill/>
              <a:ln w="6350" cap="flat" cmpd="sng">
                <a:gradFill>
                  <a:gsLst>
                    <a:gs pos="0">
                      <a:schemeClr val="tx1">
                        <a:lumMod val="65000"/>
                        <a:lumOff val="35000"/>
                        <a:alpha val="32000"/>
                      </a:schemeClr>
                    </a:gs>
                    <a:gs pos="50000">
                      <a:schemeClr val="tx1">
                        <a:lumMod val="65000"/>
                        <a:lumOff val="35000"/>
                      </a:schemeClr>
                    </a:gs>
                    <a:gs pos="100000">
                      <a:schemeClr val="tx1">
                        <a:lumMod val="65000"/>
                        <a:lumOff val="35000"/>
                        <a:alpha val="34000"/>
                      </a:schemeClr>
                    </a:gs>
                  </a:gsLst>
                  <a:lin ang="5400000" scaled="0"/>
                </a:gra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00">
                  <a:latin typeface="Trebuchet MS" panose="020B0603020202020204" pitchFamily="34" charset="0"/>
                </a:endParaRPr>
              </a:p>
            </p:txBody>
          </p:sp>
          <p:sp>
            <p:nvSpPr>
              <p:cNvPr id="299" name="Freeform 26"/>
              <p:cNvSpPr>
                <a:spLocks/>
              </p:cNvSpPr>
              <p:nvPr/>
            </p:nvSpPr>
            <p:spPr bwMode="auto">
              <a:xfrm>
                <a:off x="5577558" y="1978887"/>
                <a:ext cx="590226" cy="487170"/>
              </a:xfrm>
              <a:custGeom>
                <a:avLst/>
                <a:gdLst>
                  <a:gd name="T0" fmla="*/ 0 w 441"/>
                  <a:gd name="T1" fmla="*/ 0 h 364"/>
                  <a:gd name="T2" fmla="*/ 441 w 441"/>
                  <a:gd name="T3" fmla="*/ 364 h 364"/>
                  <a:gd name="T4" fmla="*/ 290 w 441"/>
                  <a:gd name="T5" fmla="*/ 62 h 364"/>
                  <a:gd name="T6" fmla="*/ 0 w 441"/>
                  <a:gd name="T7" fmla="*/ 0 h 364"/>
                </a:gdLst>
                <a:ahLst/>
                <a:cxnLst>
                  <a:cxn ang="0">
                    <a:pos x="T0" y="T1"/>
                  </a:cxn>
                  <a:cxn ang="0">
                    <a:pos x="T2" y="T3"/>
                  </a:cxn>
                  <a:cxn ang="0">
                    <a:pos x="T4" y="T5"/>
                  </a:cxn>
                  <a:cxn ang="0">
                    <a:pos x="T6" y="T7"/>
                  </a:cxn>
                </a:cxnLst>
                <a:rect l="0" t="0" r="r" b="b"/>
                <a:pathLst>
                  <a:path w="441" h="364">
                    <a:moveTo>
                      <a:pt x="0" y="0"/>
                    </a:moveTo>
                    <a:lnTo>
                      <a:pt x="441" y="364"/>
                    </a:lnTo>
                    <a:lnTo>
                      <a:pt x="290" y="62"/>
                    </a:lnTo>
                    <a:lnTo>
                      <a:pt x="0" y="0"/>
                    </a:lnTo>
                    <a:close/>
                  </a:path>
                </a:pathLst>
              </a:custGeom>
              <a:noFill/>
              <a:ln w="6350" cap="flat" cmpd="sng">
                <a:gradFill>
                  <a:gsLst>
                    <a:gs pos="0">
                      <a:schemeClr val="tx1">
                        <a:lumMod val="65000"/>
                        <a:lumOff val="35000"/>
                        <a:alpha val="32000"/>
                      </a:schemeClr>
                    </a:gs>
                    <a:gs pos="50000">
                      <a:schemeClr val="tx1">
                        <a:lumMod val="65000"/>
                        <a:lumOff val="35000"/>
                      </a:schemeClr>
                    </a:gs>
                    <a:gs pos="100000">
                      <a:schemeClr val="tx1">
                        <a:lumMod val="65000"/>
                        <a:lumOff val="35000"/>
                        <a:alpha val="34000"/>
                      </a:schemeClr>
                    </a:gs>
                  </a:gsLst>
                  <a:lin ang="5400000" scaled="0"/>
                </a:gra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00">
                  <a:latin typeface="Trebuchet MS" panose="020B0603020202020204" pitchFamily="34" charset="0"/>
                </a:endParaRPr>
              </a:p>
            </p:txBody>
          </p:sp>
          <p:sp>
            <p:nvSpPr>
              <p:cNvPr id="300" name="Freeform 27"/>
              <p:cNvSpPr>
                <a:spLocks/>
              </p:cNvSpPr>
              <p:nvPr/>
            </p:nvSpPr>
            <p:spPr bwMode="auto">
              <a:xfrm>
                <a:off x="4530945" y="1770099"/>
                <a:ext cx="550074" cy="465756"/>
              </a:xfrm>
              <a:custGeom>
                <a:avLst/>
                <a:gdLst>
                  <a:gd name="T0" fmla="*/ 0 w 411"/>
                  <a:gd name="T1" fmla="*/ 0 h 348"/>
                  <a:gd name="T2" fmla="*/ 411 w 411"/>
                  <a:gd name="T3" fmla="*/ 173 h 348"/>
                  <a:gd name="T4" fmla="*/ 0 w 411"/>
                  <a:gd name="T5" fmla="*/ 348 h 348"/>
                </a:gdLst>
                <a:ahLst/>
                <a:cxnLst>
                  <a:cxn ang="0">
                    <a:pos x="T0" y="T1"/>
                  </a:cxn>
                  <a:cxn ang="0">
                    <a:pos x="T2" y="T3"/>
                  </a:cxn>
                  <a:cxn ang="0">
                    <a:pos x="T4" y="T5"/>
                  </a:cxn>
                </a:cxnLst>
                <a:rect l="0" t="0" r="r" b="b"/>
                <a:pathLst>
                  <a:path w="411" h="348">
                    <a:moveTo>
                      <a:pt x="0" y="0"/>
                    </a:moveTo>
                    <a:lnTo>
                      <a:pt x="411" y="173"/>
                    </a:lnTo>
                    <a:lnTo>
                      <a:pt x="0" y="348"/>
                    </a:lnTo>
                  </a:path>
                </a:pathLst>
              </a:custGeom>
              <a:noFill/>
              <a:ln w="6350" cap="flat" cmpd="sng">
                <a:gradFill>
                  <a:gsLst>
                    <a:gs pos="0">
                      <a:schemeClr val="tx1">
                        <a:lumMod val="65000"/>
                        <a:lumOff val="35000"/>
                        <a:alpha val="32000"/>
                      </a:schemeClr>
                    </a:gs>
                    <a:gs pos="50000">
                      <a:schemeClr val="tx1">
                        <a:lumMod val="65000"/>
                        <a:lumOff val="35000"/>
                      </a:schemeClr>
                    </a:gs>
                    <a:gs pos="100000">
                      <a:schemeClr val="tx1">
                        <a:lumMod val="65000"/>
                        <a:lumOff val="35000"/>
                        <a:alpha val="34000"/>
                      </a:schemeClr>
                    </a:gs>
                  </a:gsLst>
                  <a:lin ang="5400000" scaled="0"/>
                </a:gra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00">
                  <a:latin typeface="Trebuchet MS" panose="020B0603020202020204" pitchFamily="34" charset="0"/>
                </a:endParaRPr>
              </a:p>
            </p:txBody>
          </p:sp>
          <p:sp>
            <p:nvSpPr>
              <p:cNvPr id="301" name="Line 28"/>
              <p:cNvSpPr>
                <a:spLocks noChangeShapeType="1"/>
              </p:cNvSpPr>
              <p:nvPr/>
            </p:nvSpPr>
            <p:spPr bwMode="auto">
              <a:xfrm>
                <a:off x="4530945" y="1507777"/>
                <a:ext cx="0" cy="262322"/>
              </a:xfrm>
              <a:prstGeom prst="line">
                <a:avLst/>
              </a:prstGeom>
              <a:noFill/>
              <a:ln w="6350" cap="flat" cmpd="sng">
                <a:gradFill>
                  <a:gsLst>
                    <a:gs pos="0">
                      <a:schemeClr val="tx1">
                        <a:lumMod val="65000"/>
                        <a:lumOff val="35000"/>
                        <a:alpha val="32000"/>
                      </a:schemeClr>
                    </a:gs>
                    <a:gs pos="50000">
                      <a:schemeClr val="tx1">
                        <a:lumMod val="65000"/>
                        <a:lumOff val="35000"/>
                      </a:schemeClr>
                    </a:gs>
                    <a:gs pos="100000">
                      <a:schemeClr val="tx1">
                        <a:lumMod val="65000"/>
                        <a:lumOff val="35000"/>
                        <a:alpha val="34000"/>
                      </a:schemeClr>
                    </a:gs>
                  </a:gsLst>
                  <a:lin ang="5400000" scaled="0"/>
                </a:gra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00">
                  <a:latin typeface="Trebuchet MS" panose="020B0603020202020204" pitchFamily="34" charset="0"/>
                </a:endParaRPr>
              </a:p>
            </p:txBody>
          </p:sp>
          <p:sp>
            <p:nvSpPr>
              <p:cNvPr id="302" name="Line 29"/>
              <p:cNvSpPr>
                <a:spLocks noChangeShapeType="1"/>
              </p:cNvSpPr>
              <p:nvPr/>
            </p:nvSpPr>
            <p:spPr bwMode="auto">
              <a:xfrm flipH="1" flipV="1">
                <a:off x="4530945" y="1368585"/>
                <a:ext cx="410883" cy="69596"/>
              </a:xfrm>
              <a:prstGeom prst="line">
                <a:avLst/>
              </a:prstGeom>
              <a:noFill/>
              <a:ln w="6350" cap="flat" cmpd="sng">
                <a:gradFill>
                  <a:gsLst>
                    <a:gs pos="0">
                      <a:schemeClr val="tx1">
                        <a:lumMod val="65000"/>
                        <a:lumOff val="35000"/>
                        <a:alpha val="32000"/>
                      </a:schemeClr>
                    </a:gs>
                    <a:gs pos="50000">
                      <a:schemeClr val="tx1">
                        <a:lumMod val="65000"/>
                        <a:lumOff val="35000"/>
                      </a:schemeClr>
                    </a:gs>
                    <a:gs pos="100000">
                      <a:schemeClr val="tx1">
                        <a:lumMod val="65000"/>
                        <a:lumOff val="35000"/>
                        <a:alpha val="34000"/>
                      </a:schemeClr>
                    </a:gs>
                  </a:gsLst>
                  <a:lin ang="5400000" scaled="0"/>
                </a:gra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00">
                  <a:latin typeface="Trebuchet MS" panose="020B0603020202020204" pitchFamily="34" charset="0"/>
                </a:endParaRPr>
              </a:p>
            </p:txBody>
          </p:sp>
          <p:sp>
            <p:nvSpPr>
              <p:cNvPr id="303" name="Line 30"/>
              <p:cNvSpPr>
                <a:spLocks noChangeShapeType="1"/>
              </p:cNvSpPr>
              <p:nvPr/>
            </p:nvSpPr>
            <p:spPr bwMode="auto">
              <a:xfrm>
                <a:off x="5431675" y="1653660"/>
                <a:ext cx="534014" cy="408206"/>
              </a:xfrm>
              <a:prstGeom prst="line">
                <a:avLst/>
              </a:prstGeom>
              <a:noFill/>
              <a:ln w="6350" cap="flat" cmpd="sng">
                <a:gradFill>
                  <a:gsLst>
                    <a:gs pos="0">
                      <a:schemeClr val="tx1">
                        <a:lumMod val="65000"/>
                        <a:lumOff val="35000"/>
                        <a:alpha val="32000"/>
                      </a:schemeClr>
                    </a:gs>
                    <a:gs pos="50000">
                      <a:schemeClr val="tx1">
                        <a:lumMod val="65000"/>
                        <a:lumOff val="35000"/>
                      </a:schemeClr>
                    </a:gs>
                    <a:gs pos="100000">
                      <a:schemeClr val="tx1">
                        <a:lumMod val="65000"/>
                        <a:lumOff val="35000"/>
                        <a:alpha val="34000"/>
                      </a:schemeClr>
                    </a:gs>
                  </a:gsLst>
                  <a:lin ang="5400000" scaled="0"/>
                </a:gra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00">
                  <a:latin typeface="Trebuchet MS" panose="020B0603020202020204" pitchFamily="34" charset="0"/>
                </a:endParaRPr>
              </a:p>
            </p:txBody>
          </p:sp>
          <p:sp>
            <p:nvSpPr>
              <p:cNvPr id="304" name="Line 31"/>
              <p:cNvSpPr>
                <a:spLocks noChangeShapeType="1"/>
              </p:cNvSpPr>
              <p:nvPr/>
            </p:nvSpPr>
            <p:spPr bwMode="auto">
              <a:xfrm>
                <a:off x="5965688" y="2061866"/>
                <a:ext cx="433635" cy="508584"/>
              </a:xfrm>
              <a:prstGeom prst="line">
                <a:avLst/>
              </a:prstGeom>
              <a:noFill/>
              <a:ln w="6350" cap="flat" cmpd="sng">
                <a:gradFill>
                  <a:gsLst>
                    <a:gs pos="0">
                      <a:schemeClr val="tx1">
                        <a:lumMod val="65000"/>
                        <a:lumOff val="35000"/>
                        <a:alpha val="32000"/>
                      </a:schemeClr>
                    </a:gs>
                    <a:gs pos="50000">
                      <a:schemeClr val="tx1">
                        <a:lumMod val="65000"/>
                        <a:lumOff val="35000"/>
                      </a:schemeClr>
                    </a:gs>
                    <a:gs pos="100000">
                      <a:schemeClr val="tx1">
                        <a:lumMod val="65000"/>
                        <a:lumOff val="35000"/>
                        <a:alpha val="34000"/>
                      </a:schemeClr>
                    </a:gs>
                  </a:gsLst>
                  <a:lin ang="5400000" scaled="0"/>
                </a:gra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00">
                  <a:latin typeface="Trebuchet MS" panose="020B0603020202020204" pitchFamily="34" charset="0"/>
                </a:endParaRPr>
              </a:p>
            </p:txBody>
          </p:sp>
          <p:sp>
            <p:nvSpPr>
              <p:cNvPr id="305" name="Freeform 32"/>
              <p:cNvSpPr>
                <a:spLocks/>
              </p:cNvSpPr>
              <p:nvPr/>
            </p:nvSpPr>
            <p:spPr bwMode="auto">
              <a:xfrm>
                <a:off x="6399323" y="2570450"/>
                <a:ext cx="234216" cy="998431"/>
              </a:xfrm>
              <a:custGeom>
                <a:avLst/>
                <a:gdLst>
                  <a:gd name="T0" fmla="*/ 0 w 175"/>
                  <a:gd name="T1" fmla="*/ 0 h 746"/>
                  <a:gd name="T2" fmla="*/ 175 w 175"/>
                  <a:gd name="T3" fmla="*/ 427 h 746"/>
                  <a:gd name="T4" fmla="*/ 113 w 175"/>
                  <a:gd name="T5" fmla="*/ 746 h 746"/>
                </a:gdLst>
                <a:ahLst/>
                <a:cxnLst>
                  <a:cxn ang="0">
                    <a:pos x="T0" y="T1"/>
                  </a:cxn>
                  <a:cxn ang="0">
                    <a:pos x="T2" y="T3"/>
                  </a:cxn>
                  <a:cxn ang="0">
                    <a:pos x="T4" y="T5"/>
                  </a:cxn>
                </a:cxnLst>
                <a:rect l="0" t="0" r="r" b="b"/>
                <a:pathLst>
                  <a:path w="175" h="746">
                    <a:moveTo>
                      <a:pt x="0" y="0"/>
                    </a:moveTo>
                    <a:lnTo>
                      <a:pt x="175" y="427"/>
                    </a:lnTo>
                    <a:lnTo>
                      <a:pt x="113" y="746"/>
                    </a:lnTo>
                  </a:path>
                </a:pathLst>
              </a:custGeom>
              <a:noFill/>
              <a:ln w="6350" cap="flat" cmpd="sng">
                <a:gradFill>
                  <a:gsLst>
                    <a:gs pos="0">
                      <a:schemeClr val="tx1">
                        <a:lumMod val="65000"/>
                        <a:lumOff val="35000"/>
                        <a:alpha val="32000"/>
                      </a:schemeClr>
                    </a:gs>
                    <a:gs pos="50000">
                      <a:schemeClr val="tx1">
                        <a:lumMod val="65000"/>
                        <a:lumOff val="35000"/>
                      </a:schemeClr>
                    </a:gs>
                    <a:gs pos="100000">
                      <a:schemeClr val="tx1">
                        <a:lumMod val="65000"/>
                        <a:lumOff val="35000"/>
                        <a:alpha val="34000"/>
                      </a:schemeClr>
                    </a:gs>
                  </a:gsLst>
                  <a:lin ang="5400000" scaled="0"/>
                </a:gra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00">
                  <a:latin typeface="Trebuchet MS" panose="020B0603020202020204" pitchFamily="34" charset="0"/>
                </a:endParaRPr>
              </a:p>
            </p:txBody>
          </p:sp>
          <p:sp>
            <p:nvSpPr>
              <p:cNvPr id="306" name="Freeform 33"/>
              <p:cNvSpPr>
                <a:spLocks/>
              </p:cNvSpPr>
              <p:nvPr/>
            </p:nvSpPr>
            <p:spPr bwMode="auto">
              <a:xfrm>
                <a:off x="6167784" y="2466057"/>
                <a:ext cx="465756" cy="675882"/>
              </a:xfrm>
              <a:custGeom>
                <a:avLst/>
                <a:gdLst>
                  <a:gd name="T0" fmla="*/ 348 w 348"/>
                  <a:gd name="T1" fmla="*/ 505 h 505"/>
                  <a:gd name="T2" fmla="*/ 282 w 348"/>
                  <a:gd name="T3" fmla="*/ 468 h 505"/>
                  <a:gd name="T4" fmla="*/ 173 w 348"/>
                  <a:gd name="T5" fmla="*/ 78 h 505"/>
                  <a:gd name="T6" fmla="*/ 0 w 348"/>
                  <a:gd name="T7" fmla="*/ 0 h 505"/>
                </a:gdLst>
                <a:ahLst/>
                <a:cxnLst>
                  <a:cxn ang="0">
                    <a:pos x="T0" y="T1"/>
                  </a:cxn>
                  <a:cxn ang="0">
                    <a:pos x="T2" y="T3"/>
                  </a:cxn>
                  <a:cxn ang="0">
                    <a:pos x="T4" y="T5"/>
                  </a:cxn>
                  <a:cxn ang="0">
                    <a:pos x="T6" y="T7"/>
                  </a:cxn>
                </a:cxnLst>
                <a:rect l="0" t="0" r="r" b="b"/>
                <a:pathLst>
                  <a:path w="348" h="505">
                    <a:moveTo>
                      <a:pt x="348" y="505"/>
                    </a:moveTo>
                    <a:lnTo>
                      <a:pt x="282" y="468"/>
                    </a:lnTo>
                    <a:lnTo>
                      <a:pt x="173" y="78"/>
                    </a:lnTo>
                    <a:lnTo>
                      <a:pt x="0" y="0"/>
                    </a:lnTo>
                  </a:path>
                </a:pathLst>
              </a:custGeom>
              <a:noFill/>
              <a:ln w="6350" cap="flat" cmpd="sng">
                <a:gradFill>
                  <a:gsLst>
                    <a:gs pos="0">
                      <a:schemeClr val="tx1">
                        <a:lumMod val="65000"/>
                        <a:lumOff val="35000"/>
                        <a:alpha val="32000"/>
                      </a:schemeClr>
                    </a:gs>
                    <a:gs pos="50000">
                      <a:schemeClr val="tx1">
                        <a:lumMod val="65000"/>
                        <a:lumOff val="35000"/>
                      </a:schemeClr>
                    </a:gs>
                    <a:gs pos="100000">
                      <a:schemeClr val="tx1">
                        <a:lumMod val="65000"/>
                        <a:lumOff val="35000"/>
                        <a:alpha val="34000"/>
                      </a:schemeClr>
                    </a:gs>
                  </a:gsLst>
                  <a:lin ang="5400000" scaled="0"/>
                </a:gra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00">
                  <a:latin typeface="Trebuchet MS" panose="020B0603020202020204" pitchFamily="34" charset="0"/>
                </a:endParaRPr>
              </a:p>
            </p:txBody>
          </p:sp>
          <p:sp>
            <p:nvSpPr>
              <p:cNvPr id="307" name="Line 34"/>
              <p:cNvSpPr>
                <a:spLocks noChangeShapeType="1"/>
              </p:cNvSpPr>
              <p:nvPr/>
            </p:nvSpPr>
            <p:spPr bwMode="auto">
              <a:xfrm>
                <a:off x="6545207" y="3092419"/>
                <a:ext cx="5354" cy="476463"/>
              </a:xfrm>
              <a:prstGeom prst="line">
                <a:avLst/>
              </a:prstGeom>
              <a:noFill/>
              <a:ln w="6350" cap="flat" cmpd="sng">
                <a:gradFill>
                  <a:gsLst>
                    <a:gs pos="0">
                      <a:schemeClr val="tx1">
                        <a:lumMod val="65000"/>
                        <a:lumOff val="35000"/>
                        <a:alpha val="32000"/>
                      </a:schemeClr>
                    </a:gs>
                    <a:gs pos="50000">
                      <a:schemeClr val="tx1">
                        <a:lumMod val="65000"/>
                        <a:lumOff val="35000"/>
                      </a:schemeClr>
                    </a:gs>
                    <a:gs pos="100000">
                      <a:schemeClr val="tx1">
                        <a:lumMod val="65000"/>
                        <a:lumOff val="35000"/>
                        <a:alpha val="34000"/>
                      </a:schemeClr>
                    </a:gs>
                  </a:gsLst>
                  <a:lin ang="5400000" scaled="0"/>
                </a:gra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00">
                  <a:latin typeface="Trebuchet MS" panose="020B0603020202020204" pitchFamily="34" charset="0"/>
                </a:endParaRPr>
              </a:p>
            </p:txBody>
          </p:sp>
          <p:sp>
            <p:nvSpPr>
              <p:cNvPr id="308" name="Line 35"/>
              <p:cNvSpPr>
                <a:spLocks noChangeShapeType="1"/>
              </p:cNvSpPr>
              <p:nvPr/>
            </p:nvSpPr>
            <p:spPr bwMode="auto">
              <a:xfrm>
                <a:off x="6348465" y="3568882"/>
                <a:ext cx="202095" cy="0"/>
              </a:xfrm>
              <a:prstGeom prst="line">
                <a:avLst/>
              </a:prstGeom>
              <a:noFill/>
              <a:ln w="6350" cap="flat" cmpd="sng">
                <a:gradFill>
                  <a:gsLst>
                    <a:gs pos="0">
                      <a:schemeClr val="tx1">
                        <a:lumMod val="65000"/>
                        <a:lumOff val="35000"/>
                        <a:alpha val="32000"/>
                      </a:schemeClr>
                    </a:gs>
                    <a:gs pos="50000">
                      <a:schemeClr val="tx1">
                        <a:lumMod val="65000"/>
                        <a:lumOff val="35000"/>
                      </a:schemeClr>
                    </a:gs>
                    <a:gs pos="100000">
                      <a:schemeClr val="tx1">
                        <a:lumMod val="65000"/>
                        <a:lumOff val="35000"/>
                        <a:alpha val="34000"/>
                      </a:schemeClr>
                    </a:gs>
                  </a:gsLst>
                  <a:lin ang="5400000" scaled="0"/>
                </a:gra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00">
                  <a:latin typeface="Trebuchet MS" panose="020B0603020202020204" pitchFamily="34" charset="0"/>
                </a:endParaRPr>
              </a:p>
            </p:txBody>
          </p:sp>
          <p:sp>
            <p:nvSpPr>
              <p:cNvPr id="309" name="Freeform 36"/>
              <p:cNvSpPr>
                <a:spLocks/>
              </p:cNvSpPr>
              <p:nvPr/>
            </p:nvSpPr>
            <p:spPr bwMode="auto">
              <a:xfrm>
                <a:off x="5261701" y="3060298"/>
                <a:ext cx="657145" cy="508584"/>
              </a:xfrm>
              <a:custGeom>
                <a:avLst/>
                <a:gdLst>
                  <a:gd name="T0" fmla="*/ 491 w 491"/>
                  <a:gd name="T1" fmla="*/ 380 h 380"/>
                  <a:gd name="T2" fmla="*/ 0 w 491"/>
                  <a:gd name="T3" fmla="*/ 380 h 380"/>
                  <a:gd name="T4" fmla="*/ 236 w 491"/>
                  <a:gd name="T5" fmla="*/ 0 h 380"/>
                </a:gdLst>
                <a:ahLst/>
                <a:cxnLst>
                  <a:cxn ang="0">
                    <a:pos x="T0" y="T1"/>
                  </a:cxn>
                  <a:cxn ang="0">
                    <a:pos x="T2" y="T3"/>
                  </a:cxn>
                  <a:cxn ang="0">
                    <a:pos x="T4" y="T5"/>
                  </a:cxn>
                </a:cxnLst>
                <a:rect l="0" t="0" r="r" b="b"/>
                <a:pathLst>
                  <a:path w="491" h="380">
                    <a:moveTo>
                      <a:pt x="491" y="380"/>
                    </a:moveTo>
                    <a:lnTo>
                      <a:pt x="0" y="380"/>
                    </a:lnTo>
                    <a:lnTo>
                      <a:pt x="236" y="0"/>
                    </a:lnTo>
                  </a:path>
                </a:pathLst>
              </a:custGeom>
              <a:noFill/>
              <a:ln w="6350" cap="flat" cmpd="sng">
                <a:gradFill>
                  <a:gsLst>
                    <a:gs pos="0">
                      <a:schemeClr val="tx1">
                        <a:lumMod val="65000"/>
                        <a:lumOff val="35000"/>
                        <a:alpha val="32000"/>
                      </a:schemeClr>
                    </a:gs>
                    <a:gs pos="50000">
                      <a:schemeClr val="tx1">
                        <a:lumMod val="65000"/>
                        <a:lumOff val="35000"/>
                      </a:schemeClr>
                    </a:gs>
                    <a:gs pos="100000">
                      <a:schemeClr val="tx1">
                        <a:lumMod val="65000"/>
                        <a:lumOff val="35000"/>
                        <a:alpha val="34000"/>
                      </a:schemeClr>
                    </a:gs>
                  </a:gsLst>
                  <a:lin ang="5400000" scaled="0"/>
                </a:gra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00">
                  <a:latin typeface="Trebuchet MS" panose="020B0603020202020204" pitchFamily="34" charset="0"/>
                </a:endParaRPr>
              </a:p>
            </p:txBody>
          </p:sp>
          <p:sp>
            <p:nvSpPr>
              <p:cNvPr id="310" name="Freeform 37"/>
              <p:cNvSpPr>
                <a:spLocks/>
              </p:cNvSpPr>
              <p:nvPr/>
            </p:nvSpPr>
            <p:spPr bwMode="auto">
              <a:xfrm>
                <a:off x="4941828" y="3060298"/>
                <a:ext cx="635730" cy="508584"/>
              </a:xfrm>
              <a:custGeom>
                <a:avLst/>
                <a:gdLst>
                  <a:gd name="T0" fmla="*/ 475 w 475"/>
                  <a:gd name="T1" fmla="*/ 0 h 380"/>
                  <a:gd name="T2" fmla="*/ 0 w 475"/>
                  <a:gd name="T3" fmla="*/ 45 h 380"/>
                  <a:gd name="T4" fmla="*/ 239 w 475"/>
                  <a:gd name="T5" fmla="*/ 380 h 380"/>
                </a:gdLst>
                <a:ahLst/>
                <a:cxnLst>
                  <a:cxn ang="0">
                    <a:pos x="T0" y="T1"/>
                  </a:cxn>
                  <a:cxn ang="0">
                    <a:pos x="T2" y="T3"/>
                  </a:cxn>
                  <a:cxn ang="0">
                    <a:pos x="T4" y="T5"/>
                  </a:cxn>
                </a:cxnLst>
                <a:rect l="0" t="0" r="r" b="b"/>
                <a:pathLst>
                  <a:path w="475" h="380">
                    <a:moveTo>
                      <a:pt x="475" y="0"/>
                    </a:moveTo>
                    <a:lnTo>
                      <a:pt x="0" y="45"/>
                    </a:lnTo>
                    <a:lnTo>
                      <a:pt x="239" y="380"/>
                    </a:lnTo>
                  </a:path>
                </a:pathLst>
              </a:custGeom>
              <a:noFill/>
              <a:ln w="6350" cap="flat" cmpd="sng">
                <a:gradFill>
                  <a:gsLst>
                    <a:gs pos="0">
                      <a:schemeClr val="tx1">
                        <a:lumMod val="65000"/>
                        <a:lumOff val="35000"/>
                        <a:alpha val="32000"/>
                      </a:schemeClr>
                    </a:gs>
                    <a:gs pos="50000">
                      <a:schemeClr val="tx1">
                        <a:lumMod val="65000"/>
                        <a:lumOff val="35000"/>
                      </a:schemeClr>
                    </a:gs>
                    <a:gs pos="100000">
                      <a:schemeClr val="tx1">
                        <a:lumMod val="65000"/>
                        <a:lumOff val="35000"/>
                        <a:alpha val="34000"/>
                      </a:schemeClr>
                    </a:gs>
                  </a:gsLst>
                  <a:lin ang="5400000" scaled="0"/>
                </a:gra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00">
                  <a:latin typeface="Trebuchet MS" panose="020B0603020202020204" pitchFamily="34" charset="0"/>
                </a:endParaRPr>
              </a:p>
            </p:txBody>
          </p:sp>
          <p:sp>
            <p:nvSpPr>
              <p:cNvPr id="311" name="Freeform 38"/>
              <p:cNvSpPr>
                <a:spLocks/>
              </p:cNvSpPr>
              <p:nvPr/>
            </p:nvSpPr>
            <p:spPr bwMode="auto">
              <a:xfrm>
                <a:off x="4530945" y="2545021"/>
                <a:ext cx="575503" cy="575503"/>
              </a:xfrm>
              <a:custGeom>
                <a:avLst/>
                <a:gdLst>
                  <a:gd name="T0" fmla="*/ 307 w 430"/>
                  <a:gd name="T1" fmla="*/ 430 h 430"/>
                  <a:gd name="T2" fmla="*/ 430 w 430"/>
                  <a:gd name="T3" fmla="*/ 0 h 430"/>
                  <a:gd name="T4" fmla="*/ 0 w 430"/>
                  <a:gd name="T5" fmla="*/ 217 h 430"/>
                  <a:gd name="T6" fmla="*/ 307 w 430"/>
                  <a:gd name="T7" fmla="*/ 430 h 430"/>
                </a:gdLst>
                <a:ahLst/>
                <a:cxnLst>
                  <a:cxn ang="0">
                    <a:pos x="T0" y="T1"/>
                  </a:cxn>
                  <a:cxn ang="0">
                    <a:pos x="T2" y="T3"/>
                  </a:cxn>
                  <a:cxn ang="0">
                    <a:pos x="T4" y="T5"/>
                  </a:cxn>
                  <a:cxn ang="0">
                    <a:pos x="T6" y="T7"/>
                  </a:cxn>
                </a:cxnLst>
                <a:rect l="0" t="0" r="r" b="b"/>
                <a:pathLst>
                  <a:path w="430" h="430">
                    <a:moveTo>
                      <a:pt x="307" y="430"/>
                    </a:moveTo>
                    <a:lnTo>
                      <a:pt x="430" y="0"/>
                    </a:lnTo>
                    <a:lnTo>
                      <a:pt x="0" y="217"/>
                    </a:lnTo>
                    <a:lnTo>
                      <a:pt x="307" y="430"/>
                    </a:lnTo>
                  </a:path>
                </a:pathLst>
              </a:custGeom>
              <a:noFill/>
              <a:ln w="6350" cap="flat" cmpd="sng">
                <a:gradFill>
                  <a:gsLst>
                    <a:gs pos="0">
                      <a:schemeClr val="tx1">
                        <a:lumMod val="65000"/>
                        <a:lumOff val="35000"/>
                        <a:alpha val="32000"/>
                      </a:schemeClr>
                    </a:gs>
                    <a:gs pos="50000">
                      <a:schemeClr val="tx1">
                        <a:lumMod val="65000"/>
                        <a:lumOff val="35000"/>
                      </a:schemeClr>
                    </a:gs>
                    <a:gs pos="100000">
                      <a:schemeClr val="tx1">
                        <a:lumMod val="65000"/>
                        <a:lumOff val="35000"/>
                        <a:alpha val="34000"/>
                      </a:schemeClr>
                    </a:gs>
                  </a:gsLst>
                  <a:lin ang="5400000" scaled="0"/>
                </a:gra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00">
                  <a:latin typeface="Trebuchet MS" panose="020B0603020202020204" pitchFamily="34" charset="0"/>
                </a:endParaRPr>
              </a:p>
            </p:txBody>
          </p:sp>
          <p:sp>
            <p:nvSpPr>
              <p:cNvPr id="312" name="Line 39"/>
              <p:cNvSpPr>
                <a:spLocks noChangeShapeType="1"/>
              </p:cNvSpPr>
              <p:nvPr/>
            </p:nvSpPr>
            <p:spPr bwMode="auto">
              <a:xfrm>
                <a:off x="4530945" y="3568882"/>
                <a:ext cx="730755" cy="0"/>
              </a:xfrm>
              <a:prstGeom prst="line">
                <a:avLst/>
              </a:prstGeom>
              <a:noFill/>
              <a:ln w="6350" cap="flat" cmpd="sng">
                <a:gradFill>
                  <a:gsLst>
                    <a:gs pos="0">
                      <a:schemeClr val="tx1">
                        <a:lumMod val="65000"/>
                        <a:lumOff val="35000"/>
                        <a:alpha val="32000"/>
                      </a:schemeClr>
                    </a:gs>
                    <a:gs pos="50000">
                      <a:schemeClr val="tx1">
                        <a:lumMod val="65000"/>
                        <a:lumOff val="35000"/>
                      </a:schemeClr>
                    </a:gs>
                    <a:gs pos="100000">
                      <a:schemeClr val="tx1">
                        <a:lumMod val="65000"/>
                        <a:lumOff val="35000"/>
                        <a:alpha val="34000"/>
                      </a:schemeClr>
                    </a:gs>
                  </a:gsLst>
                  <a:lin ang="5400000" scaled="0"/>
                </a:gra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00">
                  <a:latin typeface="Trebuchet MS" panose="020B0603020202020204" pitchFamily="34" charset="0"/>
                </a:endParaRPr>
              </a:p>
            </p:txBody>
          </p:sp>
          <p:sp>
            <p:nvSpPr>
              <p:cNvPr id="313" name="Line 40"/>
              <p:cNvSpPr>
                <a:spLocks noChangeShapeType="1"/>
              </p:cNvSpPr>
              <p:nvPr/>
            </p:nvSpPr>
            <p:spPr bwMode="auto">
              <a:xfrm>
                <a:off x="4941828" y="3120525"/>
                <a:ext cx="0" cy="0"/>
              </a:xfrm>
              <a:prstGeom prst="line">
                <a:avLst/>
              </a:prstGeom>
              <a:noFill/>
              <a:ln w="6350" cap="flat" cmpd="sng">
                <a:gradFill>
                  <a:gsLst>
                    <a:gs pos="0">
                      <a:schemeClr val="tx1">
                        <a:lumMod val="65000"/>
                        <a:lumOff val="35000"/>
                        <a:alpha val="32000"/>
                      </a:schemeClr>
                    </a:gs>
                    <a:gs pos="50000">
                      <a:schemeClr val="tx1">
                        <a:lumMod val="65000"/>
                        <a:lumOff val="35000"/>
                      </a:schemeClr>
                    </a:gs>
                    <a:gs pos="100000">
                      <a:schemeClr val="tx1">
                        <a:lumMod val="65000"/>
                        <a:lumOff val="35000"/>
                        <a:alpha val="34000"/>
                      </a:schemeClr>
                    </a:gs>
                  </a:gsLst>
                  <a:lin ang="5400000" scaled="0"/>
                </a:gra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00">
                  <a:latin typeface="Trebuchet MS" panose="020B0603020202020204" pitchFamily="34" charset="0"/>
                </a:endParaRPr>
              </a:p>
            </p:txBody>
          </p:sp>
          <p:sp>
            <p:nvSpPr>
              <p:cNvPr id="314" name="Freeform 41"/>
              <p:cNvSpPr>
                <a:spLocks/>
              </p:cNvSpPr>
              <p:nvPr/>
            </p:nvSpPr>
            <p:spPr bwMode="auto">
              <a:xfrm>
                <a:off x="6550560" y="3141939"/>
                <a:ext cx="157929" cy="426943"/>
              </a:xfrm>
              <a:custGeom>
                <a:avLst/>
                <a:gdLst>
                  <a:gd name="T0" fmla="*/ 62 w 118"/>
                  <a:gd name="T1" fmla="*/ 0 h 319"/>
                  <a:gd name="T2" fmla="*/ 118 w 118"/>
                  <a:gd name="T3" fmla="*/ 319 h 319"/>
                  <a:gd name="T4" fmla="*/ 0 w 118"/>
                  <a:gd name="T5" fmla="*/ 319 h 319"/>
                </a:gdLst>
                <a:ahLst/>
                <a:cxnLst>
                  <a:cxn ang="0">
                    <a:pos x="T0" y="T1"/>
                  </a:cxn>
                  <a:cxn ang="0">
                    <a:pos x="T2" y="T3"/>
                  </a:cxn>
                  <a:cxn ang="0">
                    <a:pos x="T4" y="T5"/>
                  </a:cxn>
                </a:cxnLst>
                <a:rect l="0" t="0" r="r" b="b"/>
                <a:pathLst>
                  <a:path w="118" h="319">
                    <a:moveTo>
                      <a:pt x="62" y="0"/>
                    </a:moveTo>
                    <a:lnTo>
                      <a:pt x="118" y="319"/>
                    </a:lnTo>
                    <a:lnTo>
                      <a:pt x="0" y="319"/>
                    </a:lnTo>
                  </a:path>
                </a:pathLst>
              </a:custGeom>
              <a:noFill/>
              <a:ln w="6350" cap="flat" cmpd="sng">
                <a:gradFill>
                  <a:gsLst>
                    <a:gs pos="0">
                      <a:schemeClr val="tx1">
                        <a:lumMod val="65000"/>
                        <a:lumOff val="35000"/>
                        <a:alpha val="32000"/>
                      </a:schemeClr>
                    </a:gs>
                    <a:gs pos="50000">
                      <a:schemeClr val="tx1">
                        <a:lumMod val="65000"/>
                        <a:lumOff val="35000"/>
                      </a:schemeClr>
                    </a:gs>
                    <a:gs pos="100000">
                      <a:schemeClr val="tx1">
                        <a:lumMod val="65000"/>
                        <a:lumOff val="35000"/>
                        <a:alpha val="34000"/>
                      </a:schemeClr>
                    </a:gs>
                  </a:gsLst>
                  <a:lin ang="5400000" scaled="0"/>
                </a:gra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00">
                  <a:latin typeface="Trebuchet MS" panose="020B0603020202020204" pitchFamily="34" charset="0"/>
                </a:endParaRPr>
              </a:p>
            </p:txBody>
          </p:sp>
          <p:sp>
            <p:nvSpPr>
              <p:cNvPr id="315" name="Freeform 42"/>
              <p:cNvSpPr>
                <a:spLocks/>
              </p:cNvSpPr>
              <p:nvPr/>
            </p:nvSpPr>
            <p:spPr bwMode="auto">
              <a:xfrm>
                <a:off x="4530945" y="2235855"/>
                <a:ext cx="410883" cy="1333026"/>
              </a:xfrm>
              <a:custGeom>
                <a:avLst/>
                <a:gdLst>
                  <a:gd name="T0" fmla="*/ 307 w 307"/>
                  <a:gd name="T1" fmla="*/ 661 h 996"/>
                  <a:gd name="T2" fmla="*/ 0 w 307"/>
                  <a:gd name="T3" fmla="*/ 996 h 996"/>
                  <a:gd name="T4" fmla="*/ 0 w 307"/>
                  <a:gd name="T5" fmla="*/ 448 h 996"/>
                  <a:gd name="T6" fmla="*/ 0 w 307"/>
                  <a:gd name="T7" fmla="*/ 0 h 996"/>
                </a:gdLst>
                <a:ahLst/>
                <a:cxnLst>
                  <a:cxn ang="0">
                    <a:pos x="T0" y="T1"/>
                  </a:cxn>
                  <a:cxn ang="0">
                    <a:pos x="T2" y="T3"/>
                  </a:cxn>
                  <a:cxn ang="0">
                    <a:pos x="T4" y="T5"/>
                  </a:cxn>
                  <a:cxn ang="0">
                    <a:pos x="T6" y="T7"/>
                  </a:cxn>
                </a:cxnLst>
                <a:rect l="0" t="0" r="r" b="b"/>
                <a:pathLst>
                  <a:path w="307" h="996">
                    <a:moveTo>
                      <a:pt x="307" y="661"/>
                    </a:moveTo>
                    <a:lnTo>
                      <a:pt x="0" y="996"/>
                    </a:lnTo>
                    <a:lnTo>
                      <a:pt x="0" y="448"/>
                    </a:lnTo>
                    <a:lnTo>
                      <a:pt x="0" y="0"/>
                    </a:lnTo>
                  </a:path>
                </a:pathLst>
              </a:custGeom>
              <a:noFill/>
              <a:ln w="6350" cap="flat" cmpd="sng">
                <a:gradFill>
                  <a:gsLst>
                    <a:gs pos="0">
                      <a:schemeClr val="tx1">
                        <a:lumMod val="65000"/>
                        <a:lumOff val="35000"/>
                        <a:alpha val="32000"/>
                      </a:schemeClr>
                    </a:gs>
                    <a:gs pos="50000">
                      <a:schemeClr val="tx1">
                        <a:lumMod val="65000"/>
                        <a:lumOff val="35000"/>
                      </a:schemeClr>
                    </a:gs>
                    <a:gs pos="100000">
                      <a:schemeClr val="tx1">
                        <a:lumMod val="65000"/>
                        <a:lumOff val="35000"/>
                        <a:alpha val="34000"/>
                      </a:schemeClr>
                    </a:gs>
                  </a:gsLst>
                  <a:lin ang="5400000" scaled="0"/>
                </a:gra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00">
                  <a:latin typeface="Trebuchet MS" panose="020B0603020202020204" pitchFamily="34" charset="0"/>
                </a:endParaRPr>
              </a:p>
            </p:txBody>
          </p:sp>
          <p:sp>
            <p:nvSpPr>
              <p:cNvPr id="316" name="Line 43"/>
              <p:cNvSpPr>
                <a:spLocks noChangeShapeType="1"/>
              </p:cNvSpPr>
              <p:nvPr/>
            </p:nvSpPr>
            <p:spPr bwMode="auto">
              <a:xfrm>
                <a:off x="4530945" y="2235855"/>
                <a:ext cx="0" cy="0"/>
              </a:xfrm>
              <a:prstGeom prst="line">
                <a:avLst/>
              </a:prstGeom>
              <a:noFill/>
              <a:ln w="6350" cap="flat" cmpd="sng">
                <a:gradFill>
                  <a:gsLst>
                    <a:gs pos="0">
                      <a:schemeClr val="tx1">
                        <a:lumMod val="65000"/>
                        <a:lumOff val="35000"/>
                        <a:alpha val="32000"/>
                      </a:schemeClr>
                    </a:gs>
                    <a:gs pos="50000">
                      <a:schemeClr val="tx1">
                        <a:lumMod val="65000"/>
                        <a:lumOff val="35000"/>
                      </a:schemeClr>
                    </a:gs>
                    <a:gs pos="100000">
                      <a:schemeClr val="tx1">
                        <a:lumMod val="65000"/>
                        <a:lumOff val="35000"/>
                        <a:alpha val="34000"/>
                      </a:schemeClr>
                    </a:gs>
                  </a:gsLst>
                  <a:lin ang="5400000" scaled="0"/>
                </a:gra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00">
                  <a:latin typeface="Trebuchet MS" panose="020B0603020202020204" pitchFamily="34" charset="0"/>
                </a:endParaRPr>
              </a:p>
            </p:txBody>
          </p:sp>
          <p:sp>
            <p:nvSpPr>
              <p:cNvPr id="317" name="Line 44"/>
              <p:cNvSpPr>
                <a:spLocks noChangeShapeType="1"/>
              </p:cNvSpPr>
              <p:nvPr/>
            </p:nvSpPr>
            <p:spPr bwMode="auto">
              <a:xfrm>
                <a:off x="4530945" y="1770099"/>
                <a:ext cx="0" cy="0"/>
              </a:xfrm>
              <a:prstGeom prst="line">
                <a:avLst/>
              </a:prstGeom>
              <a:noFill/>
              <a:ln w="6350" cap="flat" cmpd="sng">
                <a:gradFill>
                  <a:gsLst>
                    <a:gs pos="0">
                      <a:schemeClr val="tx1">
                        <a:lumMod val="65000"/>
                        <a:lumOff val="35000"/>
                        <a:alpha val="32000"/>
                      </a:schemeClr>
                    </a:gs>
                    <a:gs pos="50000">
                      <a:schemeClr val="tx1">
                        <a:lumMod val="65000"/>
                        <a:lumOff val="35000"/>
                      </a:schemeClr>
                    </a:gs>
                    <a:gs pos="100000">
                      <a:schemeClr val="tx1">
                        <a:lumMod val="65000"/>
                        <a:lumOff val="35000"/>
                        <a:alpha val="34000"/>
                      </a:schemeClr>
                    </a:gs>
                  </a:gsLst>
                  <a:lin ang="5400000" scaled="0"/>
                </a:gra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00">
                  <a:latin typeface="Trebuchet MS" panose="020B0603020202020204" pitchFamily="34" charset="0"/>
                </a:endParaRPr>
              </a:p>
            </p:txBody>
          </p:sp>
          <p:sp>
            <p:nvSpPr>
              <p:cNvPr id="318" name="Freeform 45"/>
              <p:cNvSpPr>
                <a:spLocks/>
              </p:cNvSpPr>
              <p:nvPr/>
            </p:nvSpPr>
            <p:spPr bwMode="auto">
              <a:xfrm>
                <a:off x="3958119" y="1593433"/>
                <a:ext cx="572827" cy="951588"/>
              </a:xfrm>
              <a:custGeom>
                <a:avLst/>
                <a:gdLst>
                  <a:gd name="T0" fmla="*/ 428 w 428"/>
                  <a:gd name="T1" fmla="*/ 480 h 711"/>
                  <a:gd name="T2" fmla="*/ 0 w 428"/>
                  <a:gd name="T3" fmla="*/ 711 h 711"/>
                  <a:gd name="T4" fmla="*/ 19 w 428"/>
                  <a:gd name="T5" fmla="*/ 305 h 711"/>
                  <a:gd name="T6" fmla="*/ 74 w 428"/>
                  <a:gd name="T7" fmla="*/ 0 h 711"/>
                  <a:gd name="T8" fmla="*/ 428 w 428"/>
                  <a:gd name="T9" fmla="*/ 132 h 711"/>
                </a:gdLst>
                <a:ahLst/>
                <a:cxnLst>
                  <a:cxn ang="0">
                    <a:pos x="T0" y="T1"/>
                  </a:cxn>
                  <a:cxn ang="0">
                    <a:pos x="T2" y="T3"/>
                  </a:cxn>
                  <a:cxn ang="0">
                    <a:pos x="T4" y="T5"/>
                  </a:cxn>
                  <a:cxn ang="0">
                    <a:pos x="T6" y="T7"/>
                  </a:cxn>
                  <a:cxn ang="0">
                    <a:pos x="T8" y="T9"/>
                  </a:cxn>
                </a:cxnLst>
                <a:rect l="0" t="0" r="r" b="b"/>
                <a:pathLst>
                  <a:path w="428" h="711">
                    <a:moveTo>
                      <a:pt x="428" y="480"/>
                    </a:moveTo>
                    <a:lnTo>
                      <a:pt x="0" y="711"/>
                    </a:lnTo>
                    <a:lnTo>
                      <a:pt x="19" y="305"/>
                    </a:lnTo>
                    <a:lnTo>
                      <a:pt x="74" y="0"/>
                    </a:lnTo>
                    <a:lnTo>
                      <a:pt x="428" y="132"/>
                    </a:lnTo>
                  </a:path>
                </a:pathLst>
              </a:custGeom>
              <a:noFill/>
              <a:ln w="6350" cap="flat" cmpd="sng">
                <a:gradFill>
                  <a:gsLst>
                    <a:gs pos="0">
                      <a:schemeClr val="tx1">
                        <a:lumMod val="65000"/>
                        <a:lumOff val="35000"/>
                        <a:alpha val="32000"/>
                      </a:schemeClr>
                    </a:gs>
                    <a:gs pos="50000">
                      <a:schemeClr val="tx1">
                        <a:lumMod val="65000"/>
                        <a:lumOff val="35000"/>
                      </a:schemeClr>
                    </a:gs>
                    <a:gs pos="100000">
                      <a:schemeClr val="tx1">
                        <a:lumMod val="65000"/>
                        <a:lumOff val="35000"/>
                        <a:alpha val="34000"/>
                      </a:schemeClr>
                    </a:gs>
                  </a:gsLst>
                  <a:lin ang="5400000" scaled="0"/>
                </a:gra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00">
                  <a:latin typeface="Trebuchet MS" panose="020B0603020202020204" pitchFamily="34" charset="0"/>
                </a:endParaRPr>
              </a:p>
            </p:txBody>
          </p:sp>
          <p:sp>
            <p:nvSpPr>
              <p:cNvPr id="319" name="Freeform 46"/>
              <p:cNvSpPr>
                <a:spLocks/>
              </p:cNvSpPr>
              <p:nvPr/>
            </p:nvSpPr>
            <p:spPr bwMode="auto">
              <a:xfrm>
                <a:off x="4057159" y="1438181"/>
                <a:ext cx="473786" cy="155252"/>
              </a:xfrm>
              <a:custGeom>
                <a:avLst/>
                <a:gdLst>
                  <a:gd name="T0" fmla="*/ 354 w 354"/>
                  <a:gd name="T1" fmla="*/ 52 h 116"/>
                  <a:gd name="T2" fmla="*/ 0 w 354"/>
                  <a:gd name="T3" fmla="*/ 116 h 116"/>
                  <a:gd name="T4" fmla="*/ 49 w 354"/>
                  <a:gd name="T5" fmla="*/ 0 h 116"/>
                  <a:gd name="T6" fmla="*/ 354 w 354"/>
                  <a:gd name="T7" fmla="*/ 52 h 116"/>
                </a:gdLst>
                <a:ahLst/>
                <a:cxnLst>
                  <a:cxn ang="0">
                    <a:pos x="T0" y="T1"/>
                  </a:cxn>
                  <a:cxn ang="0">
                    <a:pos x="T2" y="T3"/>
                  </a:cxn>
                  <a:cxn ang="0">
                    <a:pos x="T4" y="T5"/>
                  </a:cxn>
                  <a:cxn ang="0">
                    <a:pos x="T6" y="T7"/>
                  </a:cxn>
                </a:cxnLst>
                <a:rect l="0" t="0" r="r" b="b"/>
                <a:pathLst>
                  <a:path w="354" h="116">
                    <a:moveTo>
                      <a:pt x="354" y="52"/>
                    </a:moveTo>
                    <a:lnTo>
                      <a:pt x="0" y="116"/>
                    </a:lnTo>
                    <a:lnTo>
                      <a:pt x="49" y="0"/>
                    </a:lnTo>
                    <a:lnTo>
                      <a:pt x="354" y="52"/>
                    </a:lnTo>
                  </a:path>
                </a:pathLst>
              </a:custGeom>
              <a:noFill/>
              <a:ln w="6350" cap="flat" cmpd="sng">
                <a:gradFill>
                  <a:gsLst>
                    <a:gs pos="0">
                      <a:schemeClr val="tx1">
                        <a:lumMod val="65000"/>
                        <a:lumOff val="35000"/>
                        <a:alpha val="32000"/>
                      </a:schemeClr>
                    </a:gs>
                    <a:gs pos="50000">
                      <a:schemeClr val="tx1">
                        <a:lumMod val="65000"/>
                        <a:lumOff val="35000"/>
                      </a:schemeClr>
                    </a:gs>
                    <a:gs pos="100000">
                      <a:schemeClr val="tx1">
                        <a:lumMod val="65000"/>
                        <a:lumOff val="35000"/>
                        <a:alpha val="34000"/>
                      </a:schemeClr>
                    </a:gs>
                  </a:gsLst>
                  <a:lin ang="5400000" scaled="0"/>
                </a:gra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00">
                  <a:latin typeface="Trebuchet MS" panose="020B0603020202020204" pitchFamily="34" charset="0"/>
                </a:endParaRPr>
              </a:p>
            </p:txBody>
          </p:sp>
          <p:sp>
            <p:nvSpPr>
              <p:cNvPr id="320" name="Line 47"/>
              <p:cNvSpPr>
                <a:spLocks noChangeShapeType="1"/>
              </p:cNvSpPr>
              <p:nvPr/>
            </p:nvSpPr>
            <p:spPr bwMode="auto">
              <a:xfrm>
                <a:off x="4530945" y="1368585"/>
                <a:ext cx="0" cy="0"/>
              </a:xfrm>
              <a:prstGeom prst="line">
                <a:avLst/>
              </a:prstGeom>
              <a:noFill/>
              <a:ln w="6350" cap="flat" cmpd="sng">
                <a:gradFill>
                  <a:gsLst>
                    <a:gs pos="0">
                      <a:schemeClr val="tx1">
                        <a:lumMod val="65000"/>
                        <a:lumOff val="35000"/>
                        <a:alpha val="32000"/>
                      </a:schemeClr>
                    </a:gs>
                    <a:gs pos="50000">
                      <a:schemeClr val="tx1">
                        <a:lumMod val="65000"/>
                        <a:lumOff val="35000"/>
                      </a:schemeClr>
                    </a:gs>
                    <a:gs pos="100000">
                      <a:schemeClr val="tx1">
                        <a:lumMod val="65000"/>
                        <a:lumOff val="35000"/>
                        <a:alpha val="34000"/>
                      </a:schemeClr>
                    </a:gs>
                  </a:gsLst>
                  <a:lin ang="5400000" scaled="0"/>
                </a:gra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00">
                  <a:latin typeface="Trebuchet MS" panose="020B0603020202020204" pitchFamily="34" charset="0"/>
                </a:endParaRPr>
              </a:p>
            </p:txBody>
          </p:sp>
          <p:sp>
            <p:nvSpPr>
              <p:cNvPr id="321" name="Freeform 48"/>
              <p:cNvSpPr>
                <a:spLocks/>
              </p:cNvSpPr>
              <p:nvPr/>
            </p:nvSpPr>
            <p:spPr bwMode="auto">
              <a:xfrm>
                <a:off x="3487009" y="1438181"/>
                <a:ext cx="635730" cy="540706"/>
              </a:xfrm>
              <a:custGeom>
                <a:avLst/>
                <a:gdLst>
                  <a:gd name="T0" fmla="*/ 109 w 475"/>
                  <a:gd name="T1" fmla="*/ 161 h 404"/>
                  <a:gd name="T2" fmla="*/ 0 w 475"/>
                  <a:gd name="T3" fmla="*/ 404 h 404"/>
                  <a:gd name="T4" fmla="*/ 426 w 475"/>
                  <a:gd name="T5" fmla="*/ 116 h 404"/>
                  <a:gd name="T6" fmla="*/ 109 w 475"/>
                  <a:gd name="T7" fmla="*/ 161 h 404"/>
                  <a:gd name="T8" fmla="*/ 475 w 475"/>
                  <a:gd name="T9" fmla="*/ 0 h 404"/>
                </a:gdLst>
                <a:ahLst/>
                <a:cxnLst>
                  <a:cxn ang="0">
                    <a:pos x="T0" y="T1"/>
                  </a:cxn>
                  <a:cxn ang="0">
                    <a:pos x="T2" y="T3"/>
                  </a:cxn>
                  <a:cxn ang="0">
                    <a:pos x="T4" y="T5"/>
                  </a:cxn>
                  <a:cxn ang="0">
                    <a:pos x="T6" y="T7"/>
                  </a:cxn>
                  <a:cxn ang="0">
                    <a:pos x="T8" y="T9"/>
                  </a:cxn>
                </a:cxnLst>
                <a:rect l="0" t="0" r="r" b="b"/>
                <a:pathLst>
                  <a:path w="475" h="404">
                    <a:moveTo>
                      <a:pt x="109" y="161"/>
                    </a:moveTo>
                    <a:lnTo>
                      <a:pt x="0" y="404"/>
                    </a:lnTo>
                    <a:lnTo>
                      <a:pt x="426" y="116"/>
                    </a:lnTo>
                    <a:lnTo>
                      <a:pt x="109" y="161"/>
                    </a:lnTo>
                    <a:lnTo>
                      <a:pt x="475" y="0"/>
                    </a:lnTo>
                  </a:path>
                </a:pathLst>
              </a:custGeom>
              <a:noFill/>
              <a:ln w="6350" cap="flat" cmpd="sng">
                <a:gradFill>
                  <a:gsLst>
                    <a:gs pos="0">
                      <a:schemeClr val="tx1">
                        <a:lumMod val="65000"/>
                        <a:lumOff val="35000"/>
                        <a:alpha val="32000"/>
                      </a:schemeClr>
                    </a:gs>
                    <a:gs pos="50000">
                      <a:schemeClr val="tx1">
                        <a:lumMod val="65000"/>
                        <a:lumOff val="35000"/>
                      </a:schemeClr>
                    </a:gs>
                    <a:gs pos="100000">
                      <a:schemeClr val="tx1">
                        <a:lumMod val="65000"/>
                        <a:lumOff val="35000"/>
                        <a:alpha val="34000"/>
                      </a:schemeClr>
                    </a:gs>
                  </a:gsLst>
                  <a:lin ang="5400000" scaled="0"/>
                </a:gra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00">
                  <a:latin typeface="Trebuchet MS" panose="020B0603020202020204" pitchFamily="34" charset="0"/>
                </a:endParaRPr>
              </a:p>
            </p:txBody>
          </p:sp>
          <p:sp>
            <p:nvSpPr>
              <p:cNvPr id="322" name="Line 49"/>
              <p:cNvSpPr>
                <a:spLocks noChangeShapeType="1"/>
              </p:cNvSpPr>
              <p:nvPr/>
            </p:nvSpPr>
            <p:spPr bwMode="auto">
              <a:xfrm>
                <a:off x="3487009" y="1978887"/>
                <a:ext cx="496539" cy="22752"/>
              </a:xfrm>
              <a:prstGeom prst="line">
                <a:avLst/>
              </a:prstGeom>
              <a:noFill/>
              <a:ln w="6350" cap="flat" cmpd="sng">
                <a:gradFill>
                  <a:gsLst>
                    <a:gs pos="0">
                      <a:schemeClr val="tx1">
                        <a:lumMod val="65000"/>
                        <a:lumOff val="35000"/>
                        <a:alpha val="32000"/>
                      </a:schemeClr>
                    </a:gs>
                    <a:gs pos="50000">
                      <a:schemeClr val="tx1">
                        <a:lumMod val="65000"/>
                        <a:lumOff val="35000"/>
                      </a:schemeClr>
                    </a:gs>
                    <a:gs pos="100000">
                      <a:schemeClr val="tx1">
                        <a:lumMod val="65000"/>
                        <a:lumOff val="35000"/>
                        <a:alpha val="34000"/>
                      </a:schemeClr>
                    </a:gs>
                  </a:gsLst>
                  <a:lin ang="5400000" scaled="0"/>
                </a:gra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00">
                  <a:latin typeface="Trebuchet MS" panose="020B0603020202020204" pitchFamily="34" charset="0"/>
                </a:endParaRPr>
              </a:p>
            </p:txBody>
          </p:sp>
          <p:sp>
            <p:nvSpPr>
              <p:cNvPr id="323" name="Freeform 50"/>
              <p:cNvSpPr>
                <a:spLocks/>
              </p:cNvSpPr>
              <p:nvPr/>
            </p:nvSpPr>
            <p:spPr bwMode="auto">
              <a:xfrm>
                <a:off x="3391984" y="1978887"/>
                <a:ext cx="591564" cy="471110"/>
              </a:xfrm>
              <a:custGeom>
                <a:avLst/>
                <a:gdLst>
                  <a:gd name="T0" fmla="*/ 442 w 442"/>
                  <a:gd name="T1" fmla="*/ 17 h 352"/>
                  <a:gd name="T2" fmla="*/ 0 w 442"/>
                  <a:gd name="T3" fmla="*/ 352 h 352"/>
                  <a:gd name="T4" fmla="*/ 71 w 442"/>
                  <a:gd name="T5" fmla="*/ 0 h 352"/>
                </a:gdLst>
                <a:ahLst/>
                <a:cxnLst>
                  <a:cxn ang="0">
                    <a:pos x="T0" y="T1"/>
                  </a:cxn>
                  <a:cxn ang="0">
                    <a:pos x="T2" y="T3"/>
                  </a:cxn>
                  <a:cxn ang="0">
                    <a:pos x="T4" y="T5"/>
                  </a:cxn>
                </a:cxnLst>
                <a:rect l="0" t="0" r="r" b="b"/>
                <a:pathLst>
                  <a:path w="442" h="352">
                    <a:moveTo>
                      <a:pt x="442" y="17"/>
                    </a:moveTo>
                    <a:lnTo>
                      <a:pt x="0" y="352"/>
                    </a:lnTo>
                    <a:lnTo>
                      <a:pt x="71" y="0"/>
                    </a:lnTo>
                  </a:path>
                </a:pathLst>
              </a:custGeom>
              <a:noFill/>
              <a:ln w="6350" cap="flat" cmpd="sng">
                <a:gradFill>
                  <a:gsLst>
                    <a:gs pos="0">
                      <a:schemeClr val="tx1">
                        <a:lumMod val="65000"/>
                        <a:lumOff val="35000"/>
                        <a:alpha val="32000"/>
                      </a:schemeClr>
                    </a:gs>
                    <a:gs pos="50000">
                      <a:schemeClr val="tx1">
                        <a:lumMod val="65000"/>
                        <a:lumOff val="35000"/>
                      </a:schemeClr>
                    </a:gs>
                    <a:gs pos="100000">
                      <a:schemeClr val="tx1">
                        <a:lumMod val="65000"/>
                        <a:lumOff val="35000"/>
                        <a:alpha val="34000"/>
                      </a:schemeClr>
                    </a:gs>
                  </a:gsLst>
                  <a:lin ang="5400000" scaled="0"/>
                </a:gra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00">
                  <a:latin typeface="Trebuchet MS" panose="020B0603020202020204" pitchFamily="34" charset="0"/>
                </a:endParaRPr>
              </a:p>
            </p:txBody>
          </p:sp>
          <p:sp>
            <p:nvSpPr>
              <p:cNvPr id="324" name="Freeform 51"/>
              <p:cNvSpPr>
                <a:spLocks/>
              </p:cNvSpPr>
              <p:nvPr/>
            </p:nvSpPr>
            <p:spPr bwMode="auto">
              <a:xfrm>
                <a:off x="3391984" y="2449996"/>
                <a:ext cx="566135" cy="610301"/>
              </a:xfrm>
              <a:custGeom>
                <a:avLst/>
                <a:gdLst>
                  <a:gd name="T0" fmla="*/ 0 w 423"/>
                  <a:gd name="T1" fmla="*/ 0 h 456"/>
                  <a:gd name="T2" fmla="*/ 423 w 423"/>
                  <a:gd name="T3" fmla="*/ 71 h 456"/>
                  <a:gd name="T4" fmla="*/ 71 w 423"/>
                  <a:gd name="T5" fmla="*/ 456 h 456"/>
                  <a:gd name="T6" fmla="*/ 0 w 423"/>
                  <a:gd name="T7" fmla="*/ 0 h 456"/>
                </a:gdLst>
                <a:ahLst/>
                <a:cxnLst>
                  <a:cxn ang="0">
                    <a:pos x="T0" y="T1"/>
                  </a:cxn>
                  <a:cxn ang="0">
                    <a:pos x="T2" y="T3"/>
                  </a:cxn>
                  <a:cxn ang="0">
                    <a:pos x="T4" y="T5"/>
                  </a:cxn>
                  <a:cxn ang="0">
                    <a:pos x="T6" y="T7"/>
                  </a:cxn>
                </a:cxnLst>
                <a:rect l="0" t="0" r="r" b="b"/>
                <a:pathLst>
                  <a:path w="423" h="456">
                    <a:moveTo>
                      <a:pt x="0" y="0"/>
                    </a:moveTo>
                    <a:lnTo>
                      <a:pt x="423" y="71"/>
                    </a:lnTo>
                    <a:lnTo>
                      <a:pt x="71" y="456"/>
                    </a:lnTo>
                    <a:lnTo>
                      <a:pt x="0" y="0"/>
                    </a:lnTo>
                    <a:close/>
                  </a:path>
                </a:pathLst>
              </a:custGeom>
              <a:noFill/>
              <a:ln w="6350" cap="flat" cmpd="sng">
                <a:gradFill>
                  <a:gsLst>
                    <a:gs pos="0">
                      <a:schemeClr val="tx1">
                        <a:lumMod val="65000"/>
                        <a:lumOff val="35000"/>
                        <a:alpha val="32000"/>
                      </a:schemeClr>
                    </a:gs>
                    <a:gs pos="50000">
                      <a:schemeClr val="tx1">
                        <a:lumMod val="65000"/>
                        <a:lumOff val="35000"/>
                      </a:schemeClr>
                    </a:gs>
                    <a:gs pos="100000">
                      <a:schemeClr val="tx1">
                        <a:lumMod val="65000"/>
                        <a:lumOff val="35000"/>
                        <a:alpha val="34000"/>
                      </a:schemeClr>
                    </a:gs>
                  </a:gsLst>
                  <a:lin ang="5400000" scaled="0"/>
                </a:gra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00">
                  <a:latin typeface="Trebuchet MS" panose="020B0603020202020204" pitchFamily="34" charset="0"/>
                </a:endParaRPr>
              </a:p>
            </p:txBody>
          </p:sp>
          <p:sp>
            <p:nvSpPr>
              <p:cNvPr id="325" name="Freeform 52"/>
              <p:cNvSpPr>
                <a:spLocks/>
              </p:cNvSpPr>
              <p:nvPr/>
            </p:nvSpPr>
            <p:spPr bwMode="auto">
              <a:xfrm>
                <a:off x="2896783" y="2449996"/>
                <a:ext cx="495201" cy="610301"/>
              </a:xfrm>
              <a:custGeom>
                <a:avLst/>
                <a:gdLst>
                  <a:gd name="T0" fmla="*/ 370 w 370"/>
                  <a:gd name="T1" fmla="*/ 0 h 456"/>
                  <a:gd name="T2" fmla="*/ 0 w 370"/>
                  <a:gd name="T3" fmla="*/ 12 h 456"/>
                  <a:gd name="T4" fmla="*/ 56 w 370"/>
                  <a:gd name="T5" fmla="*/ 456 h 456"/>
                  <a:gd name="T6" fmla="*/ 370 w 370"/>
                  <a:gd name="T7" fmla="*/ 0 h 456"/>
                </a:gdLst>
                <a:ahLst/>
                <a:cxnLst>
                  <a:cxn ang="0">
                    <a:pos x="T0" y="T1"/>
                  </a:cxn>
                  <a:cxn ang="0">
                    <a:pos x="T2" y="T3"/>
                  </a:cxn>
                  <a:cxn ang="0">
                    <a:pos x="T4" y="T5"/>
                  </a:cxn>
                  <a:cxn ang="0">
                    <a:pos x="T6" y="T7"/>
                  </a:cxn>
                </a:cxnLst>
                <a:rect l="0" t="0" r="r" b="b"/>
                <a:pathLst>
                  <a:path w="370" h="456">
                    <a:moveTo>
                      <a:pt x="370" y="0"/>
                    </a:moveTo>
                    <a:lnTo>
                      <a:pt x="0" y="12"/>
                    </a:lnTo>
                    <a:lnTo>
                      <a:pt x="56" y="456"/>
                    </a:lnTo>
                    <a:lnTo>
                      <a:pt x="370" y="0"/>
                    </a:lnTo>
                  </a:path>
                </a:pathLst>
              </a:custGeom>
              <a:noFill/>
              <a:ln w="6350" cap="flat" cmpd="sng">
                <a:gradFill>
                  <a:gsLst>
                    <a:gs pos="0">
                      <a:schemeClr val="tx1">
                        <a:lumMod val="65000"/>
                        <a:lumOff val="35000"/>
                        <a:alpha val="32000"/>
                      </a:schemeClr>
                    </a:gs>
                    <a:gs pos="50000">
                      <a:schemeClr val="tx1">
                        <a:lumMod val="65000"/>
                        <a:lumOff val="35000"/>
                      </a:schemeClr>
                    </a:gs>
                    <a:gs pos="100000">
                      <a:schemeClr val="tx1">
                        <a:lumMod val="65000"/>
                        <a:lumOff val="35000"/>
                        <a:alpha val="34000"/>
                      </a:schemeClr>
                    </a:gs>
                  </a:gsLst>
                  <a:lin ang="5400000" scaled="0"/>
                </a:gra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00">
                  <a:latin typeface="Trebuchet MS" panose="020B0603020202020204" pitchFamily="34" charset="0"/>
                </a:endParaRPr>
              </a:p>
            </p:txBody>
          </p:sp>
          <p:sp>
            <p:nvSpPr>
              <p:cNvPr id="326" name="Line 53"/>
              <p:cNvSpPr>
                <a:spLocks noChangeShapeType="1"/>
              </p:cNvSpPr>
              <p:nvPr/>
            </p:nvSpPr>
            <p:spPr bwMode="auto">
              <a:xfrm flipH="1">
                <a:off x="2971733" y="3060298"/>
                <a:ext cx="515276" cy="0"/>
              </a:xfrm>
              <a:prstGeom prst="line">
                <a:avLst/>
              </a:prstGeom>
              <a:noFill/>
              <a:ln w="6350" cap="flat" cmpd="sng">
                <a:gradFill>
                  <a:gsLst>
                    <a:gs pos="0">
                      <a:schemeClr val="tx1">
                        <a:lumMod val="65000"/>
                        <a:lumOff val="35000"/>
                        <a:alpha val="32000"/>
                      </a:schemeClr>
                    </a:gs>
                    <a:gs pos="50000">
                      <a:schemeClr val="tx1">
                        <a:lumMod val="65000"/>
                        <a:lumOff val="35000"/>
                      </a:schemeClr>
                    </a:gs>
                    <a:gs pos="100000">
                      <a:schemeClr val="tx1">
                        <a:lumMod val="65000"/>
                        <a:lumOff val="35000"/>
                        <a:alpha val="34000"/>
                      </a:schemeClr>
                    </a:gs>
                  </a:gsLst>
                  <a:lin ang="5400000" scaled="0"/>
                </a:gra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00">
                  <a:latin typeface="Trebuchet MS" panose="020B0603020202020204" pitchFamily="34" charset="0"/>
                </a:endParaRPr>
              </a:p>
            </p:txBody>
          </p:sp>
          <p:sp>
            <p:nvSpPr>
              <p:cNvPr id="327" name="Freeform 54"/>
              <p:cNvSpPr>
                <a:spLocks/>
              </p:cNvSpPr>
              <p:nvPr/>
            </p:nvSpPr>
            <p:spPr bwMode="auto">
              <a:xfrm>
                <a:off x="2520699" y="2466057"/>
                <a:ext cx="451034" cy="626362"/>
              </a:xfrm>
              <a:custGeom>
                <a:avLst/>
                <a:gdLst>
                  <a:gd name="T0" fmla="*/ 281 w 337"/>
                  <a:gd name="T1" fmla="*/ 0 h 468"/>
                  <a:gd name="T2" fmla="*/ 0 w 337"/>
                  <a:gd name="T3" fmla="*/ 468 h 468"/>
                  <a:gd name="T4" fmla="*/ 337 w 337"/>
                  <a:gd name="T5" fmla="*/ 444 h 468"/>
                </a:gdLst>
                <a:ahLst/>
                <a:cxnLst>
                  <a:cxn ang="0">
                    <a:pos x="T0" y="T1"/>
                  </a:cxn>
                  <a:cxn ang="0">
                    <a:pos x="T2" y="T3"/>
                  </a:cxn>
                  <a:cxn ang="0">
                    <a:pos x="T4" y="T5"/>
                  </a:cxn>
                </a:cxnLst>
                <a:rect l="0" t="0" r="r" b="b"/>
                <a:pathLst>
                  <a:path w="337" h="468">
                    <a:moveTo>
                      <a:pt x="281" y="0"/>
                    </a:moveTo>
                    <a:lnTo>
                      <a:pt x="0" y="468"/>
                    </a:lnTo>
                    <a:lnTo>
                      <a:pt x="337" y="444"/>
                    </a:lnTo>
                  </a:path>
                </a:pathLst>
              </a:custGeom>
              <a:noFill/>
              <a:ln w="6350" cap="flat" cmpd="sng">
                <a:gradFill>
                  <a:gsLst>
                    <a:gs pos="0">
                      <a:schemeClr val="tx1">
                        <a:lumMod val="65000"/>
                        <a:lumOff val="35000"/>
                        <a:alpha val="32000"/>
                      </a:schemeClr>
                    </a:gs>
                    <a:gs pos="50000">
                      <a:schemeClr val="tx1">
                        <a:lumMod val="65000"/>
                        <a:lumOff val="35000"/>
                      </a:schemeClr>
                    </a:gs>
                    <a:gs pos="100000">
                      <a:schemeClr val="tx1">
                        <a:lumMod val="65000"/>
                        <a:lumOff val="35000"/>
                        <a:alpha val="34000"/>
                      </a:schemeClr>
                    </a:gs>
                  </a:gsLst>
                  <a:lin ang="5400000" scaled="0"/>
                </a:gra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00">
                  <a:latin typeface="Trebuchet MS" panose="020B0603020202020204" pitchFamily="34" charset="0"/>
                </a:endParaRPr>
              </a:p>
            </p:txBody>
          </p:sp>
          <p:sp>
            <p:nvSpPr>
              <p:cNvPr id="328" name="Freeform 55"/>
              <p:cNvSpPr>
                <a:spLocks/>
              </p:cNvSpPr>
              <p:nvPr/>
            </p:nvSpPr>
            <p:spPr bwMode="auto">
              <a:xfrm>
                <a:off x="2520699" y="3060298"/>
                <a:ext cx="451034" cy="508584"/>
              </a:xfrm>
              <a:custGeom>
                <a:avLst/>
                <a:gdLst>
                  <a:gd name="T0" fmla="*/ 337 w 337"/>
                  <a:gd name="T1" fmla="*/ 0 h 380"/>
                  <a:gd name="T2" fmla="*/ 146 w 337"/>
                  <a:gd name="T3" fmla="*/ 380 h 380"/>
                  <a:gd name="T4" fmla="*/ 0 w 337"/>
                  <a:gd name="T5" fmla="*/ 24 h 380"/>
                </a:gdLst>
                <a:ahLst/>
                <a:cxnLst>
                  <a:cxn ang="0">
                    <a:pos x="T0" y="T1"/>
                  </a:cxn>
                  <a:cxn ang="0">
                    <a:pos x="T2" y="T3"/>
                  </a:cxn>
                  <a:cxn ang="0">
                    <a:pos x="T4" y="T5"/>
                  </a:cxn>
                </a:cxnLst>
                <a:rect l="0" t="0" r="r" b="b"/>
                <a:pathLst>
                  <a:path w="337" h="380">
                    <a:moveTo>
                      <a:pt x="337" y="0"/>
                    </a:moveTo>
                    <a:lnTo>
                      <a:pt x="146" y="380"/>
                    </a:lnTo>
                    <a:lnTo>
                      <a:pt x="0" y="24"/>
                    </a:lnTo>
                  </a:path>
                </a:pathLst>
              </a:custGeom>
              <a:noFill/>
              <a:ln w="6350" cap="flat" cmpd="sng">
                <a:gradFill>
                  <a:gsLst>
                    <a:gs pos="0">
                      <a:schemeClr val="tx1">
                        <a:lumMod val="65000"/>
                        <a:lumOff val="35000"/>
                        <a:alpha val="32000"/>
                      </a:schemeClr>
                    </a:gs>
                    <a:gs pos="50000">
                      <a:schemeClr val="tx1">
                        <a:lumMod val="65000"/>
                        <a:lumOff val="35000"/>
                      </a:schemeClr>
                    </a:gs>
                    <a:gs pos="100000">
                      <a:schemeClr val="tx1">
                        <a:lumMod val="65000"/>
                        <a:lumOff val="35000"/>
                        <a:alpha val="34000"/>
                      </a:schemeClr>
                    </a:gs>
                  </a:gsLst>
                  <a:lin ang="5400000" scaled="0"/>
                </a:gra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00">
                  <a:latin typeface="Trebuchet MS" panose="020B0603020202020204" pitchFamily="34" charset="0"/>
                </a:endParaRPr>
              </a:p>
            </p:txBody>
          </p:sp>
          <p:sp>
            <p:nvSpPr>
              <p:cNvPr id="329" name="Freeform 56"/>
              <p:cNvSpPr>
                <a:spLocks/>
              </p:cNvSpPr>
              <p:nvPr/>
            </p:nvSpPr>
            <p:spPr bwMode="auto">
              <a:xfrm>
                <a:off x="2971733" y="3060298"/>
                <a:ext cx="515276" cy="508584"/>
              </a:xfrm>
              <a:custGeom>
                <a:avLst/>
                <a:gdLst>
                  <a:gd name="T0" fmla="*/ 0 w 385"/>
                  <a:gd name="T1" fmla="*/ 0 h 380"/>
                  <a:gd name="T2" fmla="*/ 130 w 385"/>
                  <a:gd name="T3" fmla="*/ 380 h 380"/>
                  <a:gd name="T4" fmla="*/ 385 w 385"/>
                  <a:gd name="T5" fmla="*/ 0 h 380"/>
                </a:gdLst>
                <a:ahLst/>
                <a:cxnLst>
                  <a:cxn ang="0">
                    <a:pos x="T0" y="T1"/>
                  </a:cxn>
                  <a:cxn ang="0">
                    <a:pos x="T2" y="T3"/>
                  </a:cxn>
                  <a:cxn ang="0">
                    <a:pos x="T4" y="T5"/>
                  </a:cxn>
                </a:cxnLst>
                <a:rect l="0" t="0" r="r" b="b"/>
                <a:pathLst>
                  <a:path w="385" h="380">
                    <a:moveTo>
                      <a:pt x="0" y="0"/>
                    </a:moveTo>
                    <a:lnTo>
                      <a:pt x="130" y="380"/>
                    </a:lnTo>
                    <a:lnTo>
                      <a:pt x="385" y="0"/>
                    </a:lnTo>
                  </a:path>
                </a:pathLst>
              </a:custGeom>
              <a:noFill/>
              <a:ln w="6350" cap="flat" cmpd="sng">
                <a:gradFill>
                  <a:gsLst>
                    <a:gs pos="0">
                      <a:schemeClr val="tx1">
                        <a:lumMod val="65000"/>
                        <a:lumOff val="35000"/>
                        <a:alpha val="32000"/>
                      </a:schemeClr>
                    </a:gs>
                    <a:gs pos="50000">
                      <a:schemeClr val="tx1">
                        <a:lumMod val="65000"/>
                        <a:lumOff val="35000"/>
                      </a:schemeClr>
                    </a:gs>
                    <a:gs pos="100000">
                      <a:schemeClr val="tx1">
                        <a:lumMod val="65000"/>
                        <a:lumOff val="35000"/>
                        <a:alpha val="34000"/>
                      </a:schemeClr>
                    </a:gs>
                  </a:gsLst>
                  <a:lin ang="5400000" scaled="0"/>
                </a:gra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00">
                  <a:latin typeface="Trebuchet MS" panose="020B0603020202020204" pitchFamily="34" charset="0"/>
                </a:endParaRPr>
              </a:p>
            </p:txBody>
          </p:sp>
          <p:sp>
            <p:nvSpPr>
              <p:cNvPr id="330" name="Line 57"/>
              <p:cNvSpPr>
                <a:spLocks noChangeShapeType="1"/>
              </p:cNvSpPr>
              <p:nvPr/>
            </p:nvSpPr>
            <p:spPr bwMode="auto">
              <a:xfrm flipH="1">
                <a:off x="2716102" y="3568882"/>
                <a:ext cx="429620" cy="0"/>
              </a:xfrm>
              <a:prstGeom prst="line">
                <a:avLst/>
              </a:prstGeom>
              <a:noFill/>
              <a:ln w="6350" cap="flat" cmpd="sng">
                <a:gradFill>
                  <a:gsLst>
                    <a:gs pos="0">
                      <a:schemeClr val="tx1">
                        <a:lumMod val="65000"/>
                        <a:lumOff val="35000"/>
                        <a:alpha val="32000"/>
                      </a:schemeClr>
                    </a:gs>
                    <a:gs pos="50000">
                      <a:schemeClr val="tx1">
                        <a:lumMod val="65000"/>
                        <a:lumOff val="35000"/>
                      </a:schemeClr>
                    </a:gs>
                    <a:gs pos="100000">
                      <a:schemeClr val="tx1">
                        <a:lumMod val="65000"/>
                        <a:lumOff val="35000"/>
                        <a:alpha val="34000"/>
                      </a:schemeClr>
                    </a:gs>
                  </a:gsLst>
                  <a:lin ang="5400000" scaled="0"/>
                </a:gra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00">
                  <a:latin typeface="Trebuchet MS" panose="020B0603020202020204" pitchFamily="34" charset="0"/>
                </a:endParaRPr>
              </a:p>
            </p:txBody>
          </p:sp>
          <p:sp>
            <p:nvSpPr>
              <p:cNvPr id="331" name="Freeform 58"/>
              <p:cNvSpPr>
                <a:spLocks/>
              </p:cNvSpPr>
              <p:nvPr/>
            </p:nvSpPr>
            <p:spPr bwMode="auto">
              <a:xfrm>
                <a:off x="2896783" y="1978887"/>
                <a:ext cx="590226" cy="487170"/>
              </a:xfrm>
              <a:custGeom>
                <a:avLst/>
                <a:gdLst>
                  <a:gd name="T0" fmla="*/ 441 w 441"/>
                  <a:gd name="T1" fmla="*/ 0 h 364"/>
                  <a:gd name="T2" fmla="*/ 0 w 441"/>
                  <a:gd name="T3" fmla="*/ 364 h 364"/>
                  <a:gd name="T4" fmla="*/ 151 w 441"/>
                  <a:gd name="T5" fmla="*/ 62 h 364"/>
                  <a:gd name="T6" fmla="*/ 441 w 441"/>
                  <a:gd name="T7" fmla="*/ 0 h 364"/>
                </a:gdLst>
                <a:ahLst/>
                <a:cxnLst>
                  <a:cxn ang="0">
                    <a:pos x="T0" y="T1"/>
                  </a:cxn>
                  <a:cxn ang="0">
                    <a:pos x="T2" y="T3"/>
                  </a:cxn>
                  <a:cxn ang="0">
                    <a:pos x="T4" y="T5"/>
                  </a:cxn>
                  <a:cxn ang="0">
                    <a:pos x="T6" y="T7"/>
                  </a:cxn>
                </a:cxnLst>
                <a:rect l="0" t="0" r="r" b="b"/>
                <a:pathLst>
                  <a:path w="441" h="364">
                    <a:moveTo>
                      <a:pt x="441" y="0"/>
                    </a:moveTo>
                    <a:lnTo>
                      <a:pt x="0" y="364"/>
                    </a:lnTo>
                    <a:lnTo>
                      <a:pt x="151" y="62"/>
                    </a:lnTo>
                    <a:lnTo>
                      <a:pt x="441" y="0"/>
                    </a:lnTo>
                    <a:close/>
                  </a:path>
                </a:pathLst>
              </a:custGeom>
              <a:noFill/>
              <a:ln w="6350" cap="flat" cmpd="sng">
                <a:gradFill>
                  <a:gsLst>
                    <a:gs pos="0">
                      <a:schemeClr val="tx1">
                        <a:lumMod val="65000"/>
                        <a:lumOff val="35000"/>
                        <a:alpha val="32000"/>
                      </a:schemeClr>
                    </a:gs>
                    <a:gs pos="50000">
                      <a:schemeClr val="tx1">
                        <a:lumMod val="65000"/>
                        <a:lumOff val="35000"/>
                      </a:schemeClr>
                    </a:gs>
                    <a:gs pos="100000">
                      <a:schemeClr val="tx1">
                        <a:lumMod val="65000"/>
                        <a:lumOff val="35000"/>
                        <a:alpha val="34000"/>
                      </a:schemeClr>
                    </a:gs>
                  </a:gsLst>
                  <a:lin ang="5400000" scaled="0"/>
                </a:gra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00">
                  <a:latin typeface="Trebuchet MS" panose="020B0603020202020204" pitchFamily="34" charset="0"/>
                </a:endParaRPr>
              </a:p>
            </p:txBody>
          </p:sp>
          <p:sp>
            <p:nvSpPr>
              <p:cNvPr id="332" name="Freeform 59"/>
              <p:cNvSpPr>
                <a:spLocks/>
              </p:cNvSpPr>
              <p:nvPr/>
            </p:nvSpPr>
            <p:spPr bwMode="auto">
              <a:xfrm>
                <a:off x="3983548" y="1770099"/>
                <a:ext cx="547397" cy="465757"/>
              </a:xfrm>
              <a:custGeom>
                <a:avLst/>
                <a:gdLst>
                  <a:gd name="T0" fmla="*/ 409 w 409"/>
                  <a:gd name="T1" fmla="*/ 0 h 348"/>
                  <a:gd name="T2" fmla="*/ 0 w 409"/>
                  <a:gd name="T3" fmla="*/ 173 h 348"/>
                  <a:gd name="T4" fmla="*/ 409 w 409"/>
                  <a:gd name="T5" fmla="*/ 348 h 348"/>
                </a:gdLst>
                <a:ahLst/>
                <a:cxnLst>
                  <a:cxn ang="0">
                    <a:pos x="T0" y="T1"/>
                  </a:cxn>
                  <a:cxn ang="0">
                    <a:pos x="T2" y="T3"/>
                  </a:cxn>
                  <a:cxn ang="0">
                    <a:pos x="T4" y="T5"/>
                  </a:cxn>
                </a:cxnLst>
                <a:rect l="0" t="0" r="r" b="b"/>
                <a:pathLst>
                  <a:path w="409" h="348">
                    <a:moveTo>
                      <a:pt x="409" y="0"/>
                    </a:moveTo>
                    <a:lnTo>
                      <a:pt x="0" y="173"/>
                    </a:lnTo>
                    <a:lnTo>
                      <a:pt x="409" y="348"/>
                    </a:lnTo>
                  </a:path>
                </a:pathLst>
              </a:custGeom>
              <a:noFill/>
              <a:ln w="6350" cap="flat" cmpd="sng">
                <a:gradFill>
                  <a:gsLst>
                    <a:gs pos="0">
                      <a:schemeClr val="tx1">
                        <a:lumMod val="65000"/>
                        <a:lumOff val="35000"/>
                        <a:alpha val="32000"/>
                      </a:schemeClr>
                    </a:gs>
                    <a:gs pos="50000">
                      <a:schemeClr val="tx1">
                        <a:lumMod val="65000"/>
                        <a:lumOff val="35000"/>
                      </a:schemeClr>
                    </a:gs>
                    <a:gs pos="100000">
                      <a:schemeClr val="tx1">
                        <a:lumMod val="65000"/>
                        <a:lumOff val="35000"/>
                        <a:alpha val="34000"/>
                      </a:schemeClr>
                    </a:gs>
                  </a:gsLst>
                  <a:lin ang="5400000" scaled="0"/>
                </a:gra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00">
                  <a:latin typeface="Trebuchet MS" panose="020B0603020202020204" pitchFamily="34" charset="0"/>
                </a:endParaRPr>
              </a:p>
            </p:txBody>
          </p:sp>
          <p:sp>
            <p:nvSpPr>
              <p:cNvPr id="333" name="Line 60"/>
              <p:cNvSpPr>
                <a:spLocks noChangeShapeType="1"/>
              </p:cNvSpPr>
              <p:nvPr/>
            </p:nvSpPr>
            <p:spPr bwMode="auto">
              <a:xfrm>
                <a:off x="4530945" y="1770099"/>
                <a:ext cx="0" cy="0"/>
              </a:xfrm>
              <a:prstGeom prst="line">
                <a:avLst/>
              </a:prstGeom>
              <a:noFill/>
              <a:ln w="6350" cap="flat" cmpd="sng">
                <a:gradFill>
                  <a:gsLst>
                    <a:gs pos="0">
                      <a:schemeClr val="tx1">
                        <a:lumMod val="65000"/>
                        <a:lumOff val="35000"/>
                        <a:alpha val="32000"/>
                      </a:schemeClr>
                    </a:gs>
                    <a:gs pos="50000">
                      <a:schemeClr val="tx1">
                        <a:lumMod val="65000"/>
                        <a:lumOff val="35000"/>
                      </a:schemeClr>
                    </a:gs>
                    <a:gs pos="100000">
                      <a:schemeClr val="tx1">
                        <a:lumMod val="65000"/>
                        <a:lumOff val="35000"/>
                        <a:alpha val="34000"/>
                      </a:schemeClr>
                    </a:gs>
                  </a:gsLst>
                  <a:lin ang="5400000" scaled="0"/>
                </a:gra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00">
                  <a:latin typeface="Trebuchet MS" panose="020B0603020202020204" pitchFamily="34" charset="0"/>
                </a:endParaRPr>
              </a:p>
            </p:txBody>
          </p:sp>
          <p:sp>
            <p:nvSpPr>
              <p:cNvPr id="334" name="Line 61"/>
              <p:cNvSpPr>
                <a:spLocks noChangeShapeType="1"/>
              </p:cNvSpPr>
              <p:nvPr/>
            </p:nvSpPr>
            <p:spPr bwMode="auto">
              <a:xfrm>
                <a:off x="4530945" y="1507777"/>
                <a:ext cx="0" cy="0"/>
              </a:xfrm>
              <a:prstGeom prst="line">
                <a:avLst/>
              </a:prstGeom>
              <a:noFill/>
              <a:ln w="6350" cap="flat" cmpd="sng">
                <a:gradFill>
                  <a:gsLst>
                    <a:gs pos="0">
                      <a:schemeClr val="tx1">
                        <a:lumMod val="65000"/>
                        <a:lumOff val="35000"/>
                        <a:alpha val="32000"/>
                      </a:schemeClr>
                    </a:gs>
                    <a:gs pos="50000">
                      <a:schemeClr val="tx1">
                        <a:lumMod val="65000"/>
                        <a:lumOff val="35000"/>
                      </a:schemeClr>
                    </a:gs>
                    <a:gs pos="100000">
                      <a:schemeClr val="tx1">
                        <a:lumMod val="65000"/>
                        <a:lumOff val="35000"/>
                        <a:alpha val="34000"/>
                      </a:schemeClr>
                    </a:gs>
                  </a:gsLst>
                  <a:lin ang="5400000" scaled="0"/>
                </a:gra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00">
                  <a:latin typeface="Trebuchet MS" panose="020B0603020202020204" pitchFamily="34" charset="0"/>
                </a:endParaRPr>
              </a:p>
            </p:txBody>
          </p:sp>
          <p:sp>
            <p:nvSpPr>
              <p:cNvPr id="335" name="Line 62"/>
              <p:cNvSpPr>
                <a:spLocks noChangeShapeType="1"/>
              </p:cNvSpPr>
              <p:nvPr/>
            </p:nvSpPr>
            <p:spPr bwMode="auto">
              <a:xfrm flipV="1">
                <a:off x="4122739" y="1368585"/>
                <a:ext cx="408206" cy="69596"/>
              </a:xfrm>
              <a:prstGeom prst="line">
                <a:avLst/>
              </a:prstGeom>
              <a:noFill/>
              <a:ln w="6350" cap="flat" cmpd="sng">
                <a:gradFill>
                  <a:gsLst>
                    <a:gs pos="0">
                      <a:schemeClr val="tx1">
                        <a:lumMod val="65000"/>
                        <a:lumOff val="35000"/>
                        <a:alpha val="32000"/>
                      </a:schemeClr>
                    </a:gs>
                    <a:gs pos="50000">
                      <a:schemeClr val="tx1">
                        <a:lumMod val="65000"/>
                        <a:lumOff val="35000"/>
                      </a:schemeClr>
                    </a:gs>
                    <a:gs pos="100000">
                      <a:schemeClr val="tx1">
                        <a:lumMod val="65000"/>
                        <a:lumOff val="35000"/>
                        <a:alpha val="34000"/>
                      </a:schemeClr>
                    </a:gs>
                  </a:gsLst>
                  <a:lin ang="5400000" scaled="0"/>
                </a:gra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00">
                  <a:latin typeface="Trebuchet MS" panose="020B0603020202020204" pitchFamily="34" charset="0"/>
                </a:endParaRPr>
              </a:p>
            </p:txBody>
          </p:sp>
          <p:sp>
            <p:nvSpPr>
              <p:cNvPr id="336" name="Line 63"/>
              <p:cNvSpPr>
                <a:spLocks noChangeShapeType="1"/>
              </p:cNvSpPr>
              <p:nvPr/>
            </p:nvSpPr>
            <p:spPr bwMode="auto">
              <a:xfrm flipH="1">
                <a:off x="3098879" y="1653660"/>
                <a:ext cx="534014" cy="408206"/>
              </a:xfrm>
              <a:prstGeom prst="line">
                <a:avLst/>
              </a:prstGeom>
              <a:noFill/>
              <a:ln w="6350" cap="flat" cmpd="sng">
                <a:gradFill>
                  <a:gsLst>
                    <a:gs pos="0">
                      <a:schemeClr val="tx1">
                        <a:lumMod val="65000"/>
                        <a:lumOff val="35000"/>
                        <a:alpha val="32000"/>
                      </a:schemeClr>
                    </a:gs>
                    <a:gs pos="50000">
                      <a:schemeClr val="tx1">
                        <a:lumMod val="65000"/>
                        <a:lumOff val="35000"/>
                      </a:schemeClr>
                    </a:gs>
                    <a:gs pos="100000">
                      <a:schemeClr val="tx1">
                        <a:lumMod val="65000"/>
                        <a:lumOff val="35000"/>
                        <a:alpha val="34000"/>
                      </a:schemeClr>
                    </a:gs>
                  </a:gsLst>
                  <a:lin ang="5400000" scaled="0"/>
                </a:gra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00">
                  <a:latin typeface="Trebuchet MS" panose="020B0603020202020204" pitchFamily="34" charset="0"/>
                </a:endParaRPr>
              </a:p>
            </p:txBody>
          </p:sp>
          <p:sp>
            <p:nvSpPr>
              <p:cNvPr id="337" name="Line 64"/>
              <p:cNvSpPr>
                <a:spLocks noChangeShapeType="1"/>
              </p:cNvSpPr>
              <p:nvPr/>
            </p:nvSpPr>
            <p:spPr bwMode="auto">
              <a:xfrm flipH="1">
                <a:off x="2665244" y="2061866"/>
                <a:ext cx="433635" cy="508584"/>
              </a:xfrm>
              <a:prstGeom prst="line">
                <a:avLst/>
              </a:prstGeom>
              <a:noFill/>
              <a:ln w="6350" cap="flat" cmpd="sng">
                <a:gradFill>
                  <a:gsLst>
                    <a:gs pos="0">
                      <a:schemeClr val="tx1">
                        <a:lumMod val="65000"/>
                        <a:lumOff val="35000"/>
                        <a:alpha val="32000"/>
                      </a:schemeClr>
                    </a:gs>
                    <a:gs pos="50000">
                      <a:schemeClr val="tx1">
                        <a:lumMod val="65000"/>
                        <a:lumOff val="35000"/>
                      </a:schemeClr>
                    </a:gs>
                    <a:gs pos="100000">
                      <a:schemeClr val="tx1">
                        <a:lumMod val="65000"/>
                        <a:lumOff val="35000"/>
                        <a:alpha val="34000"/>
                      </a:schemeClr>
                    </a:gs>
                  </a:gsLst>
                  <a:lin ang="5400000" scaled="0"/>
                </a:gra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00">
                  <a:latin typeface="Trebuchet MS" panose="020B0603020202020204" pitchFamily="34" charset="0"/>
                </a:endParaRPr>
              </a:p>
            </p:txBody>
          </p:sp>
          <p:sp>
            <p:nvSpPr>
              <p:cNvPr id="338" name="Freeform 65"/>
              <p:cNvSpPr>
                <a:spLocks/>
              </p:cNvSpPr>
              <p:nvPr/>
            </p:nvSpPr>
            <p:spPr bwMode="auto">
              <a:xfrm>
                <a:off x="2431027" y="2570450"/>
                <a:ext cx="234216" cy="998431"/>
              </a:xfrm>
              <a:custGeom>
                <a:avLst/>
                <a:gdLst>
                  <a:gd name="T0" fmla="*/ 175 w 175"/>
                  <a:gd name="T1" fmla="*/ 0 h 746"/>
                  <a:gd name="T2" fmla="*/ 0 w 175"/>
                  <a:gd name="T3" fmla="*/ 427 h 746"/>
                  <a:gd name="T4" fmla="*/ 62 w 175"/>
                  <a:gd name="T5" fmla="*/ 746 h 746"/>
                </a:gdLst>
                <a:ahLst/>
                <a:cxnLst>
                  <a:cxn ang="0">
                    <a:pos x="T0" y="T1"/>
                  </a:cxn>
                  <a:cxn ang="0">
                    <a:pos x="T2" y="T3"/>
                  </a:cxn>
                  <a:cxn ang="0">
                    <a:pos x="T4" y="T5"/>
                  </a:cxn>
                </a:cxnLst>
                <a:rect l="0" t="0" r="r" b="b"/>
                <a:pathLst>
                  <a:path w="175" h="746">
                    <a:moveTo>
                      <a:pt x="175" y="0"/>
                    </a:moveTo>
                    <a:lnTo>
                      <a:pt x="0" y="427"/>
                    </a:lnTo>
                    <a:lnTo>
                      <a:pt x="62" y="746"/>
                    </a:lnTo>
                  </a:path>
                </a:pathLst>
              </a:custGeom>
              <a:noFill/>
              <a:ln w="6350" cap="flat" cmpd="sng">
                <a:gradFill>
                  <a:gsLst>
                    <a:gs pos="0">
                      <a:schemeClr val="tx1">
                        <a:lumMod val="65000"/>
                        <a:lumOff val="35000"/>
                        <a:alpha val="32000"/>
                      </a:schemeClr>
                    </a:gs>
                    <a:gs pos="50000">
                      <a:schemeClr val="tx1">
                        <a:lumMod val="65000"/>
                        <a:lumOff val="35000"/>
                      </a:schemeClr>
                    </a:gs>
                    <a:gs pos="100000">
                      <a:schemeClr val="tx1">
                        <a:lumMod val="65000"/>
                        <a:lumOff val="35000"/>
                        <a:alpha val="34000"/>
                      </a:schemeClr>
                    </a:gs>
                  </a:gsLst>
                  <a:lin ang="5400000" scaled="0"/>
                </a:gra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00">
                  <a:latin typeface="Trebuchet MS" panose="020B0603020202020204" pitchFamily="34" charset="0"/>
                </a:endParaRPr>
              </a:p>
            </p:txBody>
          </p:sp>
          <p:sp>
            <p:nvSpPr>
              <p:cNvPr id="339" name="Freeform 66"/>
              <p:cNvSpPr>
                <a:spLocks/>
              </p:cNvSpPr>
              <p:nvPr/>
            </p:nvSpPr>
            <p:spPr bwMode="auto">
              <a:xfrm>
                <a:off x="2431027" y="2466057"/>
                <a:ext cx="465756" cy="675882"/>
              </a:xfrm>
              <a:custGeom>
                <a:avLst/>
                <a:gdLst>
                  <a:gd name="T0" fmla="*/ 0 w 348"/>
                  <a:gd name="T1" fmla="*/ 505 h 505"/>
                  <a:gd name="T2" fmla="*/ 67 w 348"/>
                  <a:gd name="T3" fmla="*/ 468 h 505"/>
                  <a:gd name="T4" fmla="*/ 175 w 348"/>
                  <a:gd name="T5" fmla="*/ 78 h 505"/>
                  <a:gd name="T6" fmla="*/ 348 w 348"/>
                  <a:gd name="T7" fmla="*/ 0 h 505"/>
                </a:gdLst>
                <a:ahLst/>
                <a:cxnLst>
                  <a:cxn ang="0">
                    <a:pos x="T0" y="T1"/>
                  </a:cxn>
                  <a:cxn ang="0">
                    <a:pos x="T2" y="T3"/>
                  </a:cxn>
                  <a:cxn ang="0">
                    <a:pos x="T4" y="T5"/>
                  </a:cxn>
                  <a:cxn ang="0">
                    <a:pos x="T6" y="T7"/>
                  </a:cxn>
                </a:cxnLst>
                <a:rect l="0" t="0" r="r" b="b"/>
                <a:pathLst>
                  <a:path w="348" h="505">
                    <a:moveTo>
                      <a:pt x="0" y="505"/>
                    </a:moveTo>
                    <a:lnTo>
                      <a:pt x="67" y="468"/>
                    </a:lnTo>
                    <a:lnTo>
                      <a:pt x="175" y="78"/>
                    </a:lnTo>
                    <a:lnTo>
                      <a:pt x="348" y="0"/>
                    </a:lnTo>
                  </a:path>
                </a:pathLst>
              </a:custGeom>
              <a:noFill/>
              <a:ln w="6350" cap="flat" cmpd="sng">
                <a:gradFill>
                  <a:gsLst>
                    <a:gs pos="0">
                      <a:schemeClr val="tx1">
                        <a:lumMod val="65000"/>
                        <a:lumOff val="35000"/>
                        <a:alpha val="32000"/>
                      </a:schemeClr>
                    </a:gs>
                    <a:gs pos="50000">
                      <a:schemeClr val="tx1">
                        <a:lumMod val="65000"/>
                        <a:lumOff val="35000"/>
                      </a:schemeClr>
                    </a:gs>
                    <a:gs pos="100000">
                      <a:schemeClr val="tx1">
                        <a:lumMod val="65000"/>
                        <a:lumOff val="35000"/>
                        <a:alpha val="34000"/>
                      </a:schemeClr>
                    </a:gs>
                  </a:gsLst>
                  <a:lin ang="5400000" scaled="0"/>
                </a:gra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00">
                  <a:latin typeface="Trebuchet MS" panose="020B0603020202020204" pitchFamily="34" charset="0"/>
                </a:endParaRPr>
              </a:p>
            </p:txBody>
          </p:sp>
          <p:sp>
            <p:nvSpPr>
              <p:cNvPr id="340" name="Line 67"/>
              <p:cNvSpPr>
                <a:spLocks noChangeShapeType="1"/>
              </p:cNvSpPr>
              <p:nvPr/>
            </p:nvSpPr>
            <p:spPr bwMode="auto">
              <a:xfrm flipH="1">
                <a:off x="2514007" y="3092419"/>
                <a:ext cx="6692" cy="476463"/>
              </a:xfrm>
              <a:prstGeom prst="line">
                <a:avLst/>
              </a:prstGeom>
              <a:noFill/>
              <a:ln w="6350" cap="flat" cmpd="sng">
                <a:gradFill>
                  <a:gsLst>
                    <a:gs pos="0">
                      <a:schemeClr val="tx1">
                        <a:lumMod val="65000"/>
                        <a:lumOff val="35000"/>
                        <a:alpha val="32000"/>
                      </a:schemeClr>
                    </a:gs>
                    <a:gs pos="50000">
                      <a:schemeClr val="tx1">
                        <a:lumMod val="65000"/>
                        <a:lumOff val="35000"/>
                      </a:schemeClr>
                    </a:gs>
                    <a:gs pos="100000">
                      <a:schemeClr val="tx1">
                        <a:lumMod val="65000"/>
                        <a:lumOff val="35000"/>
                        <a:alpha val="34000"/>
                      </a:schemeClr>
                    </a:gs>
                  </a:gsLst>
                  <a:lin ang="5400000" scaled="0"/>
                </a:gra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00">
                  <a:latin typeface="Trebuchet MS" panose="020B0603020202020204" pitchFamily="34" charset="0"/>
                </a:endParaRPr>
              </a:p>
            </p:txBody>
          </p:sp>
          <p:sp>
            <p:nvSpPr>
              <p:cNvPr id="341" name="Line 68"/>
              <p:cNvSpPr>
                <a:spLocks noChangeShapeType="1"/>
              </p:cNvSpPr>
              <p:nvPr/>
            </p:nvSpPr>
            <p:spPr bwMode="auto">
              <a:xfrm flipH="1">
                <a:off x="2514007" y="3568882"/>
                <a:ext cx="202095" cy="0"/>
              </a:xfrm>
              <a:prstGeom prst="line">
                <a:avLst/>
              </a:prstGeom>
              <a:noFill/>
              <a:ln w="6350" cap="flat" cmpd="sng">
                <a:gradFill>
                  <a:gsLst>
                    <a:gs pos="0">
                      <a:schemeClr val="tx1">
                        <a:lumMod val="65000"/>
                        <a:lumOff val="35000"/>
                        <a:alpha val="32000"/>
                      </a:schemeClr>
                    </a:gs>
                    <a:gs pos="50000">
                      <a:schemeClr val="tx1">
                        <a:lumMod val="65000"/>
                        <a:lumOff val="35000"/>
                      </a:schemeClr>
                    </a:gs>
                    <a:gs pos="100000">
                      <a:schemeClr val="tx1">
                        <a:lumMod val="65000"/>
                        <a:lumOff val="35000"/>
                        <a:alpha val="34000"/>
                      </a:schemeClr>
                    </a:gs>
                  </a:gsLst>
                  <a:lin ang="5400000" scaled="0"/>
                </a:gra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00">
                  <a:latin typeface="Trebuchet MS" panose="020B0603020202020204" pitchFamily="34" charset="0"/>
                </a:endParaRPr>
              </a:p>
            </p:txBody>
          </p:sp>
          <p:sp>
            <p:nvSpPr>
              <p:cNvPr id="342" name="Freeform 69"/>
              <p:cNvSpPr>
                <a:spLocks/>
              </p:cNvSpPr>
              <p:nvPr/>
            </p:nvSpPr>
            <p:spPr bwMode="auto">
              <a:xfrm>
                <a:off x="3145722" y="3060298"/>
                <a:ext cx="658483" cy="508584"/>
              </a:xfrm>
              <a:custGeom>
                <a:avLst/>
                <a:gdLst>
                  <a:gd name="T0" fmla="*/ 0 w 492"/>
                  <a:gd name="T1" fmla="*/ 380 h 380"/>
                  <a:gd name="T2" fmla="*/ 492 w 492"/>
                  <a:gd name="T3" fmla="*/ 380 h 380"/>
                  <a:gd name="T4" fmla="*/ 255 w 492"/>
                  <a:gd name="T5" fmla="*/ 0 h 380"/>
                </a:gdLst>
                <a:ahLst/>
                <a:cxnLst>
                  <a:cxn ang="0">
                    <a:pos x="T0" y="T1"/>
                  </a:cxn>
                  <a:cxn ang="0">
                    <a:pos x="T2" y="T3"/>
                  </a:cxn>
                  <a:cxn ang="0">
                    <a:pos x="T4" y="T5"/>
                  </a:cxn>
                </a:cxnLst>
                <a:rect l="0" t="0" r="r" b="b"/>
                <a:pathLst>
                  <a:path w="492" h="380">
                    <a:moveTo>
                      <a:pt x="0" y="380"/>
                    </a:moveTo>
                    <a:lnTo>
                      <a:pt x="492" y="380"/>
                    </a:lnTo>
                    <a:lnTo>
                      <a:pt x="255" y="0"/>
                    </a:lnTo>
                  </a:path>
                </a:pathLst>
              </a:custGeom>
              <a:noFill/>
              <a:ln w="6350" cap="flat" cmpd="sng">
                <a:gradFill>
                  <a:gsLst>
                    <a:gs pos="0">
                      <a:schemeClr val="tx1">
                        <a:lumMod val="65000"/>
                        <a:lumOff val="35000"/>
                        <a:alpha val="32000"/>
                      </a:schemeClr>
                    </a:gs>
                    <a:gs pos="50000">
                      <a:schemeClr val="tx1">
                        <a:lumMod val="65000"/>
                        <a:lumOff val="35000"/>
                      </a:schemeClr>
                    </a:gs>
                    <a:gs pos="100000">
                      <a:schemeClr val="tx1">
                        <a:lumMod val="65000"/>
                        <a:lumOff val="35000"/>
                        <a:alpha val="34000"/>
                      </a:schemeClr>
                    </a:gs>
                  </a:gsLst>
                  <a:lin ang="5400000" scaled="0"/>
                </a:gra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00">
                  <a:latin typeface="Trebuchet MS" panose="020B0603020202020204" pitchFamily="34" charset="0"/>
                </a:endParaRPr>
              </a:p>
            </p:txBody>
          </p:sp>
          <p:sp>
            <p:nvSpPr>
              <p:cNvPr id="343" name="Freeform 70"/>
              <p:cNvSpPr>
                <a:spLocks/>
              </p:cNvSpPr>
              <p:nvPr/>
            </p:nvSpPr>
            <p:spPr bwMode="auto">
              <a:xfrm>
                <a:off x="3487009" y="3060298"/>
                <a:ext cx="635730" cy="508584"/>
              </a:xfrm>
              <a:custGeom>
                <a:avLst/>
                <a:gdLst>
                  <a:gd name="T0" fmla="*/ 0 w 475"/>
                  <a:gd name="T1" fmla="*/ 0 h 380"/>
                  <a:gd name="T2" fmla="*/ 475 w 475"/>
                  <a:gd name="T3" fmla="*/ 45 h 380"/>
                  <a:gd name="T4" fmla="*/ 237 w 475"/>
                  <a:gd name="T5" fmla="*/ 380 h 380"/>
                </a:gdLst>
                <a:ahLst/>
                <a:cxnLst>
                  <a:cxn ang="0">
                    <a:pos x="T0" y="T1"/>
                  </a:cxn>
                  <a:cxn ang="0">
                    <a:pos x="T2" y="T3"/>
                  </a:cxn>
                  <a:cxn ang="0">
                    <a:pos x="T4" y="T5"/>
                  </a:cxn>
                </a:cxnLst>
                <a:rect l="0" t="0" r="r" b="b"/>
                <a:pathLst>
                  <a:path w="475" h="380">
                    <a:moveTo>
                      <a:pt x="0" y="0"/>
                    </a:moveTo>
                    <a:lnTo>
                      <a:pt x="475" y="45"/>
                    </a:lnTo>
                    <a:lnTo>
                      <a:pt x="237" y="380"/>
                    </a:lnTo>
                  </a:path>
                </a:pathLst>
              </a:custGeom>
              <a:noFill/>
              <a:ln w="6350" cap="flat" cmpd="sng">
                <a:gradFill>
                  <a:gsLst>
                    <a:gs pos="0">
                      <a:schemeClr val="tx1">
                        <a:lumMod val="65000"/>
                        <a:lumOff val="35000"/>
                        <a:alpha val="32000"/>
                      </a:schemeClr>
                    </a:gs>
                    <a:gs pos="50000">
                      <a:schemeClr val="tx1">
                        <a:lumMod val="65000"/>
                        <a:lumOff val="35000"/>
                      </a:schemeClr>
                    </a:gs>
                    <a:gs pos="100000">
                      <a:schemeClr val="tx1">
                        <a:lumMod val="65000"/>
                        <a:lumOff val="35000"/>
                        <a:alpha val="34000"/>
                      </a:schemeClr>
                    </a:gs>
                  </a:gsLst>
                  <a:lin ang="5400000" scaled="0"/>
                </a:gra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00">
                  <a:latin typeface="Trebuchet MS" panose="020B0603020202020204" pitchFamily="34" charset="0"/>
                </a:endParaRPr>
              </a:p>
            </p:txBody>
          </p:sp>
          <p:sp>
            <p:nvSpPr>
              <p:cNvPr id="344" name="Freeform 71"/>
              <p:cNvSpPr>
                <a:spLocks/>
              </p:cNvSpPr>
              <p:nvPr/>
            </p:nvSpPr>
            <p:spPr bwMode="auto">
              <a:xfrm>
                <a:off x="3958119" y="2545021"/>
                <a:ext cx="572827" cy="575503"/>
              </a:xfrm>
              <a:custGeom>
                <a:avLst/>
                <a:gdLst>
                  <a:gd name="T0" fmla="*/ 123 w 428"/>
                  <a:gd name="T1" fmla="*/ 430 h 430"/>
                  <a:gd name="T2" fmla="*/ 0 w 428"/>
                  <a:gd name="T3" fmla="*/ 0 h 430"/>
                  <a:gd name="T4" fmla="*/ 428 w 428"/>
                  <a:gd name="T5" fmla="*/ 217 h 430"/>
                  <a:gd name="T6" fmla="*/ 123 w 428"/>
                  <a:gd name="T7" fmla="*/ 430 h 430"/>
                </a:gdLst>
                <a:ahLst/>
                <a:cxnLst>
                  <a:cxn ang="0">
                    <a:pos x="T0" y="T1"/>
                  </a:cxn>
                  <a:cxn ang="0">
                    <a:pos x="T2" y="T3"/>
                  </a:cxn>
                  <a:cxn ang="0">
                    <a:pos x="T4" y="T5"/>
                  </a:cxn>
                  <a:cxn ang="0">
                    <a:pos x="T6" y="T7"/>
                  </a:cxn>
                </a:cxnLst>
                <a:rect l="0" t="0" r="r" b="b"/>
                <a:pathLst>
                  <a:path w="428" h="430">
                    <a:moveTo>
                      <a:pt x="123" y="430"/>
                    </a:moveTo>
                    <a:lnTo>
                      <a:pt x="0" y="0"/>
                    </a:lnTo>
                    <a:lnTo>
                      <a:pt x="428" y="217"/>
                    </a:lnTo>
                    <a:lnTo>
                      <a:pt x="123" y="430"/>
                    </a:lnTo>
                  </a:path>
                </a:pathLst>
              </a:custGeom>
              <a:noFill/>
              <a:ln w="6350" cap="flat" cmpd="sng">
                <a:gradFill>
                  <a:gsLst>
                    <a:gs pos="0">
                      <a:schemeClr val="tx1">
                        <a:lumMod val="65000"/>
                        <a:lumOff val="35000"/>
                        <a:alpha val="32000"/>
                      </a:schemeClr>
                    </a:gs>
                    <a:gs pos="50000">
                      <a:schemeClr val="tx1">
                        <a:lumMod val="65000"/>
                        <a:lumOff val="35000"/>
                      </a:schemeClr>
                    </a:gs>
                    <a:gs pos="100000">
                      <a:schemeClr val="tx1">
                        <a:lumMod val="65000"/>
                        <a:lumOff val="35000"/>
                        <a:alpha val="34000"/>
                      </a:schemeClr>
                    </a:gs>
                  </a:gsLst>
                  <a:lin ang="5400000" scaled="0"/>
                </a:gra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00">
                  <a:latin typeface="Trebuchet MS" panose="020B0603020202020204" pitchFamily="34" charset="0"/>
                </a:endParaRPr>
              </a:p>
            </p:txBody>
          </p:sp>
          <p:sp>
            <p:nvSpPr>
              <p:cNvPr id="345" name="Line 72"/>
              <p:cNvSpPr>
                <a:spLocks noChangeShapeType="1"/>
              </p:cNvSpPr>
              <p:nvPr/>
            </p:nvSpPr>
            <p:spPr bwMode="auto">
              <a:xfrm flipH="1">
                <a:off x="3804205" y="3568882"/>
                <a:ext cx="726740" cy="0"/>
              </a:xfrm>
              <a:prstGeom prst="line">
                <a:avLst/>
              </a:prstGeom>
              <a:noFill/>
              <a:ln w="6350" cap="flat" cmpd="sng">
                <a:gradFill>
                  <a:gsLst>
                    <a:gs pos="0">
                      <a:schemeClr val="tx1">
                        <a:lumMod val="65000"/>
                        <a:lumOff val="35000"/>
                        <a:alpha val="32000"/>
                      </a:schemeClr>
                    </a:gs>
                    <a:gs pos="50000">
                      <a:schemeClr val="tx1">
                        <a:lumMod val="65000"/>
                        <a:lumOff val="35000"/>
                      </a:schemeClr>
                    </a:gs>
                    <a:gs pos="100000">
                      <a:schemeClr val="tx1">
                        <a:lumMod val="65000"/>
                        <a:lumOff val="35000"/>
                        <a:alpha val="34000"/>
                      </a:schemeClr>
                    </a:gs>
                  </a:gsLst>
                  <a:lin ang="5400000" scaled="0"/>
                </a:gra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00">
                  <a:latin typeface="Trebuchet MS" panose="020B0603020202020204" pitchFamily="34" charset="0"/>
                </a:endParaRPr>
              </a:p>
            </p:txBody>
          </p:sp>
          <p:sp>
            <p:nvSpPr>
              <p:cNvPr id="346" name="Line 73"/>
              <p:cNvSpPr>
                <a:spLocks noChangeShapeType="1"/>
              </p:cNvSpPr>
              <p:nvPr/>
            </p:nvSpPr>
            <p:spPr bwMode="auto">
              <a:xfrm>
                <a:off x="4122739" y="3120525"/>
                <a:ext cx="0" cy="0"/>
              </a:xfrm>
              <a:prstGeom prst="line">
                <a:avLst/>
              </a:prstGeom>
              <a:noFill/>
              <a:ln w="6350" cap="flat" cmpd="sng">
                <a:gradFill>
                  <a:gsLst>
                    <a:gs pos="0">
                      <a:schemeClr val="tx1">
                        <a:lumMod val="65000"/>
                        <a:lumOff val="35000"/>
                        <a:alpha val="32000"/>
                      </a:schemeClr>
                    </a:gs>
                    <a:gs pos="50000">
                      <a:schemeClr val="tx1">
                        <a:lumMod val="65000"/>
                        <a:lumOff val="35000"/>
                      </a:schemeClr>
                    </a:gs>
                    <a:gs pos="100000">
                      <a:schemeClr val="tx1">
                        <a:lumMod val="65000"/>
                        <a:lumOff val="35000"/>
                        <a:alpha val="34000"/>
                      </a:schemeClr>
                    </a:gs>
                  </a:gsLst>
                  <a:lin ang="5400000" scaled="0"/>
                </a:gra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00">
                  <a:latin typeface="Trebuchet MS" panose="020B0603020202020204" pitchFamily="34" charset="0"/>
                </a:endParaRPr>
              </a:p>
            </p:txBody>
          </p:sp>
          <p:sp>
            <p:nvSpPr>
              <p:cNvPr id="347" name="Freeform 74"/>
              <p:cNvSpPr>
                <a:spLocks/>
              </p:cNvSpPr>
              <p:nvPr/>
            </p:nvSpPr>
            <p:spPr bwMode="auto">
              <a:xfrm>
                <a:off x="2356078" y="3141939"/>
                <a:ext cx="157929" cy="426943"/>
              </a:xfrm>
              <a:custGeom>
                <a:avLst/>
                <a:gdLst>
                  <a:gd name="T0" fmla="*/ 56 w 118"/>
                  <a:gd name="T1" fmla="*/ 0 h 319"/>
                  <a:gd name="T2" fmla="*/ 0 w 118"/>
                  <a:gd name="T3" fmla="*/ 319 h 319"/>
                  <a:gd name="T4" fmla="*/ 118 w 118"/>
                  <a:gd name="T5" fmla="*/ 319 h 319"/>
                </a:gdLst>
                <a:ahLst/>
                <a:cxnLst>
                  <a:cxn ang="0">
                    <a:pos x="T0" y="T1"/>
                  </a:cxn>
                  <a:cxn ang="0">
                    <a:pos x="T2" y="T3"/>
                  </a:cxn>
                  <a:cxn ang="0">
                    <a:pos x="T4" y="T5"/>
                  </a:cxn>
                </a:cxnLst>
                <a:rect l="0" t="0" r="r" b="b"/>
                <a:pathLst>
                  <a:path w="118" h="319">
                    <a:moveTo>
                      <a:pt x="56" y="0"/>
                    </a:moveTo>
                    <a:lnTo>
                      <a:pt x="0" y="319"/>
                    </a:lnTo>
                    <a:lnTo>
                      <a:pt x="118" y="319"/>
                    </a:lnTo>
                  </a:path>
                </a:pathLst>
              </a:custGeom>
              <a:noFill/>
              <a:ln w="6350" cap="flat" cmpd="sng">
                <a:gradFill>
                  <a:gsLst>
                    <a:gs pos="0">
                      <a:schemeClr val="tx1">
                        <a:lumMod val="65000"/>
                        <a:lumOff val="35000"/>
                        <a:alpha val="32000"/>
                      </a:schemeClr>
                    </a:gs>
                    <a:gs pos="50000">
                      <a:schemeClr val="tx1">
                        <a:lumMod val="65000"/>
                        <a:lumOff val="35000"/>
                      </a:schemeClr>
                    </a:gs>
                    <a:gs pos="100000">
                      <a:schemeClr val="tx1">
                        <a:lumMod val="65000"/>
                        <a:lumOff val="35000"/>
                        <a:alpha val="34000"/>
                      </a:schemeClr>
                    </a:gs>
                  </a:gsLst>
                  <a:lin ang="5400000" scaled="0"/>
                </a:gra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00">
                  <a:latin typeface="Trebuchet MS" panose="020B0603020202020204" pitchFamily="34" charset="0"/>
                </a:endParaRPr>
              </a:p>
            </p:txBody>
          </p:sp>
          <p:sp>
            <p:nvSpPr>
              <p:cNvPr id="348" name="Line 75"/>
              <p:cNvSpPr>
                <a:spLocks noChangeShapeType="1"/>
              </p:cNvSpPr>
              <p:nvPr/>
            </p:nvSpPr>
            <p:spPr bwMode="auto">
              <a:xfrm>
                <a:off x="4530945" y="2235855"/>
                <a:ext cx="0" cy="0"/>
              </a:xfrm>
              <a:prstGeom prst="line">
                <a:avLst/>
              </a:prstGeom>
              <a:noFill/>
              <a:ln w="6350" cap="flat" cmpd="sng">
                <a:gradFill>
                  <a:gsLst>
                    <a:gs pos="0">
                      <a:schemeClr val="tx1">
                        <a:lumMod val="65000"/>
                        <a:lumOff val="35000"/>
                        <a:alpha val="32000"/>
                      </a:schemeClr>
                    </a:gs>
                    <a:gs pos="50000">
                      <a:schemeClr val="tx1">
                        <a:lumMod val="65000"/>
                        <a:lumOff val="35000"/>
                      </a:schemeClr>
                    </a:gs>
                    <a:gs pos="100000">
                      <a:schemeClr val="tx1">
                        <a:lumMod val="65000"/>
                        <a:lumOff val="35000"/>
                        <a:alpha val="34000"/>
                      </a:schemeClr>
                    </a:gs>
                  </a:gsLst>
                  <a:lin ang="5400000" scaled="0"/>
                </a:gra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00">
                  <a:latin typeface="Trebuchet MS" panose="020B0603020202020204" pitchFamily="34" charset="0"/>
                </a:endParaRPr>
              </a:p>
            </p:txBody>
          </p:sp>
          <p:sp>
            <p:nvSpPr>
              <p:cNvPr id="349" name="Line 76"/>
              <p:cNvSpPr>
                <a:spLocks noChangeShapeType="1"/>
              </p:cNvSpPr>
              <p:nvPr/>
            </p:nvSpPr>
            <p:spPr bwMode="auto">
              <a:xfrm>
                <a:off x="4530945" y="2835450"/>
                <a:ext cx="0" cy="0"/>
              </a:xfrm>
              <a:prstGeom prst="line">
                <a:avLst/>
              </a:prstGeom>
              <a:noFill/>
              <a:ln w="6350" cap="flat" cmpd="sng">
                <a:gradFill>
                  <a:gsLst>
                    <a:gs pos="0">
                      <a:schemeClr val="tx1">
                        <a:lumMod val="65000"/>
                        <a:lumOff val="35000"/>
                        <a:alpha val="32000"/>
                      </a:schemeClr>
                    </a:gs>
                    <a:gs pos="50000">
                      <a:schemeClr val="tx1">
                        <a:lumMod val="65000"/>
                        <a:lumOff val="35000"/>
                      </a:schemeClr>
                    </a:gs>
                    <a:gs pos="100000">
                      <a:schemeClr val="tx1">
                        <a:lumMod val="65000"/>
                        <a:lumOff val="35000"/>
                        <a:alpha val="34000"/>
                      </a:schemeClr>
                    </a:gs>
                  </a:gsLst>
                  <a:lin ang="5400000" scaled="0"/>
                </a:gra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00">
                  <a:latin typeface="Trebuchet MS" panose="020B0603020202020204" pitchFamily="34" charset="0"/>
                </a:endParaRPr>
              </a:p>
            </p:txBody>
          </p:sp>
          <p:sp>
            <p:nvSpPr>
              <p:cNvPr id="350" name="Line 77"/>
              <p:cNvSpPr>
                <a:spLocks noChangeShapeType="1"/>
              </p:cNvSpPr>
              <p:nvPr/>
            </p:nvSpPr>
            <p:spPr bwMode="auto">
              <a:xfrm>
                <a:off x="4122739" y="3120525"/>
                <a:ext cx="408206" cy="448357"/>
              </a:xfrm>
              <a:prstGeom prst="line">
                <a:avLst/>
              </a:prstGeom>
              <a:noFill/>
              <a:ln w="6350" cap="flat" cmpd="sng">
                <a:gradFill>
                  <a:gsLst>
                    <a:gs pos="0">
                      <a:schemeClr val="tx1">
                        <a:lumMod val="65000"/>
                        <a:lumOff val="35000"/>
                        <a:alpha val="32000"/>
                      </a:schemeClr>
                    </a:gs>
                    <a:gs pos="50000">
                      <a:schemeClr val="tx1">
                        <a:lumMod val="65000"/>
                        <a:lumOff val="35000"/>
                      </a:schemeClr>
                    </a:gs>
                    <a:gs pos="100000">
                      <a:schemeClr val="tx1">
                        <a:lumMod val="65000"/>
                        <a:lumOff val="35000"/>
                        <a:alpha val="34000"/>
                      </a:schemeClr>
                    </a:gs>
                  </a:gsLst>
                  <a:lin ang="5400000" scaled="0"/>
                </a:gra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00">
                  <a:latin typeface="Trebuchet MS" panose="020B0603020202020204" pitchFamily="34" charset="0"/>
                </a:endParaRPr>
              </a:p>
            </p:txBody>
          </p:sp>
          <p:sp>
            <p:nvSpPr>
              <p:cNvPr id="351" name="Line 78"/>
              <p:cNvSpPr>
                <a:spLocks noChangeShapeType="1"/>
              </p:cNvSpPr>
              <p:nvPr/>
            </p:nvSpPr>
            <p:spPr bwMode="auto">
              <a:xfrm>
                <a:off x="2716102" y="3568882"/>
                <a:ext cx="0" cy="0"/>
              </a:xfrm>
              <a:prstGeom prst="line">
                <a:avLst/>
              </a:prstGeom>
              <a:noFill/>
              <a:ln w="6350" cap="flat" cmpd="sng">
                <a:gradFill>
                  <a:gsLst>
                    <a:gs pos="0">
                      <a:schemeClr val="tx1">
                        <a:lumMod val="65000"/>
                        <a:lumOff val="35000"/>
                        <a:alpha val="32000"/>
                      </a:schemeClr>
                    </a:gs>
                    <a:gs pos="50000">
                      <a:schemeClr val="tx1">
                        <a:lumMod val="65000"/>
                        <a:lumOff val="35000"/>
                      </a:schemeClr>
                    </a:gs>
                    <a:gs pos="100000">
                      <a:schemeClr val="tx1">
                        <a:lumMod val="65000"/>
                        <a:lumOff val="35000"/>
                        <a:alpha val="34000"/>
                      </a:schemeClr>
                    </a:gs>
                  </a:gsLst>
                  <a:lin ang="5400000" scaled="0"/>
                </a:gra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00">
                  <a:latin typeface="Trebuchet MS" panose="020B0603020202020204" pitchFamily="34" charset="0"/>
                </a:endParaRPr>
              </a:p>
            </p:txBody>
          </p:sp>
          <p:sp>
            <p:nvSpPr>
              <p:cNvPr id="352" name="Line 79"/>
              <p:cNvSpPr>
                <a:spLocks noChangeShapeType="1"/>
              </p:cNvSpPr>
              <p:nvPr/>
            </p:nvSpPr>
            <p:spPr bwMode="auto">
              <a:xfrm>
                <a:off x="3145722" y="3568882"/>
                <a:ext cx="0" cy="0"/>
              </a:xfrm>
              <a:prstGeom prst="line">
                <a:avLst/>
              </a:prstGeom>
              <a:noFill/>
              <a:ln w="6350" cap="flat" cmpd="sng">
                <a:gradFill>
                  <a:gsLst>
                    <a:gs pos="0">
                      <a:schemeClr val="tx1">
                        <a:lumMod val="65000"/>
                        <a:lumOff val="35000"/>
                        <a:alpha val="32000"/>
                      </a:schemeClr>
                    </a:gs>
                    <a:gs pos="50000">
                      <a:schemeClr val="tx1">
                        <a:lumMod val="65000"/>
                        <a:lumOff val="35000"/>
                      </a:schemeClr>
                    </a:gs>
                    <a:gs pos="100000">
                      <a:schemeClr val="tx1">
                        <a:lumMod val="65000"/>
                        <a:lumOff val="35000"/>
                        <a:alpha val="34000"/>
                      </a:schemeClr>
                    </a:gs>
                  </a:gsLst>
                  <a:lin ang="5400000" scaled="0"/>
                </a:gra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00">
                  <a:latin typeface="Trebuchet MS" panose="020B0603020202020204" pitchFamily="34" charset="0"/>
                </a:endParaRPr>
              </a:p>
            </p:txBody>
          </p:sp>
          <p:sp>
            <p:nvSpPr>
              <p:cNvPr id="353" name="Line 80"/>
              <p:cNvSpPr>
                <a:spLocks noChangeShapeType="1"/>
              </p:cNvSpPr>
              <p:nvPr/>
            </p:nvSpPr>
            <p:spPr bwMode="auto">
              <a:xfrm flipV="1">
                <a:off x="4530945" y="4905924"/>
                <a:ext cx="0" cy="465756"/>
              </a:xfrm>
              <a:prstGeom prst="line">
                <a:avLst/>
              </a:prstGeom>
              <a:noFill/>
              <a:ln w="6350" cap="flat" cmpd="sng">
                <a:gradFill>
                  <a:gsLst>
                    <a:gs pos="0">
                      <a:schemeClr val="tx1">
                        <a:lumMod val="65000"/>
                        <a:lumOff val="35000"/>
                        <a:alpha val="32000"/>
                      </a:schemeClr>
                    </a:gs>
                    <a:gs pos="50000">
                      <a:schemeClr val="tx1">
                        <a:lumMod val="65000"/>
                        <a:lumOff val="35000"/>
                      </a:schemeClr>
                    </a:gs>
                    <a:gs pos="100000">
                      <a:schemeClr val="tx1">
                        <a:lumMod val="65000"/>
                        <a:lumOff val="35000"/>
                        <a:alpha val="34000"/>
                      </a:schemeClr>
                    </a:gs>
                  </a:gsLst>
                  <a:lin ang="5400000" scaled="0"/>
                </a:gra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00">
                  <a:latin typeface="Trebuchet MS" panose="020B0603020202020204" pitchFamily="34" charset="0"/>
                </a:endParaRPr>
              </a:p>
            </p:txBody>
          </p:sp>
          <p:sp>
            <p:nvSpPr>
              <p:cNvPr id="354" name="Freeform 81"/>
              <p:cNvSpPr>
                <a:spLocks/>
              </p:cNvSpPr>
              <p:nvPr/>
            </p:nvSpPr>
            <p:spPr bwMode="auto">
              <a:xfrm>
                <a:off x="4530945" y="4594081"/>
                <a:ext cx="575503" cy="954265"/>
              </a:xfrm>
              <a:custGeom>
                <a:avLst/>
                <a:gdLst>
                  <a:gd name="T0" fmla="*/ 0 w 430"/>
                  <a:gd name="T1" fmla="*/ 233 h 713"/>
                  <a:gd name="T2" fmla="*/ 430 w 430"/>
                  <a:gd name="T3" fmla="*/ 0 h 713"/>
                  <a:gd name="T4" fmla="*/ 411 w 430"/>
                  <a:gd name="T5" fmla="*/ 406 h 713"/>
                  <a:gd name="T6" fmla="*/ 357 w 430"/>
                  <a:gd name="T7" fmla="*/ 713 h 713"/>
                  <a:gd name="T8" fmla="*/ 0 w 430"/>
                  <a:gd name="T9" fmla="*/ 581 h 713"/>
                </a:gdLst>
                <a:ahLst/>
                <a:cxnLst>
                  <a:cxn ang="0">
                    <a:pos x="T0" y="T1"/>
                  </a:cxn>
                  <a:cxn ang="0">
                    <a:pos x="T2" y="T3"/>
                  </a:cxn>
                  <a:cxn ang="0">
                    <a:pos x="T4" y="T5"/>
                  </a:cxn>
                  <a:cxn ang="0">
                    <a:pos x="T6" y="T7"/>
                  </a:cxn>
                  <a:cxn ang="0">
                    <a:pos x="T8" y="T9"/>
                  </a:cxn>
                </a:cxnLst>
                <a:rect l="0" t="0" r="r" b="b"/>
                <a:pathLst>
                  <a:path w="430" h="713">
                    <a:moveTo>
                      <a:pt x="0" y="233"/>
                    </a:moveTo>
                    <a:lnTo>
                      <a:pt x="430" y="0"/>
                    </a:lnTo>
                    <a:lnTo>
                      <a:pt x="411" y="406"/>
                    </a:lnTo>
                    <a:lnTo>
                      <a:pt x="357" y="713"/>
                    </a:lnTo>
                    <a:lnTo>
                      <a:pt x="0" y="581"/>
                    </a:lnTo>
                  </a:path>
                </a:pathLst>
              </a:custGeom>
              <a:noFill/>
              <a:ln w="6350" cap="flat" cmpd="sng">
                <a:gradFill>
                  <a:gsLst>
                    <a:gs pos="0">
                      <a:schemeClr val="tx1">
                        <a:lumMod val="65000"/>
                        <a:lumOff val="35000"/>
                        <a:alpha val="32000"/>
                      </a:schemeClr>
                    </a:gs>
                    <a:gs pos="50000">
                      <a:schemeClr val="tx1">
                        <a:lumMod val="65000"/>
                        <a:lumOff val="35000"/>
                      </a:schemeClr>
                    </a:gs>
                    <a:gs pos="100000">
                      <a:schemeClr val="tx1">
                        <a:lumMod val="65000"/>
                        <a:lumOff val="35000"/>
                        <a:alpha val="34000"/>
                      </a:schemeClr>
                    </a:gs>
                  </a:gsLst>
                  <a:lin ang="5400000" scaled="0"/>
                </a:gra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00">
                  <a:latin typeface="Trebuchet MS" panose="020B0603020202020204" pitchFamily="34" charset="0"/>
                </a:endParaRPr>
              </a:p>
            </p:txBody>
          </p:sp>
          <p:sp>
            <p:nvSpPr>
              <p:cNvPr id="355" name="Freeform 82"/>
              <p:cNvSpPr>
                <a:spLocks/>
              </p:cNvSpPr>
              <p:nvPr/>
            </p:nvSpPr>
            <p:spPr bwMode="auto">
              <a:xfrm>
                <a:off x="4530945" y="5548346"/>
                <a:ext cx="477802" cy="220833"/>
              </a:xfrm>
              <a:custGeom>
                <a:avLst/>
                <a:gdLst>
                  <a:gd name="T0" fmla="*/ 0 w 357"/>
                  <a:gd name="T1" fmla="*/ 165 h 165"/>
                  <a:gd name="T2" fmla="*/ 0 w 357"/>
                  <a:gd name="T3" fmla="*/ 61 h 165"/>
                  <a:gd name="T4" fmla="*/ 357 w 357"/>
                  <a:gd name="T5" fmla="*/ 0 h 165"/>
                  <a:gd name="T6" fmla="*/ 307 w 357"/>
                  <a:gd name="T7" fmla="*/ 116 h 165"/>
                  <a:gd name="T8" fmla="*/ 0 w 357"/>
                  <a:gd name="T9" fmla="*/ 61 h 165"/>
                </a:gdLst>
                <a:ahLst/>
                <a:cxnLst>
                  <a:cxn ang="0">
                    <a:pos x="T0" y="T1"/>
                  </a:cxn>
                  <a:cxn ang="0">
                    <a:pos x="T2" y="T3"/>
                  </a:cxn>
                  <a:cxn ang="0">
                    <a:pos x="T4" y="T5"/>
                  </a:cxn>
                  <a:cxn ang="0">
                    <a:pos x="T6" y="T7"/>
                  </a:cxn>
                  <a:cxn ang="0">
                    <a:pos x="T8" y="T9"/>
                  </a:cxn>
                </a:cxnLst>
                <a:rect l="0" t="0" r="r" b="b"/>
                <a:pathLst>
                  <a:path w="357" h="165">
                    <a:moveTo>
                      <a:pt x="0" y="165"/>
                    </a:moveTo>
                    <a:lnTo>
                      <a:pt x="0" y="61"/>
                    </a:lnTo>
                    <a:lnTo>
                      <a:pt x="357" y="0"/>
                    </a:lnTo>
                    <a:lnTo>
                      <a:pt x="307" y="116"/>
                    </a:lnTo>
                    <a:lnTo>
                      <a:pt x="0" y="61"/>
                    </a:lnTo>
                  </a:path>
                </a:pathLst>
              </a:custGeom>
              <a:noFill/>
              <a:ln w="6350" cap="flat" cmpd="sng">
                <a:gradFill>
                  <a:gsLst>
                    <a:gs pos="0">
                      <a:schemeClr val="tx1">
                        <a:lumMod val="65000"/>
                        <a:lumOff val="35000"/>
                        <a:alpha val="32000"/>
                      </a:schemeClr>
                    </a:gs>
                    <a:gs pos="50000">
                      <a:schemeClr val="tx1">
                        <a:lumMod val="65000"/>
                        <a:lumOff val="35000"/>
                      </a:schemeClr>
                    </a:gs>
                    <a:gs pos="100000">
                      <a:schemeClr val="tx1">
                        <a:lumMod val="65000"/>
                        <a:lumOff val="35000"/>
                        <a:alpha val="34000"/>
                      </a:schemeClr>
                    </a:gs>
                  </a:gsLst>
                  <a:lin ang="5400000" scaled="0"/>
                </a:gra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00">
                  <a:latin typeface="Trebuchet MS" panose="020B0603020202020204" pitchFamily="34" charset="0"/>
                </a:endParaRPr>
              </a:p>
            </p:txBody>
          </p:sp>
          <p:sp>
            <p:nvSpPr>
              <p:cNvPr id="356" name="Freeform 83"/>
              <p:cNvSpPr>
                <a:spLocks/>
              </p:cNvSpPr>
              <p:nvPr/>
            </p:nvSpPr>
            <p:spPr bwMode="auto">
              <a:xfrm>
                <a:off x="4941828" y="5158877"/>
                <a:ext cx="635730" cy="544721"/>
              </a:xfrm>
              <a:custGeom>
                <a:avLst/>
                <a:gdLst>
                  <a:gd name="T0" fmla="*/ 366 w 475"/>
                  <a:gd name="T1" fmla="*/ 246 h 407"/>
                  <a:gd name="T2" fmla="*/ 475 w 475"/>
                  <a:gd name="T3" fmla="*/ 0 h 407"/>
                  <a:gd name="T4" fmla="*/ 50 w 475"/>
                  <a:gd name="T5" fmla="*/ 291 h 407"/>
                  <a:gd name="T6" fmla="*/ 366 w 475"/>
                  <a:gd name="T7" fmla="*/ 246 h 407"/>
                  <a:gd name="T8" fmla="*/ 0 w 475"/>
                  <a:gd name="T9" fmla="*/ 407 h 407"/>
                </a:gdLst>
                <a:ahLst/>
                <a:cxnLst>
                  <a:cxn ang="0">
                    <a:pos x="T0" y="T1"/>
                  </a:cxn>
                  <a:cxn ang="0">
                    <a:pos x="T2" y="T3"/>
                  </a:cxn>
                  <a:cxn ang="0">
                    <a:pos x="T4" y="T5"/>
                  </a:cxn>
                  <a:cxn ang="0">
                    <a:pos x="T6" y="T7"/>
                  </a:cxn>
                  <a:cxn ang="0">
                    <a:pos x="T8" y="T9"/>
                  </a:cxn>
                </a:cxnLst>
                <a:rect l="0" t="0" r="r" b="b"/>
                <a:pathLst>
                  <a:path w="475" h="407">
                    <a:moveTo>
                      <a:pt x="366" y="246"/>
                    </a:moveTo>
                    <a:lnTo>
                      <a:pt x="475" y="0"/>
                    </a:lnTo>
                    <a:lnTo>
                      <a:pt x="50" y="291"/>
                    </a:lnTo>
                    <a:lnTo>
                      <a:pt x="366" y="246"/>
                    </a:lnTo>
                    <a:lnTo>
                      <a:pt x="0" y="407"/>
                    </a:lnTo>
                  </a:path>
                </a:pathLst>
              </a:custGeom>
              <a:noFill/>
              <a:ln w="6350" cap="flat" cmpd="sng">
                <a:gradFill>
                  <a:gsLst>
                    <a:gs pos="0">
                      <a:schemeClr val="tx1">
                        <a:lumMod val="65000"/>
                        <a:lumOff val="35000"/>
                        <a:alpha val="32000"/>
                      </a:schemeClr>
                    </a:gs>
                    <a:gs pos="50000">
                      <a:schemeClr val="tx1">
                        <a:lumMod val="65000"/>
                        <a:lumOff val="35000"/>
                      </a:schemeClr>
                    </a:gs>
                    <a:gs pos="100000">
                      <a:schemeClr val="tx1">
                        <a:lumMod val="65000"/>
                        <a:lumOff val="35000"/>
                        <a:alpha val="34000"/>
                      </a:schemeClr>
                    </a:gs>
                  </a:gsLst>
                  <a:lin ang="5400000" scaled="0"/>
                </a:gra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00">
                  <a:latin typeface="Trebuchet MS" panose="020B0603020202020204" pitchFamily="34" charset="0"/>
                </a:endParaRPr>
              </a:p>
            </p:txBody>
          </p:sp>
          <p:sp>
            <p:nvSpPr>
              <p:cNvPr id="357" name="Line 84"/>
              <p:cNvSpPr>
                <a:spLocks noChangeShapeType="1"/>
              </p:cNvSpPr>
              <p:nvPr/>
            </p:nvSpPr>
            <p:spPr bwMode="auto">
              <a:xfrm flipH="1" flipV="1">
                <a:off x="5081019" y="5137463"/>
                <a:ext cx="496539" cy="21414"/>
              </a:xfrm>
              <a:prstGeom prst="line">
                <a:avLst/>
              </a:prstGeom>
              <a:noFill/>
              <a:ln w="6350" cap="flat" cmpd="sng">
                <a:gradFill>
                  <a:gsLst>
                    <a:gs pos="0">
                      <a:schemeClr val="tx1">
                        <a:lumMod val="65000"/>
                        <a:lumOff val="35000"/>
                        <a:alpha val="32000"/>
                      </a:schemeClr>
                    </a:gs>
                    <a:gs pos="50000">
                      <a:schemeClr val="tx1">
                        <a:lumMod val="65000"/>
                        <a:lumOff val="35000"/>
                      </a:schemeClr>
                    </a:gs>
                    <a:gs pos="100000">
                      <a:schemeClr val="tx1">
                        <a:lumMod val="65000"/>
                        <a:lumOff val="35000"/>
                        <a:alpha val="34000"/>
                      </a:schemeClr>
                    </a:gs>
                  </a:gsLst>
                  <a:lin ang="5400000" scaled="0"/>
                </a:gra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00">
                  <a:latin typeface="Trebuchet MS" panose="020B0603020202020204" pitchFamily="34" charset="0"/>
                </a:endParaRPr>
              </a:p>
            </p:txBody>
          </p:sp>
          <p:sp>
            <p:nvSpPr>
              <p:cNvPr id="358" name="Freeform 85"/>
              <p:cNvSpPr>
                <a:spLocks/>
              </p:cNvSpPr>
              <p:nvPr/>
            </p:nvSpPr>
            <p:spPr bwMode="auto">
              <a:xfrm>
                <a:off x="5081019" y="4691783"/>
                <a:ext cx="591564" cy="467095"/>
              </a:xfrm>
              <a:custGeom>
                <a:avLst/>
                <a:gdLst>
                  <a:gd name="T0" fmla="*/ 0 w 442"/>
                  <a:gd name="T1" fmla="*/ 333 h 349"/>
                  <a:gd name="T2" fmla="*/ 442 w 442"/>
                  <a:gd name="T3" fmla="*/ 0 h 349"/>
                  <a:gd name="T4" fmla="*/ 371 w 442"/>
                  <a:gd name="T5" fmla="*/ 349 h 349"/>
                </a:gdLst>
                <a:ahLst/>
                <a:cxnLst>
                  <a:cxn ang="0">
                    <a:pos x="T0" y="T1"/>
                  </a:cxn>
                  <a:cxn ang="0">
                    <a:pos x="T2" y="T3"/>
                  </a:cxn>
                  <a:cxn ang="0">
                    <a:pos x="T4" y="T5"/>
                  </a:cxn>
                </a:cxnLst>
                <a:rect l="0" t="0" r="r" b="b"/>
                <a:pathLst>
                  <a:path w="442" h="349">
                    <a:moveTo>
                      <a:pt x="0" y="333"/>
                    </a:moveTo>
                    <a:lnTo>
                      <a:pt x="442" y="0"/>
                    </a:lnTo>
                    <a:lnTo>
                      <a:pt x="371" y="349"/>
                    </a:lnTo>
                  </a:path>
                </a:pathLst>
              </a:custGeom>
              <a:noFill/>
              <a:ln w="6350" cap="flat" cmpd="sng">
                <a:gradFill>
                  <a:gsLst>
                    <a:gs pos="0">
                      <a:schemeClr val="tx1">
                        <a:lumMod val="65000"/>
                        <a:lumOff val="35000"/>
                        <a:alpha val="32000"/>
                      </a:schemeClr>
                    </a:gs>
                    <a:gs pos="50000">
                      <a:schemeClr val="tx1">
                        <a:lumMod val="65000"/>
                        <a:lumOff val="35000"/>
                      </a:schemeClr>
                    </a:gs>
                    <a:gs pos="100000">
                      <a:schemeClr val="tx1">
                        <a:lumMod val="65000"/>
                        <a:lumOff val="35000"/>
                        <a:alpha val="34000"/>
                      </a:schemeClr>
                    </a:gs>
                  </a:gsLst>
                  <a:lin ang="5400000" scaled="0"/>
                </a:gra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00">
                  <a:latin typeface="Trebuchet MS" panose="020B0603020202020204" pitchFamily="34" charset="0"/>
                </a:endParaRPr>
              </a:p>
            </p:txBody>
          </p:sp>
          <p:sp>
            <p:nvSpPr>
              <p:cNvPr id="359" name="Freeform 86"/>
              <p:cNvSpPr>
                <a:spLocks/>
              </p:cNvSpPr>
              <p:nvPr/>
            </p:nvSpPr>
            <p:spPr bwMode="auto">
              <a:xfrm>
                <a:off x="5106448" y="4081481"/>
                <a:ext cx="566135" cy="610301"/>
              </a:xfrm>
              <a:custGeom>
                <a:avLst/>
                <a:gdLst>
                  <a:gd name="T0" fmla="*/ 423 w 423"/>
                  <a:gd name="T1" fmla="*/ 456 h 456"/>
                  <a:gd name="T2" fmla="*/ 0 w 423"/>
                  <a:gd name="T3" fmla="*/ 383 h 456"/>
                  <a:gd name="T4" fmla="*/ 352 w 423"/>
                  <a:gd name="T5" fmla="*/ 0 h 456"/>
                  <a:gd name="T6" fmla="*/ 423 w 423"/>
                  <a:gd name="T7" fmla="*/ 456 h 456"/>
                </a:gdLst>
                <a:ahLst/>
                <a:cxnLst>
                  <a:cxn ang="0">
                    <a:pos x="T0" y="T1"/>
                  </a:cxn>
                  <a:cxn ang="0">
                    <a:pos x="T2" y="T3"/>
                  </a:cxn>
                  <a:cxn ang="0">
                    <a:pos x="T4" y="T5"/>
                  </a:cxn>
                  <a:cxn ang="0">
                    <a:pos x="T6" y="T7"/>
                  </a:cxn>
                </a:cxnLst>
                <a:rect l="0" t="0" r="r" b="b"/>
                <a:pathLst>
                  <a:path w="423" h="456">
                    <a:moveTo>
                      <a:pt x="423" y="456"/>
                    </a:moveTo>
                    <a:lnTo>
                      <a:pt x="0" y="383"/>
                    </a:lnTo>
                    <a:lnTo>
                      <a:pt x="352" y="0"/>
                    </a:lnTo>
                    <a:lnTo>
                      <a:pt x="423" y="456"/>
                    </a:lnTo>
                    <a:close/>
                  </a:path>
                </a:pathLst>
              </a:custGeom>
              <a:noFill/>
              <a:ln w="6350" cap="flat" cmpd="sng">
                <a:gradFill>
                  <a:gsLst>
                    <a:gs pos="0">
                      <a:schemeClr val="tx1">
                        <a:lumMod val="65000"/>
                        <a:lumOff val="35000"/>
                        <a:alpha val="32000"/>
                      </a:schemeClr>
                    </a:gs>
                    <a:gs pos="50000">
                      <a:schemeClr val="tx1">
                        <a:lumMod val="65000"/>
                        <a:lumOff val="35000"/>
                      </a:schemeClr>
                    </a:gs>
                    <a:gs pos="100000">
                      <a:schemeClr val="tx1">
                        <a:lumMod val="65000"/>
                        <a:lumOff val="35000"/>
                        <a:alpha val="34000"/>
                      </a:schemeClr>
                    </a:gs>
                  </a:gsLst>
                  <a:lin ang="5400000" scaled="0"/>
                </a:gra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00">
                  <a:latin typeface="Trebuchet MS" panose="020B0603020202020204" pitchFamily="34" charset="0"/>
                </a:endParaRPr>
              </a:p>
            </p:txBody>
          </p:sp>
          <p:sp>
            <p:nvSpPr>
              <p:cNvPr id="360" name="Freeform 87"/>
              <p:cNvSpPr>
                <a:spLocks/>
              </p:cNvSpPr>
              <p:nvPr/>
            </p:nvSpPr>
            <p:spPr bwMode="auto">
              <a:xfrm>
                <a:off x="5672583" y="4081481"/>
                <a:ext cx="495201" cy="610301"/>
              </a:xfrm>
              <a:custGeom>
                <a:avLst/>
                <a:gdLst>
                  <a:gd name="T0" fmla="*/ 0 w 370"/>
                  <a:gd name="T1" fmla="*/ 456 h 456"/>
                  <a:gd name="T2" fmla="*/ 370 w 370"/>
                  <a:gd name="T3" fmla="*/ 444 h 456"/>
                  <a:gd name="T4" fmla="*/ 314 w 370"/>
                  <a:gd name="T5" fmla="*/ 0 h 456"/>
                  <a:gd name="T6" fmla="*/ 0 w 370"/>
                  <a:gd name="T7" fmla="*/ 456 h 456"/>
                </a:gdLst>
                <a:ahLst/>
                <a:cxnLst>
                  <a:cxn ang="0">
                    <a:pos x="T0" y="T1"/>
                  </a:cxn>
                  <a:cxn ang="0">
                    <a:pos x="T2" y="T3"/>
                  </a:cxn>
                  <a:cxn ang="0">
                    <a:pos x="T4" y="T5"/>
                  </a:cxn>
                  <a:cxn ang="0">
                    <a:pos x="T6" y="T7"/>
                  </a:cxn>
                </a:cxnLst>
                <a:rect l="0" t="0" r="r" b="b"/>
                <a:pathLst>
                  <a:path w="370" h="456">
                    <a:moveTo>
                      <a:pt x="0" y="456"/>
                    </a:moveTo>
                    <a:lnTo>
                      <a:pt x="370" y="444"/>
                    </a:lnTo>
                    <a:lnTo>
                      <a:pt x="314" y="0"/>
                    </a:lnTo>
                    <a:lnTo>
                      <a:pt x="0" y="456"/>
                    </a:lnTo>
                  </a:path>
                </a:pathLst>
              </a:custGeom>
              <a:noFill/>
              <a:ln w="6350" cap="flat" cmpd="sng">
                <a:gradFill>
                  <a:gsLst>
                    <a:gs pos="0">
                      <a:schemeClr val="tx1">
                        <a:lumMod val="65000"/>
                        <a:lumOff val="35000"/>
                        <a:alpha val="32000"/>
                      </a:schemeClr>
                    </a:gs>
                    <a:gs pos="50000">
                      <a:schemeClr val="tx1">
                        <a:lumMod val="65000"/>
                        <a:lumOff val="35000"/>
                      </a:schemeClr>
                    </a:gs>
                    <a:gs pos="100000">
                      <a:schemeClr val="tx1">
                        <a:lumMod val="65000"/>
                        <a:lumOff val="35000"/>
                        <a:alpha val="34000"/>
                      </a:schemeClr>
                    </a:gs>
                  </a:gsLst>
                  <a:lin ang="5400000" scaled="0"/>
                </a:gra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00">
                  <a:latin typeface="Trebuchet MS" panose="020B0603020202020204" pitchFamily="34" charset="0"/>
                </a:endParaRPr>
              </a:p>
            </p:txBody>
          </p:sp>
          <p:sp>
            <p:nvSpPr>
              <p:cNvPr id="361" name="Line 88"/>
              <p:cNvSpPr>
                <a:spLocks noChangeShapeType="1"/>
              </p:cNvSpPr>
              <p:nvPr/>
            </p:nvSpPr>
            <p:spPr bwMode="auto">
              <a:xfrm>
                <a:off x="5577558" y="4081481"/>
                <a:ext cx="515276" cy="0"/>
              </a:xfrm>
              <a:prstGeom prst="line">
                <a:avLst/>
              </a:prstGeom>
              <a:noFill/>
              <a:ln w="6350" cap="flat" cmpd="sng">
                <a:gradFill>
                  <a:gsLst>
                    <a:gs pos="0">
                      <a:schemeClr val="tx1">
                        <a:lumMod val="65000"/>
                        <a:lumOff val="35000"/>
                        <a:alpha val="32000"/>
                      </a:schemeClr>
                    </a:gs>
                    <a:gs pos="50000">
                      <a:schemeClr val="tx1">
                        <a:lumMod val="65000"/>
                        <a:lumOff val="35000"/>
                      </a:schemeClr>
                    </a:gs>
                    <a:gs pos="100000">
                      <a:schemeClr val="tx1">
                        <a:lumMod val="65000"/>
                        <a:lumOff val="35000"/>
                        <a:alpha val="34000"/>
                      </a:schemeClr>
                    </a:gs>
                  </a:gsLst>
                  <a:lin ang="5400000" scaled="0"/>
                </a:gra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00">
                  <a:latin typeface="Trebuchet MS" panose="020B0603020202020204" pitchFamily="34" charset="0"/>
                </a:endParaRPr>
              </a:p>
            </p:txBody>
          </p:sp>
          <p:sp>
            <p:nvSpPr>
              <p:cNvPr id="362" name="Freeform 89"/>
              <p:cNvSpPr>
                <a:spLocks/>
              </p:cNvSpPr>
              <p:nvPr/>
            </p:nvSpPr>
            <p:spPr bwMode="auto">
              <a:xfrm>
                <a:off x="6092834" y="4049360"/>
                <a:ext cx="452372" cy="626362"/>
              </a:xfrm>
              <a:custGeom>
                <a:avLst/>
                <a:gdLst>
                  <a:gd name="T0" fmla="*/ 56 w 338"/>
                  <a:gd name="T1" fmla="*/ 468 h 468"/>
                  <a:gd name="T2" fmla="*/ 338 w 338"/>
                  <a:gd name="T3" fmla="*/ 0 h 468"/>
                  <a:gd name="T4" fmla="*/ 0 w 338"/>
                  <a:gd name="T5" fmla="*/ 24 h 468"/>
                </a:gdLst>
                <a:ahLst/>
                <a:cxnLst>
                  <a:cxn ang="0">
                    <a:pos x="T0" y="T1"/>
                  </a:cxn>
                  <a:cxn ang="0">
                    <a:pos x="T2" y="T3"/>
                  </a:cxn>
                  <a:cxn ang="0">
                    <a:pos x="T4" y="T5"/>
                  </a:cxn>
                </a:cxnLst>
                <a:rect l="0" t="0" r="r" b="b"/>
                <a:pathLst>
                  <a:path w="338" h="468">
                    <a:moveTo>
                      <a:pt x="56" y="468"/>
                    </a:moveTo>
                    <a:lnTo>
                      <a:pt x="338" y="0"/>
                    </a:lnTo>
                    <a:lnTo>
                      <a:pt x="0" y="24"/>
                    </a:lnTo>
                  </a:path>
                </a:pathLst>
              </a:custGeom>
              <a:noFill/>
              <a:ln w="6350" cap="flat" cmpd="sng">
                <a:gradFill>
                  <a:gsLst>
                    <a:gs pos="0">
                      <a:schemeClr val="tx1">
                        <a:lumMod val="65000"/>
                        <a:lumOff val="35000"/>
                        <a:alpha val="32000"/>
                      </a:schemeClr>
                    </a:gs>
                    <a:gs pos="50000">
                      <a:schemeClr val="tx1">
                        <a:lumMod val="65000"/>
                        <a:lumOff val="35000"/>
                      </a:schemeClr>
                    </a:gs>
                    <a:gs pos="100000">
                      <a:schemeClr val="tx1">
                        <a:lumMod val="65000"/>
                        <a:lumOff val="35000"/>
                        <a:alpha val="34000"/>
                      </a:schemeClr>
                    </a:gs>
                  </a:gsLst>
                  <a:lin ang="5400000" scaled="0"/>
                </a:gra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00">
                  <a:latin typeface="Trebuchet MS" panose="020B0603020202020204" pitchFamily="34" charset="0"/>
                </a:endParaRPr>
              </a:p>
            </p:txBody>
          </p:sp>
          <p:sp>
            <p:nvSpPr>
              <p:cNvPr id="363" name="Freeform 90"/>
              <p:cNvSpPr>
                <a:spLocks/>
              </p:cNvSpPr>
              <p:nvPr/>
            </p:nvSpPr>
            <p:spPr bwMode="auto">
              <a:xfrm>
                <a:off x="6092834" y="3568882"/>
                <a:ext cx="452372" cy="512600"/>
              </a:xfrm>
              <a:custGeom>
                <a:avLst/>
                <a:gdLst>
                  <a:gd name="T0" fmla="*/ 0 w 338"/>
                  <a:gd name="T1" fmla="*/ 383 h 383"/>
                  <a:gd name="T2" fmla="*/ 191 w 338"/>
                  <a:gd name="T3" fmla="*/ 0 h 383"/>
                  <a:gd name="T4" fmla="*/ 338 w 338"/>
                  <a:gd name="T5" fmla="*/ 359 h 383"/>
                </a:gdLst>
                <a:ahLst/>
                <a:cxnLst>
                  <a:cxn ang="0">
                    <a:pos x="T0" y="T1"/>
                  </a:cxn>
                  <a:cxn ang="0">
                    <a:pos x="T2" y="T3"/>
                  </a:cxn>
                  <a:cxn ang="0">
                    <a:pos x="T4" y="T5"/>
                  </a:cxn>
                </a:cxnLst>
                <a:rect l="0" t="0" r="r" b="b"/>
                <a:pathLst>
                  <a:path w="338" h="383">
                    <a:moveTo>
                      <a:pt x="0" y="383"/>
                    </a:moveTo>
                    <a:lnTo>
                      <a:pt x="191" y="0"/>
                    </a:lnTo>
                    <a:lnTo>
                      <a:pt x="338" y="359"/>
                    </a:lnTo>
                  </a:path>
                </a:pathLst>
              </a:custGeom>
              <a:noFill/>
              <a:ln w="6350" cap="flat" cmpd="sng">
                <a:gradFill>
                  <a:gsLst>
                    <a:gs pos="0">
                      <a:schemeClr val="tx1">
                        <a:lumMod val="65000"/>
                        <a:lumOff val="35000"/>
                        <a:alpha val="32000"/>
                      </a:schemeClr>
                    </a:gs>
                    <a:gs pos="50000">
                      <a:schemeClr val="tx1">
                        <a:lumMod val="65000"/>
                        <a:lumOff val="35000"/>
                      </a:schemeClr>
                    </a:gs>
                    <a:gs pos="100000">
                      <a:schemeClr val="tx1">
                        <a:lumMod val="65000"/>
                        <a:lumOff val="35000"/>
                        <a:alpha val="34000"/>
                      </a:schemeClr>
                    </a:gs>
                  </a:gsLst>
                  <a:lin ang="5400000" scaled="0"/>
                </a:gra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00">
                  <a:latin typeface="Trebuchet MS" panose="020B0603020202020204" pitchFamily="34" charset="0"/>
                </a:endParaRPr>
              </a:p>
            </p:txBody>
          </p:sp>
          <p:sp>
            <p:nvSpPr>
              <p:cNvPr id="364" name="Freeform 91"/>
              <p:cNvSpPr>
                <a:spLocks/>
              </p:cNvSpPr>
              <p:nvPr/>
            </p:nvSpPr>
            <p:spPr bwMode="auto">
              <a:xfrm>
                <a:off x="5577558" y="3568882"/>
                <a:ext cx="515276" cy="512600"/>
              </a:xfrm>
              <a:custGeom>
                <a:avLst/>
                <a:gdLst>
                  <a:gd name="T0" fmla="*/ 385 w 385"/>
                  <a:gd name="T1" fmla="*/ 383 h 383"/>
                  <a:gd name="T2" fmla="*/ 255 w 385"/>
                  <a:gd name="T3" fmla="*/ 0 h 383"/>
                  <a:gd name="T4" fmla="*/ 0 w 385"/>
                  <a:gd name="T5" fmla="*/ 383 h 383"/>
                </a:gdLst>
                <a:ahLst/>
                <a:cxnLst>
                  <a:cxn ang="0">
                    <a:pos x="T0" y="T1"/>
                  </a:cxn>
                  <a:cxn ang="0">
                    <a:pos x="T2" y="T3"/>
                  </a:cxn>
                  <a:cxn ang="0">
                    <a:pos x="T4" y="T5"/>
                  </a:cxn>
                </a:cxnLst>
                <a:rect l="0" t="0" r="r" b="b"/>
                <a:pathLst>
                  <a:path w="385" h="383">
                    <a:moveTo>
                      <a:pt x="385" y="383"/>
                    </a:moveTo>
                    <a:lnTo>
                      <a:pt x="255" y="0"/>
                    </a:lnTo>
                    <a:lnTo>
                      <a:pt x="0" y="383"/>
                    </a:lnTo>
                  </a:path>
                </a:pathLst>
              </a:custGeom>
              <a:noFill/>
              <a:ln w="6350" cap="flat" cmpd="sng">
                <a:gradFill>
                  <a:gsLst>
                    <a:gs pos="0">
                      <a:schemeClr val="tx1">
                        <a:lumMod val="65000"/>
                        <a:lumOff val="35000"/>
                        <a:alpha val="32000"/>
                      </a:schemeClr>
                    </a:gs>
                    <a:gs pos="50000">
                      <a:schemeClr val="tx1">
                        <a:lumMod val="65000"/>
                        <a:lumOff val="35000"/>
                      </a:schemeClr>
                    </a:gs>
                    <a:gs pos="100000">
                      <a:schemeClr val="tx1">
                        <a:lumMod val="65000"/>
                        <a:lumOff val="35000"/>
                        <a:alpha val="34000"/>
                      </a:schemeClr>
                    </a:gs>
                  </a:gsLst>
                  <a:lin ang="5400000" scaled="0"/>
                </a:gra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00">
                  <a:latin typeface="Trebuchet MS" panose="020B0603020202020204" pitchFamily="34" charset="0"/>
                </a:endParaRPr>
              </a:p>
            </p:txBody>
          </p:sp>
          <p:sp>
            <p:nvSpPr>
              <p:cNvPr id="365" name="Line 92"/>
              <p:cNvSpPr>
                <a:spLocks noChangeShapeType="1"/>
              </p:cNvSpPr>
              <p:nvPr/>
            </p:nvSpPr>
            <p:spPr bwMode="auto">
              <a:xfrm>
                <a:off x="6348465" y="3568882"/>
                <a:ext cx="0" cy="0"/>
              </a:xfrm>
              <a:prstGeom prst="line">
                <a:avLst/>
              </a:prstGeom>
              <a:noFill/>
              <a:ln w="6350" cap="flat" cmpd="sng">
                <a:gradFill>
                  <a:gsLst>
                    <a:gs pos="0">
                      <a:schemeClr val="tx1">
                        <a:lumMod val="65000"/>
                        <a:lumOff val="35000"/>
                        <a:alpha val="32000"/>
                      </a:schemeClr>
                    </a:gs>
                    <a:gs pos="50000">
                      <a:schemeClr val="tx1">
                        <a:lumMod val="65000"/>
                        <a:lumOff val="35000"/>
                      </a:schemeClr>
                    </a:gs>
                    <a:gs pos="100000">
                      <a:schemeClr val="tx1">
                        <a:lumMod val="65000"/>
                        <a:lumOff val="35000"/>
                        <a:alpha val="34000"/>
                      </a:schemeClr>
                    </a:gs>
                  </a:gsLst>
                  <a:lin ang="5400000" scaled="0"/>
                </a:gra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00">
                  <a:latin typeface="Trebuchet MS" panose="020B0603020202020204" pitchFamily="34" charset="0"/>
                </a:endParaRPr>
              </a:p>
            </p:txBody>
          </p:sp>
          <p:sp>
            <p:nvSpPr>
              <p:cNvPr id="366" name="Line 93"/>
              <p:cNvSpPr>
                <a:spLocks noChangeShapeType="1"/>
              </p:cNvSpPr>
              <p:nvPr/>
            </p:nvSpPr>
            <p:spPr bwMode="auto">
              <a:xfrm>
                <a:off x="5918845" y="3568882"/>
                <a:ext cx="0" cy="0"/>
              </a:xfrm>
              <a:prstGeom prst="line">
                <a:avLst/>
              </a:prstGeom>
              <a:noFill/>
              <a:ln w="6350" cap="flat" cmpd="sng">
                <a:gradFill>
                  <a:gsLst>
                    <a:gs pos="0">
                      <a:schemeClr val="tx1">
                        <a:lumMod val="65000"/>
                        <a:lumOff val="35000"/>
                        <a:alpha val="32000"/>
                      </a:schemeClr>
                    </a:gs>
                    <a:gs pos="50000">
                      <a:schemeClr val="tx1">
                        <a:lumMod val="65000"/>
                        <a:lumOff val="35000"/>
                      </a:schemeClr>
                    </a:gs>
                    <a:gs pos="100000">
                      <a:schemeClr val="tx1">
                        <a:lumMod val="65000"/>
                        <a:lumOff val="35000"/>
                        <a:alpha val="34000"/>
                      </a:schemeClr>
                    </a:gs>
                  </a:gsLst>
                  <a:lin ang="5400000" scaled="0"/>
                </a:gra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00">
                  <a:latin typeface="Trebuchet MS" panose="020B0603020202020204" pitchFamily="34" charset="0"/>
                </a:endParaRPr>
              </a:p>
            </p:txBody>
          </p:sp>
          <p:sp>
            <p:nvSpPr>
              <p:cNvPr id="367" name="Freeform 94"/>
              <p:cNvSpPr>
                <a:spLocks/>
              </p:cNvSpPr>
              <p:nvPr/>
            </p:nvSpPr>
            <p:spPr bwMode="auto">
              <a:xfrm>
                <a:off x="5577558" y="4675722"/>
                <a:ext cx="590226" cy="483155"/>
              </a:xfrm>
              <a:custGeom>
                <a:avLst/>
                <a:gdLst>
                  <a:gd name="T0" fmla="*/ 0 w 441"/>
                  <a:gd name="T1" fmla="*/ 361 h 361"/>
                  <a:gd name="T2" fmla="*/ 441 w 441"/>
                  <a:gd name="T3" fmla="*/ 0 h 361"/>
                  <a:gd name="T4" fmla="*/ 290 w 441"/>
                  <a:gd name="T5" fmla="*/ 302 h 361"/>
                  <a:gd name="T6" fmla="*/ 0 w 441"/>
                  <a:gd name="T7" fmla="*/ 361 h 361"/>
                </a:gdLst>
                <a:ahLst/>
                <a:cxnLst>
                  <a:cxn ang="0">
                    <a:pos x="T0" y="T1"/>
                  </a:cxn>
                  <a:cxn ang="0">
                    <a:pos x="T2" y="T3"/>
                  </a:cxn>
                  <a:cxn ang="0">
                    <a:pos x="T4" y="T5"/>
                  </a:cxn>
                  <a:cxn ang="0">
                    <a:pos x="T6" y="T7"/>
                  </a:cxn>
                </a:cxnLst>
                <a:rect l="0" t="0" r="r" b="b"/>
                <a:pathLst>
                  <a:path w="441" h="361">
                    <a:moveTo>
                      <a:pt x="0" y="361"/>
                    </a:moveTo>
                    <a:lnTo>
                      <a:pt x="441" y="0"/>
                    </a:lnTo>
                    <a:lnTo>
                      <a:pt x="290" y="302"/>
                    </a:lnTo>
                    <a:lnTo>
                      <a:pt x="0" y="361"/>
                    </a:lnTo>
                    <a:close/>
                  </a:path>
                </a:pathLst>
              </a:custGeom>
              <a:noFill/>
              <a:ln w="6350" cap="flat" cmpd="sng">
                <a:gradFill>
                  <a:gsLst>
                    <a:gs pos="0">
                      <a:schemeClr val="tx1">
                        <a:lumMod val="65000"/>
                        <a:lumOff val="35000"/>
                        <a:alpha val="32000"/>
                      </a:schemeClr>
                    </a:gs>
                    <a:gs pos="50000">
                      <a:schemeClr val="tx1">
                        <a:lumMod val="65000"/>
                        <a:lumOff val="35000"/>
                      </a:schemeClr>
                    </a:gs>
                    <a:gs pos="100000">
                      <a:schemeClr val="tx1">
                        <a:lumMod val="65000"/>
                        <a:lumOff val="35000"/>
                        <a:alpha val="34000"/>
                      </a:schemeClr>
                    </a:gs>
                  </a:gsLst>
                  <a:lin ang="5400000" scaled="0"/>
                </a:gra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00">
                  <a:latin typeface="Trebuchet MS" panose="020B0603020202020204" pitchFamily="34" charset="0"/>
                </a:endParaRPr>
              </a:p>
            </p:txBody>
          </p:sp>
          <p:sp>
            <p:nvSpPr>
              <p:cNvPr id="368" name="Freeform 95"/>
              <p:cNvSpPr>
                <a:spLocks/>
              </p:cNvSpPr>
              <p:nvPr/>
            </p:nvSpPr>
            <p:spPr bwMode="auto">
              <a:xfrm>
                <a:off x="4530945" y="4905924"/>
                <a:ext cx="550074" cy="465756"/>
              </a:xfrm>
              <a:custGeom>
                <a:avLst/>
                <a:gdLst>
                  <a:gd name="T0" fmla="*/ 0 w 411"/>
                  <a:gd name="T1" fmla="*/ 348 h 348"/>
                  <a:gd name="T2" fmla="*/ 411 w 411"/>
                  <a:gd name="T3" fmla="*/ 173 h 348"/>
                  <a:gd name="T4" fmla="*/ 0 w 411"/>
                  <a:gd name="T5" fmla="*/ 0 h 348"/>
                </a:gdLst>
                <a:ahLst/>
                <a:cxnLst>
                  <a:cxn ang="0">
                    <a:pos x="T0" y="T1"/>
                  </a:cxn>
                  <a:cxn ang="0">
                    <a:pos x="T2" y="T3"/>
                  </a:cxn>
                  <a:cxn ang="0">
                    <a:pos x="T4" y="T5"/>
                  </a:cxn>
                </a:cxnLst>
                <a:rect l="0" t="0" r="r" b="b"/>
                <a:pathLst>
                  <a:path w="411" h="348">
                    <a:moveTo>
                      <a:pt x="0" y="348"/>
                    </a:moveTo>
                    <a:lnTo>
                      <a:pt x="411" y="173"/>
                    </a:lnTo>
                    <a:lnTo>
                      <a:pt x="0" y="0"/>
                    </a:lnTo>
                  </a:path>
                </a:pathLst>
              </a:custGeom>
              <a:noFill/>
              <a:ln w="6350" cap="flat" cmpd="sng">
                <a:gradFill>
                  <a:gsLst>
                    <a:gs pos="0">
                      <a:schemeClr val="tx1">
                        <a:lumMod val="65000"/>
                        <a:lumOff val="35000"/>
                        <a:alpha val="32000"/>
                      </a:schemeClr>
                    </a:gs>
                    <a:gs pos="50000">
                      <a:schemeClr val="tx1">
                        <a:lumMod val="65000"/>
                        <a:lumOff val="35000"/>
                      </a:schemeClr>
                    </a:gs>
                    <a:gs pos="100000">
                      <a:schemeClr val="tx1">
                        <a:lumMod val="65000"/>
                        <a:lumOff val="35000"/>
                        <a:alpha val="34000"/>
                      </a:schemeClr>
                    </a:gs>
                  </a:gsLst>
                  <a:lin ang="5400000" scaled="0"/>
                </a:gra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00">
                  <a:latin typeface="Trebuchet MS" panose="020B0603020202020204" pitchFamily="34" charset="0"/>
                </a:endParaRPr>
              </a:p>
            </p:txBody>
          </p:sp>
          <p:sp>
            <p:nvSpPr>
              <p:cNvPr id="369" name="Line 96"/>
              <p:cNvSpPr>
                <a:spLocks noChangeShapeType="1"/>
              </p:cNvSpPr>
              <p:nvPr/>
            </p:nvSpPr>
            <p:spPr bwMode="auto">
              <a:xfrm flipV="1">
                <a:off x="4530945" y="5371680"/>
                <a:ext cx="0" cy="258307"/>
              </a:xfrm>
              <a:prstGeom prst="line">
                <a:avLst/>
              </a:prstGeom>
              <a:noFill/>
              <a:ln w="6350" cap="flat" cmpd="sng">
                <a:gradFill>
                  <a:gsLst>
                    <a:gs pos="0">
                      <a:schemeClr val="tx1">
                        <a:lumMod val="65000"/>
                        <a:lumOff val="35000"/>
                        <a:alpha val="32000"/>
                      </a:schemeClr>
                    </a:gs>
                    <a:gs pos="50000">
                      <a:schemeClr val="tx1">
                        <a:lumMod val="65000"/>
                        <a:lumOff val="35000"/>
                      </a:schemeClr>
                    </a:gs>
                    <a:gs pos="100000">
                      <a:schemeClr val="tx1">
                        <a:lumMod val="65000"/>
                        <a:lumOff val="35000"/>
                        <a:alpha val="34000"/>
                      </a:schemeClr>
                    </a:gs>
                  </a:gsLst>
                  <a:lin ang="5400000" scaled="0"/>
                </a:gra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00">
                  <a:latin typeface="Trebuchet MS" panose="020B0603020202020204" pitchFamily="34" charset="0"/>
                </a:endParaRPr>
              </a:p>
            </p:txBody>
          </p:sp>
          <p:sp>
            <p:nvSpPr>
              <p:cNvPr id="370" name="Line 97"/>
              <p:cNvSpPr>
                <a:spLocks noChangeShapeType="1"/>
              </p:cNvSpPr>
              <p:nvPr/>
            </p:nvSpPr>
            <p:spPr bwMode="auto">
              <a:xfrm flipH="1">
                <a:off x="4530945" y="5703598"/>
                <a:ext cx="410883" cy="65581"/>
              </a:xfrm>
              <a:prstGeom prst="line">
                <a:avLst/>
              </a:prstGeom>
              <a:noFill/>
              <a:ln w="6350" cap="flat" cmpd="sng">
                <a:gradFill>
                  <a:gsLst>
                    <a:gs pos="0">
                      <a:schemeClr val="tx1">
                        <a:lumMod val="65000"/>
                        <a:lumOff val="35000"/>
                        <a:alpha val="32000"/>
                      </a:schemeClr>
                    </a:gs>
                    <a:gs pos="50000">
                      <a:schemeClr val="tx1">
                        <a:lumMod val="65000"/>
                        <a:lumOff val="35000"/>
                      </a:schemeClr>
                    </a:gs>
                    <a:gs pos="100000">
                      <a:schemeClr val="tx1">
                        <a:lumMod val="65000"/>
                        <a:lumOff val="35000"/>
                        <a:alpha val="34000"/>
                      </a:schemeClr>
                    </a:gs>
                  </a:gsLst>
                  <a:lin ang="5400000" scaled="0"/>
                </a:gra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00">
                  <a:latin typeface="Trebuchet MS" panose="020B0603020202020204" pitchFamily="34" charset="0"/>
                </a:endParaRPr>
              </a:p>
            </p:txBody>
          </p:sp>
          <p:sp>
            <p:nvSpPr>
              <p:cNvPr id="371" name="Line 98"/>
              <p:cNvSpPr>
                <a:spLocks noChangeShapeType="1"/>
              </p:cNvSpPr>
              <p:nvPr/>
            </p:nvSpPr>
            <p:spPr bwMode="auto">
              <a:xfrm flipV="1">
                <a:off x="5431675" y="5079913"/>
                <a:ext cx="534014" cy="408206"/>
              </a:xfrm>
              <a:prstGeom prst="line">
                <a:avLst/>
              </a:prstGeom>
              <a:noFill/>
              <a:ln w="6350" cap="flat" cmpd="sng">
                <a:gradFill>
                  <a:gsLst>
                    <a:gs pos="0">
                      <a:schemeClr val="tx1">
                        <a:lumMod val="65000"/>
                        <a:lumOff val="35000"/>
                        <a:alpha val="32000"/>
                      </a:schemeClr>
                    </a:gs>
                    <a:gs pos="50000">
                      <a:schemeClr val="tx1">
                        <a:lumMod val="65000"/>
                        <a:lumOff val="35000"/>
                      </a:schemeClr>
                    </a:gs>
                    <a:gs pos="100000">
                      <a:schemeClr val="tx1">
                        <a:lumMod val="65000"/>
                        <a:lumOff val="35000"/>
                        <a:alpha val="34000"/>
                      </a:schemeClr>
                    </a:gs>
                  </a:gsLst>
                  <a:lin ang="5400000" scaled="0"/>
                </a:gra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00">
                  <a:latin typeface="Trebuchet MS" panose="020B0603020202020204" pitchFamily="34" charset="0"/>
                </a:endParaRPr>
              </a:p>
            </p:txBody>
          </p:sp>
          <p:sp>
            <p:nvSpPr>
              <p:cNvPr id="372" name="Line 99"/>
              <p:cNvSpPr>
                <a:spLocks noChangeShapeType="1"/>
              </p:cNvSpPr>
              <p:nvPr/>
            </p:nvSpPr>
            <p:spPr bwMode="auto">
              <a:xfrm flipV="1">
                <a:off x="5965688" y="4568652"/>
                <a:ext cx="433635" cy="511261"/>
              </a:xfrm>
              <a:prstGeom prst="line">
                <a:avLst/>
              </a:prstGeom>
              <a:noFill/>
              <a:ln w="6350" cap="flat" cmpd="sng">
                <a:gradFill>
                  <a:gsLst>
                    <a:gs pos="0">
                      <a:schemeClr val="tx1">
                        <a:lumMod val="65000"/>
                        <a:lumOff val="35000"/>
                        <a:alpha val="32000"/>
                      </a:schemeClr>
                    </a:gs>
                    <a:gs pos="50000">
                      <a:schemeClr val="tx1">
                        <a:lumMod val="65000"/>
                        <a:lumOff val="35000"/>
                      </a:schemeClr>
                    </a:gs>
                    <a:gs pos="100000">
                      <a:schemeClr val="tx1">
                        <a:lumMod val="65000"/>
                        <a:lumOff val="35000"/>
                        <a:alpha val="34000"/>
                      </a:schemeClr>
                    </a:gs>
                  </a:gsLst>
                  <a:lin ang="5400000" scaled="0"/>
                </a:gra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00">
                  <a:latin typeface="Trebuchet MS" panose="020B0603020202020204" pitchFamily="34" charset="0"/>
                </a:endParaRPr>
              </a:p>
            </p:txBody>
          </p:sp>
          <p:sp>
            <p:nvSpPr>
              <p:cNvPr id="373" name="Freeform 100"/>
              <p:cNvSpPr>
                <a:spLocks/>
              </p:cNvSpPr>
              <p:nvPr/>
            </p:nvSpPr>
            <p:spPr bwMode="auto">
              <a:xfrm>
                <a:off x="6399323" y="3568882"/>
                <a:ext cx="234216" cy="999770"/>
              </a:xfrm>
              <a:custGeom>
                <a:avLst/>
                <a:gdLst>
                  <a:gd name="T0" fmla="*/ 0 w 175"/>
                  <a:gd name="T1" fmla="*/ 747 h 747"/>
                  <a:gd name="T2" fmla="*/ 175 w 175"/>
                  <a:gd name="T3" fmla="*/ 321 h 747"/>
                  <a:gd name="T4" fmla="*/ 113 w 175"/>
                  <a:gd name="T5" fmla="*/ 0 h 747"/>
                </a:gdLst>
                <a:ahLst/>
                <a:cxnLst>
                  <a:cxn ang="0">
                    <a:pos x="T0" y="T1"/>
                  </a:cxn>
                  <a:cxn ang="0">
                    <a:pos x="T2" y="T3"/>
                  </a:cxn>
                  <a:cxn ang="0">
                    <a:pos x="T4" y="T5"/>
                  </a:cxn>
                </a:cxnLst>
                <a:rect l="0" t="0" r="r" b="b"/>
                <a:pathLst>
                  <a:path w="175" h="747">
                    <a:moveTo>
                      <a:pt x="0" y="747"/>
                    </a:moveTo>
                    <a:lnTo>
                      <a:pt x="175" y="321"/>
                    </a:lnTo>
                    <a:lnTo>
                      <a:pt x="113" y="0"/>
                    </a:lnTo>
                  </a:path>
                </a:pathLst>
              </a:custGeom>
              <a:noFill/>
              <a:ln w="6350" cap="flat" cmpd="sng">
                <a:gradFill>
                  <a:gsLst>
                    <a:gs pos="0">
                      <a:schemeClr val="tx1">
                        <a:lumMod val="65000"/>
                        <a:lumOff val="35000"/>
                        <a:alpha val="32000"/>
                      </a:schemeClr>
                    </a:gs>
                    <a:gs pos="50000">
                      <a:schemeClr val="tx1">
                        <a:lumMod val="65000"/>
                        <a:lumOff val="35000"/>
                      </a:schemeClr>
                    </a:gs>
                    <a:gs pos="100000">
                      <a:schemeClr val="tx1">
                        <a:lumMod val="65000"/>
                        <a:lumOff val="35000"/>
                        <a:alpha val="34000"/>
                      </a:schemeClr>
                    </a:gs>
                  </a:gsLst>
                  <a:lin ang="5400000" scaled="0"/>
                </a:gra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00">
                  <a:latin typeface="Trebuchet MS" panose="020B0603020202020204" pitchFamily="34" charset="0"/>
                </a:endParaRPr>
              </a:p>
            </p:txBody>
          </p:sp>
          <p:sp>
            <p:nvSpPr>
              <p:cNvPr id="374" name="Freeform 101"/>
              <p:cNvSpPr>
                <a:spLocks/>
              </p:cNvSpPr>
              <p:nvPr/>
            </p:nvSpPr>
            <p:spPr bwMode="auto">
              <a:xfrm>
                <a:off x="6167784" y="3998502"/>
                <a:ext cx="465756" cy="677220"/>
              </a:xfrm>
              <a:custGeom>
                <a:avLst/>
                <a:gdLst>
                  <a:gd name="T0" fmla="*/ 348 w 348"/>
                  <a:gd name="T1" fmla="*/ 0 h 506"/>
                  <a:gd name="T2" fmla="*/ 282 w 348"/>
                  <a:gd name="T3" fmla="*/ 38 h 506"/>
                  <a:gd name="T4" fmla="*/ 173 w 348"/>
                  <a:gd name="T5" fmla="*/ 426 h 506"/>
                  <a:gd name="T6" fmla="*/ 0 w 348"/>
                  <a:gd name="T7" fmla="*/ 506 h 506"/>
                </a:gdLst>
                <a:ahLst/>
                <a:cxnLst>
                  <a:cxn ang="0">
                    <a:pos x="T0" y="T1"/>
                  </a:cxn>
                  <a:cxn ang="0">
                    <a:pos x="T2" y="T3"/>
                  </a:cxn>
                  <a:cxn ang="0">
                    <a:pos x="T4" y="T5"/>
                  </a:cxn>
                  <a:cxn ang="0">
                    <a:pos x="T6" y="T7"/>
                  </a:cxn>
                </a:cxnLst>
                <a:rect l="0" t="0" r="r" b="b"/>
                <a:pathLst>
                  <a:path w="348" h="506">
                    <a:moveTo>
                      <a:pt x="348" y="0"/>
                    </a:moveTo>
                    <a:lnTo>
                      <a:pt x="282" y="38"/>
                    </a:lnTo>
                    <a:lnTo>
                      <a:pt x="173" y="426"/>
                    </a:lnTo>
                    <a:lnTo>
                      <a:pt x="0" y="506"/>
                    </a:lnTo>
                  </a:path>
                </a:pathLst>
              </a:custGeom>
              <a:noFill/>
              <a:ln w="6350" cap="flat" cmpd="sng">
                <a:gradFill>
                  <a:gsLst>
                    <a:gs pos="0">
                      <a:schemeClr val="tx1">
                        <a:lumMod val="65000"/>
                        <a:lumOff val="35000"/>
                        <a:alpha val="32000"/>
                      </a:schemeClr>
                    </a:gs>
                    <a:gs pos="50000">
                      <a:schemeClr val="tx1">
                        <a:lumMod val="65000"/>
                        <a:lumOff val="35000"/>
                      </a:schemeClr>
                    </a:gs>
                    <a:gs pos="100000">
                      <a:schemeClr val="tx1">
                        <a:lumMod val="65000"/>
                        <a:lumOff val="35000"/>
                        <a:alpha val="34000"/>
                      </a:schemeClr>
                    </a:gs>
                  </a:gsLst>
                  <a:lin ang="5400000" scaled="0"/>
                </a:gra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00">
                  <a:latin typeface="Trebuchet MS" panose="020B0603020202020204" pitchFamily="34" charset="0"/>
                </a:endParaRPr>
              </a:p>
            </p:txBody>
          </p:sp>
          <p:sp>
            <p:nvSpPr>
              <p:cNvPr id="375" name="Line 102"/>
              <p:cNvSpPr>
                <a:spLocks noChangeShapeType="1"/>
              </p:cNvSpPr>
              <p:nvPr/>
            </p:nvSpPr>
            <p:spPr bwMode="auto">
              <a:xfrm flipV="1">
                <a:off x="6545207" y="3568882"/>
                <a:ext cx="5354" cy="480478"/>
              </a:xfrm>
              <a:prstGeom prst="line">
                <a:avLst/>
              </a:prstGeom>
              <a:noFill/>
              <a:ln w="6350" cap="flat" cmpd="sng">
                <a:gradFill>
                  <a:gsLst>
                    <a:gs pos="0">
                      <a:schemeClr val="tx1">
                        <a:lumMod val="65000"/>
                        <a:lumOff val="35000"/>
                        <a:alpha val="32000"/>
                      </a:schemeClr>
                    </a:gs>
                    <a:gs pos="50000">
                      <a:schemeClr val="tx1">
                        <a:lumMod val="65000"/>
                        <a:lumOff val="35000"/>
                      </a:schemeClr>
                    </a:gs>
                    <a:gs pos="100000">
                      <a:schemeClr val="tx1">
                        <a:lumMod val="65000"/>
                        <a:lumOff val="35000"/>
                        <a:alpha val="34000"/>
                      </a:schemeClr>
                    </a:gs>
                  </a:gsLst>
                  <a:lin ang="5400000" scaled="0"/>
                </a:gra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00">
                  <a:latin typeface="Trebuchet MS" panose="020B0603020202020204" pitchFamily="34" charset="0"/>
                </a:endParaRPr>
              </a:p>
            </p:txBody>
          </p:sp>
          <p:sp>
            <p:nvSpPr>
              <p:cNvPr id="376" name="Line 103"/>
              <p:cNvSpPr>
                <a:spLocks noChangeShapeType="1"/>
              </p:cNvSpPr>
              <p:nvPr/>
            </p:nvSpPr>
            <p:spPr bwMode="auto">
              <a:xfrm>
                <a:off x="6550560" y="3568882"/>
                <a:ext cx="0" cy="0"/>
              </a:xfrm>
              <a:prstGeom prst="line">
                <a:avLst/>
              </a:prstGeom>
              <a:noFill/>
              <a:ln w="6350" cap="flat" cmpd="sng">
                <a:gradFill>
                  <a:gsLst>
                    <a:gs pos="0">
                      <a:schemeClr val="tx1">
                        <a:lumMod val="65000"/>
                        <a:lumOff val="35000"/>
                        <a:alpha val="32000"/>
                      </a:schemeClr>
                    </a:gs>
                    <a:gs pos="50000">
                      <a:schemeClr val="tx1">
                        <a:lumMod val="65000"/>
                        <a:lumOff val="35000"/>
                      </a:schemeClr>
                    </a:gs>
                    <a:gs pos="100000">
                      <a:schemeClr val="tx1">
                        <a:lumMod val="65000"/>
                        <a:lumOff val="35000"/>
                        <a:alpha val="34000"/>
                      </a:schemeClr>
                    </a:gs>
                  </a:gsLst>
                  <a:lin ang="5400000" scaled="0"/>
                </a:gra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00">
                  <a:latin typeface="Trebuchet MS" panose="020B0603020202020204" pitchFamily="34" charset="0"/>
                </a:endParaRPr>
              </a:p>
            </p:txBody>
          </p:sp>
          <p:sp>
            <p:nvSpPr>
              <p:cNvPr id="377" name="Line 104"/>
              <p:cNvSpPr>
                <a:spLocks noChangeShapeType="1"/>
              </p:cNvSpPr>
              <p:nvPr/>
            </p:nvSpPr>
            <p:spPr bwMode="auto">
              <a:xfrm>
                <a:off x="6348465" y="3568882"/>
                <a:ext cx="0" cy="0"/>
              </a:xfrm>
              <a:prstGeom prst="line">
                <a:avLst/>
              </a:prstGeom>
              <a:noFill/>
              <a:ln w="6350" cap="flat" cmpd="sng">
                <a:gradFill>
                  <a:gsLst>
                    <a:gs pos="0">
                      <a:schemeClr val="tx1">
                        <a:lumMod val="65000"/>
                        <a:lumOff val="35000"/>
                        <a:alpha val="32000"/>
                      </a:schemeClr>
                    </a:gs>
                    <a:gs pos="50000">
                      <a:schemeClr val="tx1">
                        <a:lumMod val="65000"/>
                        <a:lumOff val="35000"/>
                      </a:schemeClr>
                    </a:gs>
                    <a:gs pos="100000">
                      <a:schemeClr val="tx1">
                        <a:lumMod val="65000"/>
                        <a:lumOff val="35000"/>
                        <a:alpha val="34000"/>
                      </a:schemeClr>
                    </a:gs>
                  </a:gsLst>
                  <a:lin ang="5400000" scaled="0"/>
                </a:gra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00">
                  <a:latin typeface="Trebuchet MS" panose="020B0603020202020204" pitchFamily="34" charset="0"/>
                </a:endParaRPr>
              </a:p>
            </p:txBody>
          </p:sp>
          <p:sp>
            <p:nvSpPr>
              <p:cNvPr id="378" name="Line 105"/>
              <p:cNvSpPr>
                <a:spLocks noChangeShapeType="1"/>
              </p:cNvSpPr>
              <p:nvPr/>
            </p:nvSpPr>
            <p:spPr bwMode="auto">
              <a:xfrm>
                <a:off x="5261701" y="3568882"/>
                <a:ext cx="315858" cy="512600"/>
              </a:xfrm>
              <a:prstGeom prst="line">
                <a:avLst/>
              </a:prstGeom>
              <a:noFill/>
              <a:ln w="6350" cap="flat" cmpd="sng">
                <a:gradFill>
                  <a:gsLst>
                    <a:gs pos="0">
                      <a:schemeClr val="tx1">
                        <a:lumMod val="65000"/>
                        <a:lumOff val="35000"/>
                        <a:alpha val="32000"/>
                      </a:schemeClr>
                    </a:gs>
                    <a:gs pos="50000">
                      <a:schemeClr val="tx1">
                        <a:lumMod val="65000"/>
                        <a:lumOff val="35000"/>
                      </a:schemeClr>
                    </a:gs>
                    <a:gs pos="100000">
                      <a:schemeClr val="tx1">
                        <a:lumMod val="65000"/>
                        <a:lumOff val="35000"/>
                        <a:alpha val="34000"/>
                      </a:schemeClr>
                    </a:gs>
                  </a:gsLst>
                  <a:lin ang="5400000" scaled="0"/>
                </a:gra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00">
                  <a:latin typeface="Trebuchet MS" panose="020B0603020202020204" pitchFamily="34" charset="0"/>
                </a:endParaRPr>
              </a:p>
            </p:txBody>
          </p:sp>
          <p:sp>
            <p:nvSpPr>
              <p:cNvPr id="379" name="Line 106"/>
              <p:cNvSpPr>
                <a:spLocks noChangeShapeType="1"/>
              </p:cNvSpPr>
              <p:nvPr/>
            </p:nvSpPr>
            <p:spPr bwMode="auto">
              <a:xfrm>
                <a:off x="5918845" y="3568882"/>
                <a:ext cx="0" cy="0"/>
              </a:xfrm>
              <a:prstGeom prst="line">
                <a:avLst/>
              </a:prstGeom>
              <a:noFill/>
              <a:ln w="6350" cap="flat" cmpd="sng">
                <a:gradFill>
                  <a:gsLst>
                    <a:gs pos="0">
                      <a:schemeClr val="tx1">
                        <a:lumMod val="65000"/>
                        <a:lumOff val="35000"/>
                        <a:alpha val="32000"/>
                      </a:schemeClr>
                    </a:gs>
                    <a:gs pos="50000">
                      <a:schemeClr val="tx1">
                        <a:lumMod val="65000"/>
                        <a:lumOff val="35000"/>
                      </a:schemeClr>
                    </a:gs>
                    <a:gs pos="100000">
                      <a:schemeClr val="tx1">
                        <a:lumMod val="65000"/>
                        <a:lumOff val="35000"/>
                        <a:alpha val="34000"/>
                      </a:schemeClr>
                    </a:gs>
                  </a:gsLst>
                  <a:lin ang="5400000" scaled="0"/>
                </a:gra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00">
                  <a:latin typeface="Trebuchet MS" panose="020B0603020202020204" pitchFamily="34" charset="0"/>
                </a:endParaRPr>
              </a:p>
            </p:txBody>
          </p:sp>
          <p:sp>
            <p:nvSpPr>
              <p:cNvPr id="380" name="Freeform 107"/>
              <p:cNvSpPr>
                <a:spLocks/>
              </p:cNvSpPr>
              <p:nvPr/>
            </p:nvSpPr>
            <p:spPr bwMode="auto">
              <a:xfrm>
                <a:off x="4941828" y="3568882"/>
                <a:ext cx="635730" cy="512600"/>
              </a:xfrm>
              <a:custGeom>
                <a:avLst/>
                <a:gdLst>
                  <a:gd name="T0" fmla="*/ 475 w 475"/>
                  <a:gd name="T1" fmla="*/ 383 h 383"/>
                  <a:gd name="T2" fmla="*/ 0 w 475"/>
                  <a:gd name="T3" fmla="*/ 338 h 383"/>
                  <a:gd name="T4" fmla="*/ 239 w 475"/>
                  <a:gd name="T5" fmla="*/ 0 h 383"/>
                </a:gdLst>
                <a:ahLst/>
                <a:cxnLst>
                  <a:cxn ang="0">
                    <a:pos x="T0" y="T1"/>
                  </a:cxn>
                  <a:cxn ang="0">
                    <a:pos x="T2" y="T3"/>
                  </a:cxn>
                  <a:cxn ang="0">
                    <a:pos x="T4" y="T5"/>
                  </a:cxn>
                </a:cxnLst>
                <a:rect l="0" t="0" r="r" b="b"/>
                <a:pathLst>
                  <a:path w="475" h="383">
                    <a:moveTo>
                      <a:pt x="475" y="383"/>
                    </a:moveTo>
                    <a:lnTo>
                      <a:pt x="0" y="338"/>
                    </a:lnTo>
                    <a:lnTo>
                      <a:pt x="239" y="0"/>
                    </a:lnTo>
                  </a:path>
                </a:pathLst>
              </a:custGeom>
              <a:noFill/>
              <a:ln w="6350" cap="flat" cmpd="sng">
                <a:gradFill>
                  <a:gsLst>
                    <a:gs pos="0">
                      <a:schemeClr val="tx1">
                        <a:lumMod val="65000"/>
                        <a:lumOff val="35000"/>
                        <a:alpha val="32000"/>
                      </a:schemeClr>
                    </a:gs>
                    <a:gs pos="50000">
                      <a:schemeClr val="tx1">
                        <a:lumMod val="65000"/>
                        <a:lumOff val="35000"/>
                      </a:schemeClr>
                    </a:gs>
                    <a:gs pos="100000">
                      <a:schemeClr val="tx1">
                        <a:lumMod val="65000"/>
                        <a:lumOff val="35000"/>
                        <a:alpha val="34000"/>
                      </a:schemeClr>
                    </a:gs>
                  </a:gsLst>
                  <a:lin ang="5400000" scaled="0"/>
                </a:gra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00">
                  <a:latin typeface="Trebuchet MS" panose="020B0603020202020204" pitchFamily="34" charset="0"/>
                </a:endParaRPr>
              </a:p>
            </p:txBody>
          </p:sp>
          <p:sp>
            <p:nvSpPr>
              <p:cNvPr id="381" name="Freeform 108"/>
              <p:cNvSpPr>
                <a:spLocks/>
              </p:cNvSpPr>
              <p:nvPr/>
            </p:nvSpPr>
            <p:spPr bwMode="auto">
              <a:xfrm>
                <a:off x="4530945" y="4021254"/>
                <a:ext cx="575503" cy="572827"/>
              </a:xfrm>
              <a:custGeom>
                <a:avLst/>
                <a:gdLst>
                  <a:gd name="T0" fmla="*/ 307 w 430"/>
                  <a:gd name="T1" fmla="*/ 0 h 428"/>
                  <a:gd name="T2" fmla="*/ 430 w 430"/>
                  <a:gd name="T3" fmla="*/ 428 h 428"/>
                  <a:gd name="T4" fmla="*/ 0 w 430"/>
                  <a:gd name="T5" fmla="*/ 213 h 428"/>
                  <a:gd name="T6" fmla="*/ 307 w 430"/>
                  <a:gd name="T7" fmla="*/ 0 h 428"/>
                </a:gdLst>
                <a:ahLst/>
                <a:cxnLst>
                  <a:cxn ang="0">
                    <a:pos x="T0" y="T1"/>
                  </a:cxn>
                  <a:cxn ang="0">
                    <a:pos x="T2" y="T3"/>
                  </a:cxn>
                  <a:cxn ang="0">
                    <a:pos x="T4" y="T5"/>
                  </a:cxn>
                  <a:cxn ang="0">
                    <a:pos x="T6" y="T7"/>
                  </a:cxn>
                </a:cxnLst>
                <a:rect l="0" t="0" r="r" b="b"/>
                <a:pathLst>
                  <a:path w="430" h="428">
                    <a:moveTo>
                      <a:pt x="307" y="0"/>
                    </a:moveTo>
                    <a:lnTo>
                      <a:pt x="430" y="428"/>
                    </a:lnTo>
                    <a:lnTo>
                      <a:pt x="0" y="213"/>
                    </a:lnTo>
                    <a:lnTo>
                      <a:pt x="307" y="0"/>
                    </a:lnTo>
                  </a:path>
                </a:pathLst>
              </a:custGeom>
              <a:noFill/>
              <a:ln w="6350" cap="flat" cmpd="sng">
                <a:gradFill>
                  <a:gsLst>
                    <a:gs pos="0">
                      <a:schemeClr val="tx1">
                        <a:lumMod val="65000"/>
                        <a:lumOff val="35000"/>
                        <a:alpha val="32000"/>
                      </a:schemeClr>
                    </a:gs>
                    <a:gs pos="50000">
                      <a:schemeClr val="tx1">
                        <a:lumMod val="65000"/>
                        <a:lumOff val="35000"/>
                      </a:schemeClr>
                    </a:gs>
                    <a:gs pos="100000">
                      <a:schemeClr val="tx1">
                        <a:lumMod val="65000"/>
                        <a:lumOff val="35000"/>
                        <a:alpha val="34000"/>
                      </a:schemeClr>
                    </a:gs>
                  </a:gsLst>
                  <a:lin ang="5400000" scaled="0"/>
                </a:gra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00">
                  <a:latin typeface="Trebuchet MS" panose="020B0603020202020204" pitchFamily="34" charset="0"/>
                </a:endParaRPr>
              </a:p>
            </p:txBody>
          </p:sp>
          <p:sp>
            <p:nvSpPr>
              <p:cNvPr id="382" name="Line 109"/>
              <p:cNvSpPr>
                <a:spLocks noChangeShapeType="1"/>
              </p:cNvSpPr>
              <p:nvPr/>
            </p:nvSpPr>
            <p:spPr bwMode="auto">
              <a:xfrm>
                <a:off x="5261701" y="3568882"/>
                <a:ext cx="0" cy="0"/>
              </a:xfrm>
              <a:prstGeom prst="line">
                <a:avLst/>
              </a:prstGeom>
              <a:noFill/>
              <a:ln w="6350" cap="flat" cmpd="sng">
                <a:gradFill>
                  <a:gsLst>
                    <a:gs pos="0">
                      <a:schemeClr val="tx1">
                        <a:lumMod val="65000"/>
                        <a:lumOff val="35000"/>
                        <a:alpha val="32000"/>
                      </a:schemeClr>
                    </a:gs>
                    <a:gs pos="50000">
                      <a:schemeClr val="tx1">
                        <a:lumMod val="65000"/>
                        <a:lumOff val="35000"/>
                      </a:schemeClr>
                    </a:gs>
                    <a:gs pos="100000">
                      <a:schemeClr val="tx1">
                        <a:lumMod val="65000"/>
                        <a:lumOff val="35000"/>
                        <a:alpha val="34000"/>
                      </a:schemeClr>
                    </a:gs>
                  </a:gsLst>
                  <a:lin ang="5400000" scaled="0"/>
                </a:gra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00">
                  <a:latin typeface="Trebuchet MS" panose="020B0603020202020204" pitchFamily="34" charset="0"/>
                </a:endParaRPr>
              </a:p>
            </p:txBody>
          </p:sp>
          <p:sp>
            <p:nvSpPr>
              <p:cNvPr id="383" name="Line 110"/>
              <p:cNvSpPr>
                <a:spLocks noChangeShapeType="1"/>
              </p:cNvSpPr>
              <p:nvPr/>
            </p:nvSpPr>
            <p:spPr bwMode="auto">
              <a:xfrm>
                <a:off x="4530945" y="3568882"/>
                <a:ext cx="0" cy="0"/>
              </a:xfrm>
              <a:prstGeom prst="line">
                <a:avLst/>
              </a:prstGeom>
              <a:noFill/>
              <a:ln w="6350" cap="flat" cmpd="sng">
                <a:gradFill>
                  <a:gsLst>
                    <a:gs pos="0">
                      <a:schemeClr val="tx1">
                        <a:lumMod val="65000"/>
                        <a:lumOff val="35000"/>
                        <a:alpha val="32000"/>
                      </a:schemeClr>
                    </a:gs>
                    <a:gs pos="50000">
                      <a:schemeClr val="tx1">
                        <a:lumMod val="65000"/>
                        <a:lumOff val="35000"/>
                      </a:schemeClr>
                    </a:gs>
                    <a:gs pos="100000">
                      <a:schemeClr val="tx1">
                        <a:lumMod val="65000"/>
                        <a:lumOff val="35000"/>
                        <a:alpha val="34000"/>
                      </a:schemeClr>
                    </a:gs>
                  </a:gsLst>
                  <a:lin ang="5400000" scaled="0"/>
                </a:gra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00">
                  <a:latin typeface="Trebuchet MS" panose="020B0603020202020204" pitchFamily="34" charset="0"/>
                </a:endParaRPr>
              </a:p>
            </p:txBody>
          </p:sp>
          <p:sp>
            <p:nvSpPr>
              <p:cNvPr id="384" name="Line 111"/>
              <p:cNvSpPr>
                <a:spLocks noChangeShapeType="1"/>
              </p:cNvSpPr>
              <p:nvPr/>
            </p:nvSpPr>
            <p:spPr bwMode="auto">
              <a:xfrm>
                <a:off x="4941828" y="4021254"/>
                <a:ext cx="0" cy="0"/>
              </a:xfrm>
              <a:prstGeom prst="line">
                <a:avLst/>
              </a:prstGeom>
              <a:noFill/>
              <a:ln w="6350" cap="flat" cmpd="sng">
                <a:gradFill>
                  <a:gsLst>
                    <a:gs pos="0">
                      <a:schemeClr val="tx1">
                        <a:lumMod val="65000"/>
                        <a:lumOff val="35000"/>
                        <a:alpha val="32000"/>
                      </a:schemeClr>
                    </a:gs>
                    <a:gs pos="50000">
                      <a:schemeClr val="tx1">
                        <a:lumMod val="65000"/>
                        <a:lumOff val="35000"/>
                      </a:schemeClr>
                    </a:gs>
                    <a:gs pos="100000">
                      <a:schemeClr val="tx1">
                        <a:lumMod val="65000"/>
                        <a:lumOff val="35000"/>
                        <a:alpha val="34000"/>
                      </a:schemeClr>
                    </a:gs>
                  </a:gsLst>
                  <a:lin ang="5400000" scaled="0"/>
                </a:gra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00">
                  <a:latin typeface="Trebuchet MS" panose="020B0603020202020204" pitchFamily="34" charset="0"/>
                </a:endParaRPr>
              </a:p>
            </p:txBody>
          </p:sp>
          <p:sp>
            <p:nvSpPr>
              <p:cNvPr id="385" name="Line 112"/>
              <p:cNvSpPr>
                <a:spLocks noChangeShapeType="1"/>
              </p:cNvSpPr>
              <p:nvPr/>
            </p:nvSpPr>
            <p:spPr bwMode="auto">
              <a:xfrm>
                <a:off x="6550560" y="3568882"/>
                <a:ext cx="0" cy="0"/>
              </a:xfrm>
              <a:prstGeom prst="line">
                <a:avLst/>
              </a:prstGeom>
              <a:noFill/>
              <a:ln w="6350" cap="flat" cmpd="sng">
                <a:gradFill>
                  <a:gsLst>
                    <a:gs pos="0">
                      <a:schemeClr val="tx1">
                        <a:lumMod val="65000"/>
                        <a:lumOff val="35000"/>
                        <a:alpha val="32000"/>
                      </a:schemeClr>
                    </a:gs>
                    <a:gs pos="50000">
                      <a:schemeClr val="tx1">
                        <a:lumMod val="65000"/>
                        <a:lumOff val="35000"/>
                      </a:schemeClr>
                    </a:gs>
                    <a:gs pos="100000">
                      <a:schemeClr val="tx1">
                        <a:lumMod val="65000"/>
                        <a:lumOff val="35000"/>
                        <a:alpha val="34000"/>
                      </a:schemeClr>
                    </a:gs>
                  </a:gsLst>
                  <a:lin ang="5400000" scaled="0"/>
                </a:gra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00">
                  <a:latin typeface="Trebuchet MS" panose="020B0603020202020204" pitchFamily="34" charset="0"/>
                </a:endParaRPr>
              </a:p>
            </p:txBody>
          </p:sp>
          <p:sp>
            <p:nvSpPr>
              <p:cNvPr id="386" name="Line 113"/>
              <p:cNvSpPr>
                <a:spLocks noChangeShapeType="1"/>
              </p:cNvSpPr>
              <p:nvPr/>
            </p:nvSpPr>
            <p:spPr bwMode="auto">
              <a:xfrm flipV="1">
                <a:off x="6633540" y="3568882"/>
                <a:ext cx="74949" cy="429620"/>
              </a:xfrm>
              <a:prstGeom prst="line">
                <a:avLst/>
              </a:prstGeom>
              <a:noFill/>
              <a:ln w="6350" cap="flat" cmpd="sng">
                <a:gradFill>
                  <a:gsLst>
                    <a:gs pos="0">
                      <a:schemeClr val="tx1">
                        <a:lumMod val="65000"/>
                        <a:lumOff val="35000"/>
                        <a:alpha val="32000"/>
                      </a:schemeClr>
                    </a:gs>
                    <a:gs pos="50000">
                      <a:schemeClr val="tx1">
                        <a:lumMod val="65000"/>
                        <a:lumOff val="35000"/>
                      </a:schemeClr>
                    </a:gs>
                    <a:gs pos="100000">
                      <a:schemeClr val="tx1">
                        <a:lumMod val="65000"/>
                        <a:lumOff val="35000"/>
                        <a:alpha val="34000"/>
                      </a:schemeClr>
                    </a:gs>
                  </a:gsLst>
                  <a:lin ang="5400000" scaled="0"/>
                </a:gra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00">
                  <a:latin typeface="Trebuchet MS" panose="020B0603020202020204" pitchFamily="34" charset="0"/>
                </a:endParaRPr>
              </a:p>
            </p:txBody>
          </p:sp>
          <p:sp>
            <p:nvSpPr>
              <p:cNvPr id="387" name="Freeform 114"/>
              <p:cNvSpPr>
                <a:spLocks/>
              </p:cNvSpPr>
              <p:nvPr/>
            </p:nvSpPr>
            <p:spPr bwMode="auto">
              <a:xfrm>
                <a:off x="4530945" y="3568882"/>
                <a:ext cx="410883" cy="1337042"/>
              </a:xfrm>
              <a:custGeom>
                <a:avLst/>
                <a:gdLst>
                  <a:gd name="T0" fmla="*/ 307 w 307"/>
                  <a:gd name="T1" fmla="*/ 338 h 999"/>
                  <a:gd name="T2" fmla="*/ 0 w 307"/>
                  <a:gd name="T3" fmla="*/ 0 h 999"/>
                  <a:gd name="T4" fmla="*/ 0 w 307"/>
                  <a:gd name="T5" fmla="*/ 551 h 999"/>
                  <a:gd name="T6" fmla="*/ 0 w 307"/>
                  <a:gd name="T7" fmla="*/ 999 h 999"/>
                </a:gdLst>
                <a:ahLst/>
                <a:cxnLst>
                  <a:cxn ang="0">
                    <a:pos x="T0" y="T1"/>
                  </a:cxn>
                  <a:cxn ang="0">
                    <a:pos x="T2" y="T3"/>
                  </a:cxn>
                  <a:cxn ang="0">
                    <a:pos x="T4" y="T5"/>
                  </a:cxn>
                  <a:cxn ang="0">
                    <a:pos x="T6" y="T7"/>
                  </a:cxn>
                </a:cxnLst>
                <a:rect l="0" t="0" r="r" b="b"/>
                <a:pathLst>
                  <a:path w="307" h="999">
                    <a:moveTo>
                      <a:pt x="307" y="338"/>
                    </a:moveTo>
                    <a:lnTo>
                      <a:pt x="0" y="0"/>
                    </a:lnTo>
                    <a:lnTo>
                      <a:pt x="0" y="551"/>
                    </a:lnTo>
                    <a:lnTo>
                      <a:pt x="0" y="999"/>
                    </a:lnTo>
                  </a:path>
                </a:pathLst>
              </a:custGeom>
              <a:noFill/>
              <a:ln w="6350" cap="flat" cmpd="sng">
                <a:gradFill>
                  <a:gsLst>
                    <a:gs pos="0">
                      <a:schemeClr val="tx1">
                        <a:lumMod val="65000"/>
                        <a:lumOff val="35000"/>
                        <a:alpha val="32000"/>
                      </a:schemeClr>
                    </a:gs>
                    <a:gs pos="50000">
                      <a:schemeClr val="tx1">
                        <a:lumMod val="65000"/>
                        <a:lumOff val="35000"/>
                      </a:schemeClr>
                    </a:gs>
                    <a:gs pos="100000">
                      <a:schemeClr val="tx1">
                        <a:lumMod val="65000"/>
                        <a:lumOff val="35000"/>
                        <a:alpha val="34000"/>
                      </a:schemeClr>
                    </a:gs>
                  </a:gsLst>
                  <a:lin ang="5400000" scaled="0"/>
                </a:gra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00">
                  <a:latin typeface="Trebuchet MS" panose="020B0603020202020204" pitchFamily="34" charset="0"/>
                </a:endParaRPr>
              </a:p>
            </p:txBody>
          </p:sp>
          <p:sp>
            <p:nvSpPr>
              <p:cNvPr id="388" name="Line 115"/>
              <p:cNvSpPr>
                <a:spLocks noChangeShapeType="1"/>
              </p:cNvSpPr>
              <p:nvPr/>
            </p:nvSpPr>
            <p:spPr bwMode="auto">
              <a:xfrm>
                <a:off x="6348465" y="3568882"/>
                <a:ext cx="0" cy="0"/>
              </a:xfrm>
              <a:prstGeom prst="line">
                <a:avLst/>
              </a:prstGeom>
              <a:noFill/>
              <a:ln w="6350" cap="flat" cmpd="sng">
                <a:gradFill>
                  <a:gsLst>
                    <a:gs pos="0">
                      <a:schemeClr val="tx1">
                        <a:lumMod val="65000"/>
                        <a:lumOff val="35000"/>
                        <a:alpha val="32000"/>
                      </a:schemeClr>
                    </a:gs>
                    <a:gs pos="50000">
                      <a:schemeClr val="tx1">
                        <a:lumMod val="65000"/>
                        <a:lumOff val="35000"/>
                      </a:schemeClr>
                    </a:gs>
                    <a:gs pos="100000">
                      <a:schemeClr val="tx1">
                        <a:lumMod val="65000"/>
                        <a:lumOff val="35000"/>
                        <a:alpha val="34000"/>
                      </a:schemeClr>
                    </a:gs>
                  </a:gsLst>
                  <a:lin ang="5400000" scaled="0"/>
                </a:gra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00">
                  <a:latin typeface="Trebuchet MS" panose="020B0603020202020204" pitchFamily="34" charset="0"/>
                </a:endParaRPr>
              </a:p>
            </p:txBody>
          </p:sp>
          <p:sp>
            <p:nvSpPr>
              <p:cNvPr id="389" name="Line 116"/>
              <p:cNvSpPr>
                <a:spLocks noChangeShapeType="1"/>
              </p:cNvSpPr>
              <p:nvPr/>
            </p:nvSpPr>
            <p:spPr bwMode="auto">
              <a:xfrm>
                <a:off x="5918845" y="3568882"/>
                <a:ext cx="0" cy="0"/>
              </a:xfrm>
              <a:prstGeom prst="line">
                <a:avLst/>
              </a:prstGeom>
              <a:noFill/>
              <a:ln w="6350" cap="flat" cmpd="sng">
                <a:gradFill>
                  <a:gsLst>
                    <a:gs pos="0">
                      <a:schemeClr val="tx1">
                        <a:lumMod val="65000"/>
                        <a:lumOff val="35000"/>
                        <a:alpha val="32000"/>
                      </a:schemeClr>
                    </a:gs>
                    <a:gs pos="50000">
                      <a:schemeClr val="tx1">
                        <a:lumMod val="65000"/>
                        <a:lumOff val="35000"/>
                      </a:schemeClr>
                    </a:gs>
                    <a:gs pos="100000">
                      <a:schemeClr val="tx1">
                        <a:lumMod val="65000"/>
                        <a:lumOff val="35000"/>
                        <a:alpha val="34000"/>
                      </a:schemeClr>
                    </a:gs>
                  </a:gsLst>
                  <a:lin ang="5400000" scaled="0"/>
                </a:gra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00">
                  <a:latin typeface="Trebuchet MS" panose="020B0603020202020204" pitchFamily="34" charset="0"/>
                </a:endParaRPr>
              </a:p>
            </p:txBody>
          </p:sp>
          <p:sp>
            <p:nvSpPr>
              <p:cNvPr id="390" name="Line 117"/>
              <p:cNvSpPr>
                <a:spLocks noChangeShapeType="1"/>
              </p:cNvSpPr>
              <p:nvPr/>
            </p:nvSpPr>
            <p:spPr bwMode="auto">
              <a:xfrm>
                <a:off x="6550560" y="3568882"/>
                <a:ext cx="0" cy="0"/>
              </a:xfrm>
              <a:prstGeom prst="line">
                <a:avLst/>
              </a:prstGeom>
              <a:noFill/>
              <a:ln w="6350" cap="flat" cmpd="sng">
                <a:gradFill>
                  <a:gsLst>
                    <a:gs pos="0">
                      <a:schemeClr val="tx1">
                        <a:lumMod val="65000"/>
                        <a:lumOff val="35000"/>
                        <a:alpha val="32000"/>
                      </a:schemeClr>
                    </a:gs>
                    <a:gs pos="50000">
                      <a:schemeClr val="tx1">
                        <a:lumMod val="65000"/>
                        <a:lumOff val="35000"/>
                      </a:schemeClr>
                    </a:gs>
                    <a:gs pos="100000">
                      <a:schemeClr val="tx1">
                        <a:lumMod val="65000"/>
                        <a:lumOff val="35000"/>
                        <a:alpha val="34000"/>
                      </a:schemeClr>
                    </a:gs>
                  </a:gsLst>
                  <a:lin ang="5400000" scaled="0"/>
                </a:gra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00">
                  <a:latin typeface="Trebuchet MS" panose="020B0603020202020204" pitchFamily="34" charset="0"/>
                </a:endParaRPr>
              </a:p>
            </p:txBody>
          </p:sp>
          <p:sp>
            <p:nvSpPr>
              <p:cNvPr id="391" name="Line 118"/>
              <p:cNvSpPr>
                <a:spLocks noChangeShapeType="1"/>
              </p:cNvSpPr>
              <p:nvPr/>
            </p:nvSpPr>
            <p:spPr bwMode="auto">
              <a:xfrm>
                <a:off x="6348465" y="3568882"/>
                <a:ext cx="0" cy="0"/>
              </a:xfrm>
              <a:prstGeom prst="line">
                <a:avLst/>
              </a:prstGeom>
              <a:noFill/>
              <a:ln w="6350" cap="flat" cmpd="sng">
                <a:gradFill>
                  <a:gsLst>
                    <a:gs pos="0">
                      <a:schemeClr val="tx1">
                        <a:lumMod val="65000"/>
                        <a:lumOff val="35000"/>
                        <a:alpha val="32000"/>
                      </a:schemeClr>
                    </a:gs>
                    <a:gs pos="50000">
                      <a:schemeClr val="tx1">
                        <a:lumMod val="65000"/>
                        <a:lumOff val="35000"/>
                      </a:schemeClr>
                    </a:gs>
                    <a:gs pos="100000">
                      <a:schemeClr val="tx1">
                        <a:lumMod val="65000"/>
                        <a:lumOff val="35000"/>
                        <a:alpha val="34000"/>
                      </a:schemeClr>
                    </a:gs>
                  </a:gsLst>
                  <a:lin ang="5400000" scaled="0"/>
                </a:gra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00">
                  <a:latin typeface="Trebuchet MS" panose="020B0603020202020204" pitchFamily="34" charset="0"/>
                </a:endParaRPr>
              </a:p>
            </p:txBody>
          </p:sp>
          <p:sp>
            <p:nvSpPr>
              <p:cNvPr id="392" name="Line 119"/>
              <p:cNvSpPr>
                <a:spLocks noChangeShapeType="1"/>
              </p:cNvSpPr>
              <p:nvPr/>
            </p:nvSpPr>
            <p:spPr bwMode="auto">
              <a:xfrm>
                <a:off x="4530945" y="4905924"/>
                <a:ext cx="0" cy="0"/>
              </a:xfrm>
              <a:prstGeom prst="line">
                <a:avLst/>
              </a:prstGeom>
              <a:noFill/>
              <a:ln w="6350" cap="flat" cmpd="sng">
                <a:gradFill>
                  <a:gsLst>
                    <a:gs pos="0">
                      <a:schemeClr val="tx1">
                        <a:lumMod val="65000"/>
                        <a:lumOff val="35000"/>
                        <a:alpha val="32000"/>
                      </a:schemeClr>
                    </a:gs>
                    <a:gs pos="50000">
                      <a:schemeClr val="tx1">
                        <a:lumMod val="65000"/>
                        <a:lumOff val="35000"/>
                      </a:schemeClr>
                    </a:gs>
                    <a:gs pos="100000">
                      <a:schemeClr val="tx1">
                        <a:lumMod val="65000"/>
                        <a:lumOff val="35000"/>
                        <a:alpha val="34000"/>
                      </a:schemeClr>
                    </a:gs>
                  </a:gsLst>
                  <a:lin ang="5400000" scaled="0"/>
                </a:gra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00">
                  <a:latin typeface="Trebuchet MS" panose="020B0603020202020204" pitchFamily="34" charset="0"/>
                </a:endParaRPr>
              </a:p>
            </p:txBody>
          </p:sp>
          <p:sp>
            <p:nvSpPr>
              <p:cNvPr id="393" name="Line 120"/>
              <p:cNvSpPr>
                <a:spLocks noChangeShapeType="1"/>
              </p:cNvSpPr>
              <p:nvPr/>
            </p:nvSpPr>
            <p:spPr bwMode="auto">
              <a:xfrm>
                <a:off x="4530945" y="5371680"/>
                <a:ext cx="0" cy="0"/>
              </a:xfrm>
              <a:prstGeom prst="line">
                <a:avLst/>
              </a:prstGeom>
              <a:noFill/>
              <a:ln w="6350" cap="flat" cmpd="sng">
                <a:gradFill>
                  <a:gsLst>
                    <a:gs pos="0">
                      <a:schemeClr val="tx1">
                        <a:lumMod val="65000"/>
                        <a:lumOff val="35000"/>
                        <a:alpha val="32000"/>
                      </a:schemeClr>
                    </a:gs>
                    <a:gs pos="50000">
                      <a:schemeClr val="tx1">
                        <a:lumMod val="65000"/>
                        <a:lumOff val="35000"/>
                      </a:schemeClr>
                    </a:gs>
                    <a:gs pos="100000">
                      <a:schemeClr val="tx1">
                        <a:lumMod val="65000"/>
                        <a:lumOff val="35000"/>
                        <a:alpha val="34000"/>
                      </a:schemeClr>
                    </a:gs>
                  </a:gsLst>
                  <a:lin ang="5400000" scaled="0"/>
                </a:gra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00">
                  <a:latin typeface="Trebuchet MS" panose="020B0603020202020204" pitchFamily="34" charset="0"/>
                </a:endParaRPr>
              </a:p>
            </p:txBody>
          </p:sp>
          <p:sp>
            <p:nvSpPr>
              <p:cNvPr id="394" name="Freeform 121"/>
              <p:cNvSpPr>
                <a:spLocks/>
              </p:cNvSpPr>
              <p:nvPr/>
            </p:nvSpPr>
            <p:spPr bwMode="auto">
              <a:xfrm>
                <a:off x="3958119" y="4594081"/>
                <a:ext cx="572827" cy="954265"/>
              </a:xfrm>
              <a:custGeom>
                <a:avLst/>
                <a:gdLst>
                  <a:gd name="T0" fmla="*/ 428 w 428"/>
                  <a:gd name="T1" fmla="*/ 233 h 713"/>
                  <a:gd name="T2" fmla="*/ 0 w 428"/>
                  <a:gd name="T3" fmla="*/ 0 h 713"/>
                  <a:gd name="T4" fmla="*/ 19 w 428"/>
                  <a:gd name="T5" fmla="*/ 406 h 713"/>
                  <a:gd name="T6" fmla="*/ 74 w 428"/>
                  <a:gd name="T7" fmla="*/ 713 h 713"/>
                  <a:gd name="T8" fmla="*/ 428 w 428"/>
                  <a:gd name="T9" fmla="*/ 581 h 713"/>
                </a:gdLst>
                <a:ahLst/>
                <a:cxnLst>
                  <a:cxn ang="0">
                    <a:pos x="T0" y="T1"/>
                  </a:cxn>
                  <a:cxn ang="0">
                    <a:pos x="T2" y="T3"/>
                  </a:cxn>
                  <a:cxn ang="0">
                    <a:pos x="T4" y="T5"/>
                  </a:cxn>
                  <a:cxn ang="0">
                    <a:pos x="T6" y="T7"/>
                  </a:cxn>
                  <a:cxn ang="0">
                    <a:pos x="T8" y="T9"/>
                  </a:cxn>
                </a:cxnLst>
                <a:rect l="0" t="0" r="r" b="b"/>
                <a:pathLst>
                  <a:path w="428" h="713">
                    <a:moveTo>
                      <a:pt x="428" y="233"/>
                    </a:moveTo>
                    <a:lnTo>
                      <a:pt x="0" y="0"/>
                    </a:lnTo>
                    <a:lnTo>
                      <a:pt x="19" y="406"/>
                    </a:lnTo>
                    <a:lnTo>
                      <a:pt x="74" y="713"/>
                    </a:lnTo>
                    <a:lnTo>
                      <a:pt x="428" y="581"/>
                    </a:lnTo>
                  </a:path>
                </a:pathLst>
              </a:custGeom>
              <a:noFill/>
              <a:ln w="6350" cap="flat" cmpd="sng">
                <a:gradFill>
                  <a:gsLst>
                    <a:gs pos="0">
                      <a:schemeClr val="tx1">
                        <a:lumMod val="65000"/>
                        <a:lumOff val="35000"/>
                        <a:alpha val="32000"/>
                      </a:schemeClr>
                    </a:gs>
                    <a:gs pos="50000">
                      <a:schemeClr val="tx1">
                        <a:lumMod val="65000"/>
                        <a:lumOff val="35000"/>
                      </a:schemeClr>
                    </a:gs>
                    <a:gs pos="100000">
                      <a:schemeClr val="tx1">
                        <a:lumMod val="65000"/>
                        <a:lumOff val="35000"/>
                        <a:alpha val="34000"/>
                      </a:schemeClr>
                    </a:gs>
                  </a:gsLst>
                  <a:lin ang="5400000" scaled="0"/>
                </a:gra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00">
                  <a:latin typeface="Trebuchet MS" panose="020B0603020202020204" pitchFamily="34" charset="0"/>
                </a:endParaRPr>
              </a:p>
            </p:txBody>
          </p:sp>
          <p:sp>
            <p:nvSpPr>
              <p:cNvPr id="395" name="Freeform 122"/>
              <p:cNvSpPr>
                <a:spLocks/>
              </p:cNvSpPr>
              <p:nvPr/>
            </p:nvSpPr>
            <p:spPr bwMode="auto">
              <a:xfrm>
                <a:off x="4057159" y="5548346"/>
                <a:ext cx="473786" cy="155252"/>
              </a:xfrm>
              <a:custGeom>
                <a:avLst/>
                <a:gdLst>
                  <a:gd name="T0" fmla="*/ 354 w 354"/>
                  <a:gd name="T1" fmla="*/ 61 h 116"/>
                  <a:gd name="T2" fmla="*/ 0 w 354"/>
                  <a:gd name="T3" fmla="*/ 0 h 116"/>
                  <a:gd name="T4" fmla="*/ 49 w 354"/>
                  <a:gd name="T5" fmla="*/ 116 h 116"/>
                  <a:gd name="T6" fmla="*/ 354 w 354"/>
                  <a:gd name="T7" fmla="*/ 61 h 116"/>
                </a:gdLst>
                <a:ahLst/>
                <a:cxnLst>
                  <a:cxn ang="0">
                    <a:pos x="T0" y="T1"/>
                  </a:cxn>
                  <a:cxn ang="0">
                    <a:pos x="T2" y="T3"/>
                  </a:cxn>
                  <a:cxn ang="0">
                    <a:pos x="T4" y="T5"/>
                  </a:cxn>
                  <a:cxn ang="0">
                    <a:pos x="T6" y="T7"/>
                  </a:cxn>
                </a:cxnLst>
                <a:rect l="0" t="0" r="r" b="b"/>
                <a:pathLst>
                  <a:path w="354" h="116">
                    <a:moveTo>
                      <a:pt x="354" y="61"/>
                    </a:moveTo>
                    <a:lnTo>
                      <a:pt x="0" y="0"/>
                    </a:lnTo>
                    <a:lnTo>
                      <a:pt x="49" y="116"/>
                    </a:lnTo>
                    <a:lnTo>
                      <a:pt x="354" y="61"/>
                    </a:lnTo>
                  </a:path>
                </a:pathLst>
              </a:custGeom>
              <a:noFill/>
              <a:ln w="6350" cap="flat" cmpd="sng">
                <a:gradFill>
                  <a:gsLst>
                    <a:gs pos="0">
                      <a:schemeClr val="tx1">
                        <a:lumMod val="65000"/>
                        <a:lumOff val="35000"/>
                        <a:alpha val="32000"/>
                      </a:schemeClr>
                    </a:gs>
                    <a:gs pos="50000">
                      <a:schemeClr val="tx1">
                        <a:lumMod val="65000"/>
                        <a:lumOff val="35000"/>
                      </a:schemeClr>
                    </a:gs>
                    <a:gs pos="100000">
                      <a:schemeClr val="tx1">
                        <a:lumMod val="65000"/>
                        <a:lumOff val="35000"/>
                        <a:alpha val="34000"/>
                      </a:schemeClr>
                    </a:gs>
                  </a:gsLst>
                  <a:lin ang="5400000" scaled="0"/>
                </a:gra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00">
                  <a:latin typeface="Trebuchet MS" panose="020B0603020202020204" pitchFamily="34" charset="0"/>
                </a:endParaRPr>
              </a:p>
            </p:txBody>
          </p:sp>
          <p:sp>
            <p:nvSpPr>
              <p:cNvPr id="396" name="Line 123"/>
              <p:cNvSpPr>
                <a:spLocks noChangeShapeType="1"/>
              </p:cNvSpPr>
              <p:nvPr/>
            </p:nvSpPr>
            <p:spPr bwMode="auto">
              <a:xfrm>
                <a:off x="4530945" y="5769179"/>
                <a:ext cx="0" cy="0"/>
              </a:xfrm>
              <a:prstGeom prst="line">
                <a:avLst/>
              </a:prstGeom>
              <a:noFill/>
              <a:ln w="6350" cap="flat" cmpd="sng">
                <a:gradFill>
                  <a:gsLst>
                    <a:gs pos="0">
                      <a:schemeClr val="tx1">
                        <a:lumMod val="65000"/>
                        <a:lumOff val="35000"/>
                        <a:alpha val="32000"/>
                      </a:schemeClr>
                    </a:gs>
                    <a:gs pos="50000">
                      <a:schemeClr val="tx1">
                        <a:lumMod val="65000"/>
                        <a:lumOff val="35000"/>
                      </a:schemeClr>
                    </a:gs>
                    <a:gs pos="100000">
                      <a:schemeClr val="tx1">
                        <a:lumMod val="65000"/>
                        <a:lumOff val="35000"/>
                        <a:alpha val="34000"/>
                      </a:schemeClr>
                    </a:gs>
                  </a:gsLst>
                  <a:lin ang="5400000" scaled="0"/>
                </a:gra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00">
                  <a:latin typeface="Trebuchet MS" panose="020B0603020202020204" pitchFamily="34" charset="0"/>
                </a:endParaRPr>
              </a:p>
            </p:txBody>
          </p:sp>
          <p:sp>
            <p:nvSpPr>
              <p:cNvPr id="397" name="Freeform 124"/>
              <p:cNvSpPr>
                <a:spLocks/>
              </p:cNvSpPr>
              <p:nvPr/>
            </p:nvSpPr>
            <p:spPr bwMode="auto">
              <a:xfrm>
                <a:off x="3487009" y="5158877"/>
                <a:ext cx="635730" cy="544721"/>
              </a:xfrm>
              <a:custGeom>
                <a:avLst/>
                <a:gdLst>
                  <a:gd name="T0" fmla="*/ 109 w 475"/>
                  <a:gd name="T1" fmla="*/ 246 h 407"/>
                  <a:gd name="T2" fmla="*/ 0 w 475"/>
                  <a:gd name="T3" fmla="*/ 0 h 407"/>
                  <a:gd name="T4" fmla="*/ 426 w 475"/>
                  <a:gd name="T5" fmla="*/ 291 h 407"/>
                  <a:gd name="T6" fmla="*/ 109 w 475"/>
                  <a:gd name="T7" fmla="*/ 246 h 407"/>
                  <a:gd name="T8" fmla="*/ 475 w 475"/>
                  <a:gd name="T9" fmla="*/ 407 h 407"/>
                </a:gdLst>
                <a:ahLst/>
                <a:cxnLst>
                  <a:cxn ang="0">
                    <a:pos x="T0" y="T1"/>
                  </a:cxn>
                  <a:cxn ang="0">
                    <a:pos x="T2" y="T3"/>
                  </a:cxn>
                  <a:cxn ang="0">
                    <a:pos x="T4" y="T5"/>
                  </a:cxn>
                  <a:cxn ang="0">
                    <a:pos x="T6" y="T7"/>
                  </a:cxn>
                  <a:cxn ang="0">
                    <a:pos x="T8" y="T9"/>
                  </a:cxn>
                </a:cxnLst>
                <a:rect l="0" t="0" r="r" b="b"/>
                <a:pathLst>
                  <a:path w="475" h="407">
                    <a:moveTo>
                      <a:pt x="109" y="246"/>
                    </a:moveTo>
                    <a:lnTo>
                      <a:pt x="0" y="0"/>
                    </a:lnTo>
                    <a:lnTo>
                      <a:pt x="426" y="291"/>
                    </a:lnTo>
                    <a:lnTo>
                      <a:pt x="109" y="246"/>
                    </a:lnTo>
                    <a:lnTo>
                      <a:pt x="475" y="407"/>
                    </a:lnTo>
                  </a:path>
                </a:pathLst>
              </a:custGeom>
              <a:noFill/>
              <a:ln w="6350" cap="flat" cmpd="sng">
                <a:gradFill>
                  <a:gsLst>
                    <a:gs pos="0">
                      <a:schemeClr val="tx1">
                        <a:lumMod val="65000"/>
                        <a:lumOff val="35000"/>
                        <a:alpha val="32000"/>
                      </a:schemeClr>
                    </a:gs>
                    <a:gs pos="50000">
                      <a:schemeClr val="tx1">
                        <a:lumMod val="65000"/>
                        <a:lumOff val="35000"/>
                      </a:schemeClr>
                    </a:gs>
                    <a:gs pos="100000">
                      <a:schemeClr val="tx1">
                        <a:lumMod val="65000"/>
                        <a:lumOff val="35000"/>
                        <a:alpha val="34000"/>
                      </a:schemeClr>
                    </a:gs>
                  </a:gsLst>
                  <a:lin ang="5400000" scaled="0"/>
                </a:gra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00">
                  <a:latin typeface="Trebuchet MS" panose="020B0603020202020204" pitchFamily="34" charset="0"/>
                </a:endParaRPr>
              </a:p>
            </p:txBody>
          </p:sp>
          <p:sp>
            <p:nvSpPr>
              <p:cNvPr id="398" name="Line 125"/>
              <p:cNvSpPr>
                <a:spLocks noChangeShapeType="1"/>
              </p:cNvSpPr>
              <p:nvPr/>
            </p:nvSpPr>
            <p:spPr bwMode="auto">
              <a:xfrm flipV="1">
                <a:off x="3487009" y="5137463"/>
                <a:ext cx="496539" cy="21414"/>
              </a:xfrm>
              <a:prstGeom prst="line">
                <a:avLst/>
              </a:prstGeom>
              <a:noFill/>
              <a:ln w="6350" cap="flat" cmpd="sng">
                <a:gradFill>
                  <a:gsLst>
                    <a:gs pos="0">
                      <a:schemeClr val="tx1">
                        <a:lumMod val="65000"/>
                        <a:lumOff val="35000"/>
                        <a:alpha val="32000"/>
                      </a:schemeClr>
                    </a:gs>
                    <a:gs pos="50000">
                      <a:schemeClr val="tx1">
                        <a:lumMod val="65000"/>
                        <a:lumOff val="35000"/>
                      </a:schemeClr>
                    </a:gs>
                    <a:gs pos="100000">
                      <a:schemeClr val="tx1">
                        <a:lumMod val="65000"/>
                        <a:lumOff val="35000"/>
                        <a:alpha val="34000"/>
                      </a:schemeClr>
                    </a:gs>
                  </a:gsLst>
                  <a:lin ang="5400000" scaled="0"/>
                </a:gra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00">
                  <a:latin typeface="Trebuchet MS" panose="020B0603020202020204" pitchFamily="34" charset="0"/>
                </a:endParaRPr>
              </a:p>
            </p:txBody>
          </p:sp>
          <p:sp>
            <p:nvSpPr>
              <p:cNvPr id="399" name="Freeform 126"/>
              <p:cNvSpPr>
                <a:spLocks/>
              </p:cNvSpPr>
              <p:nvPr/>
            </p:nvSpPr>
            <p:spPr bwMode="auto">
              <a:xfrm>
                <a:off x="3391984" y="4691783"/>
                <a:ext cx="591564" cy="467095"/>
              </a:xfrm>
              <a:custGeom>
                <a:avLst/>
                <a:gdLst>
                  <a:gd name="T0" fmla="*/ 442 w 442"/>
                  <a:gd name="T1" fmla="*/ 333 h 349"/>
                  <a:gd name="T2" fmla="*/ 0 w 442"/>
                  <a:gd name="T3" fmla="*/ 0 h 349"/>
                  <a:gd name="T4" fmla="*/ 71 w 442"/>
                  <a:gd name="T5" fmla="*/ 349 h 349"/>
                </a:gdLst>
                <a:ahLst/>
                <a:cxnLst>
                  <a:cxn ang="0">
                    <a:pos x="T0" y="T1"/>
                  </a:cxn>
                  <a:cxn ang="0">
                    <a:pos x="T2" y="T3"/>
                  </a:cxn>
                  <a:cxn ang="0">
                    <a:pos x="T4" y="T5"/>
                  </a:cxn>
                </a:cxnLst>
                <a:rect l="0" t="0" r="r" b="b"/>
                <a:pathLst>
                  <a:path w="442" h="349">
                    <a:moveTo>
                      <a:pt x="442" y="333"/>
                    </a:moveTo>
                    <a:lnTo>
                      <a:pt x="0" y="0"/>
                    </a:lnTo>
                    <a:lnTo>
                      <a:pt x="71" y="349"/>
                    </a:lnTo>
                  </a:path>
                </a:pathLst>
              </a:custGeom>
              <a:noFill/>
              <a:ln w="6350" cap="flat" cmpd="sng">
                <a:gradFill>
                  <a:gsLst>
                    <a:gs pos="0">
                      <a:schemeClr val="tx1">
                        <a:lumMod val="65000"/>
                        <a:lumOff val="35000"/>
                        <a:alpha val="32000"/>
                      </a:schemeClr>
                    </a:gs>
                    <a:gs pos="50000">
                      <a:schemeClr val="tx1">
                        <a:lumMod val="65000"/>
                        <a:lumOff val="35000"/>
                      </a:schemeClr>
                    </a:gs>
                    <a:gs pos="100000">
                      <a:schemeClr val="tx1">
                        <a:lumMod val="65000"/>
                        <a:lumOff val="35000"/>
                        <a:alpha val="34000"/>
                      </a:schemeClr>
                    </a:gs>
                  </a:gsLst>
                  <a:lin ang="5400000" scaled="0"/>
                </a:gra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00">
                  <a:latin typeface="Trebuchet MS" panose="020B0603020202020204" pitchFamily="34" charset="0"/>
                </a:endParaRPr>
              </a:p>
            </p:txBody>
          </p:sp>
          <p:sp>
            <p:nvSpPr>
              <p:cNvPr id="400" name="Freeform 127"/>
              <p:cNvSpPr>
                <a:spLocks/>
              </p:cNvSpPr>
              <p:nvPr/>
            </p:nvSpPr>
            <p:spPr bwMode="auto">
              <a:xfrm>
                <a:off x="3391984" y="4081481"/>
                <a:ext cx="566135" cy="610301"/>
              </a:xfrm>
              <a:custGeom>
                <a:avLst/>
                <a:gdLst>
                  <a:gd name="T0" fmla="*/ 0 w 423"/>
                  <a:gd name="T1" fmla="*/ 456 h 456"/>
                  <a:gd name="T2" fmla="*/ 423 w 423"/>
                  <a:gd name="T3" fmla="*/ 383 h 456"/>
                  <a:gd name="T4" fmla="*/ 71 w 423"/>
                  <a:gd name="T5" fmla="*/ 0 h 456"/>
                  <a:gd name="T6" fmla="*/ 0 w 423"/>
                  <a:gd name="T7" fmla="*/ 456 h 456"/>
                </a:gdLst>
                <a:ahLst/>
                <a:cxnLst>
                  <a:cxn ang="0">
                    <a:pos x="T0" y="T1"/>
                  </a:cxn>
                  <a:cxn ang="0">
                    <a:pos x="T2" y="T3"/>
                  </a:cxn>
                  <a:cxn ang="0">
                    <a:pos x="T4" y="T5"/>
                  </a:cxn>
                  <a:cxn ang="0">
                    <a:pos x="T6" y="T7"/>
                  </a:cxn>
                </a:cxnLst>
                <a:rect l="0" t="0" r="r" b="b"/>
                <a:pathLst>
                  <a:path w="423" h="456">
                    <a:moveTo>
                      <a:pt x="0" y="456"/>
                    </a:moveTo>
                    <a:lnTo>
                      <a:pt x="423" y="383"/>
                    </a:lnTo>
                    <a:lnTo>
                      <a:pt x="71" y="0"/>
                    </a:lnTo>
                    <a:lnTo>
                      <a:pt x="0" y="456"/>
                    </a:lnTo>
                    <a:close/>
                  </a:path>
                </a:pathLst>
              </a:custGeom>
              <a:noFill/>
              <a:ln w="6350" cap="flat" cmpd="sng">
                <a:gradFill>
                  <a:gsLst>
                    <a:gs pos="0">
                      <a:schemeClr val="tx1">
                        <a:lumMod val="65000"/>
                        <a:lumOff val="35000"/>
                        <a:alpha val="32000"/>
                      </a:schemeClr>
                    </a:gs>
                    <a:gs pos="50000">
                      <a:schemeClr val="tx1">
                        <a:lumMod val="65000"/>
                        <a:lumOff val="35000"/>
                      </a:schemeClr>
                    </a:gs>
                    <a:gs pos="100000">
                      <a:schemeClr val="tx1">
                        <a:lumMod val="65000"/>
                        <a:lumOff val="35000"/>
                        <a:alpha val="34000"/>
                      </a:schemeClr>
                    </a:gs>
                  </a:gsLst>
                  <a:lin ang="5400000" scaled="0"/>
                </a:gra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00">
                  <a:latin typeface="Trebuchet MS" panose="020B0603020202020204" pitchFamily="34" charset="0"/>
                </a:endParaRPr>
              </a:p>
            </p:txBody>
          </p:sp>
          <p:sp>
            <p:nvSpPr>
              <p:cNvPr id="401" name="Freeform 128"/>
              <p:cNvSpPr>
                <a:spLocks/>
              </p:cNvSpPr>
              <p:nvPr/>
            </p:nvSpPr>
            <p:spPr bwMode="auto">
              <a:xfrm>
                <a:off x="2896783" y="4081481"/>
                <a:ext cx="495201" cy="610301"/>
              </a:xfrm>
              <a:custGeom>
                <a:avLst/>
                <a:gdLst>
                  <a:gd name="T0" fmla="*/ 370 w 370"/>
                  <a:gd name="T1" fmla="*/ 456 h 456"/>
                  <a:gd name="T2" fmla="*/ 0 w 370"/>
                  <a:gd name="T3" fmla="*/ 444 h 456"/>
                  <a:gd name="T4" fmla="*/ 56 w 370"/>
                  <a:gd name="T5" fmla="*/ 0 h 456"/>
                  <a:gd name="T6" fmla="*/ 370 w 370"/>
                  <a:gd name="T7" fmla="*/ 456 h 456"/>
                </a:gdLst>
                <a:ahLst/>
                <a:cxnLst>
                  <a:cxn ang="0">
                    <a:pos x="T0" y="T1"/>
                  </a:cxn>
                  <a:cxn ang="0">
                    <a:pos x="T2" y="T3"/>
                  </a:cxn>
                  <a:cxn ang="0">
                    <a:pos x="T4" y="T5"/>
                  </a:cxn>
                  <a:cxn ang="0">
                    <a:pos x="T6" y="T7"/>
                  </a:cxn>
                </a:cxnLst>
                <a:rect l="0" t="0" r="r" b="b"/>
                <a:pathLst>
                  <a:path w="370" h="456">
                    <a:moveTo>
                      <a:pt x="370" y="456"/>
                    </a:moveTo>
                    <a:lnTo>
                      <a:pt x="0" y="444"/>
                    </a:lnTo>
                    <a:lnTo>
                      <a:pt x="56" y="0"/>
                    </a:lnTo>
                    <a:lnTo>
                      <a:pt x="370" y="456"/>
                    </a:lnTo>
                  </a:path>
                </a:pathLst>
              </a:custGeom>
              <a:noFill/>
              <a:ln w="6350" cap="flat" cmpd="sng">
                <a:gradFill>
                  <a:gsLst>
                    <a:gs pos="0">
                      <a:schemeClr val="tx1">
                        <a:lumMod val="65000"/>
                        <a:lumOff val="35000"/>
                        <a:alpha val="32000"/>
                      </a:schemeClr>
                    </a:gs>
                    <a:gs pos="50000">
                      <a:schemeClr val="tx1">
                        <a:lumMod val="65000"/>
                        <a:lumOff val="35000"/>
                      </a:schemeClr>
                    </a:gs>
                    <a:gs pos="100000">
                      <a:schemeClr val="tx1">
                        <a:lumMod val="65000"/>
                        <a:lumOff val="35000"/>
                        <a:alpha val="34000"/>
                      </a:schemeClr>
                    </a:gs>
                  </a:gsLst>
                  <a:lin ang="5400000" scaled="0"/>
                </a:gra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00">
                  <a:latin typeface="Trebuchet MS" panose="020B0603020202020204" pitchFamily="34" charset="0"/>
                </a:endParaRPr>
              </a:p>
            </p:txBody>
          </p:sp>
          <p:sp>
            <p:nvSpPr>
              <p:cNvPr id="402" name="Line 129"/>
              <p:cNvSpPr>
                <a:spLocks noChangeShapeType="1"/>
              </p:cNvSpPr>
              <p:nvPr/>
            </p:nvSpPr>
            <p:spPr bwMode="auto">
              <a:xfrm flipH="1">
                <a:off x="2971733" y="4081481"/>
                <a:ext cx="515276" cy="0"/>
              </a:xfrm>
              <a:prstGeom prst="line">
                <a:avLst/>
              </a:prstGeom>
              <a:noFill/>
              <a:ln w="6350" cap="flat" cmpd="sng">
                <a:gradFill>
                  <a:gsLst>
                    <a:gs pos="0">
                      <a:schemeClr val="tx1">
                        <a:lumMod val="65000"/>
                        <a:lumOff val="35000"/>
                        <a:alpha val="32000"/>
                      </a:schemeClr>
                    </a:gs>
                    <a:gs pos="50000">
                      <a:schemeClr val="tx1">
                        <a:lumMod val="65000"/>
                        <a:lumOff val="35000"/>
                      </a:schemeClr>
                    </a:gs>
                    <a:gs pos="100000">
                      <a:schemeClr val="tx1">
                        <a:lumMod val="65000"/>
                        <a:lumOff val="35000"/>
                        <a:alpha val="34000"/>
                      </a:schemeClr>
                    </a:gs>
                  </a:gsLst>
                  <a:lin ang="5400000" scaled="0"/>
                </a:gra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00">
                  <a:latin typeface="Trebuchet MS" panose="020B0603020202020204" pitchFamily="34" charset="0"/>
                </a:endParaRPr>
              </a:p>
            </p:txBody>
          </p:sp>
          <p:sp>
            <p:nvSpPr>
              <p:cNvPr id="403" name="Freeform 130"/>
              <p:cNvSpPr>
                <a:spLocks/>
              </p:cNvSpPr>
              <p:nvPr/>
            </p:nvSpPr>
            <p:spPr bwMode="auto">
              <a:xfrm>
                <a:off x="2520699" y="4049360"/>
                <a:ext cx="451034" cy="626362"/>
              </a:xfrm>
              <a:custGeom>
                <a:avLst/>
                <a:gdLst>
                  <a:gd name="T0" fmla="*/ 281 w 337"/>
                  <a:gd name="T1" fmla="*/ 468 h 468"/>
                  <a:gd name="T2" fmla="*/ 0 w 337"/>
                  <a:gd name="T3" fmla="*/ 0 h 468"/>
                  <a:gd name="T4" fmla="*/ 337 w 337"/>
                  <a:gd name="T5" fmla="*/ 24 h 468"/>
                </a:gdLst>
                <a:ahLst/>
                <a:cxnLst>
                  <a:cxn ang="0">
                    <a:pos x="T0" y="T1"/>
                  </a:cxn>
                  <a:cxn ang="0">
                    <a:pos x="T2" y="T3"/>
                  </a:cxn>
                  <a:cxn ang="0">
                    <a:pos x="T4" y="T5"/>
                  </a:cxn>
                </a:cxnLst>
                <a:rect l="0" t="0" r="r" b="b"/>
                <a:pathLst>
                  <a:path w="337" h="468">
                    <a:moveTo>
                      <a:pt x="281" y="468"/>
                    </a:moveTo>
                    <a:lnTo>
                      <a:pt x="0" y="0"/>
                    </a:lnTo>
                    <a:lnTo>
                      <a:pt x="337" y="24"/>
                    </a:lnTo>
                  </a:path>
                </a:pathLst>
              </a:custGeom>
              <a:noFill/>
              <a:ln w="6350" cap="flat" cmpd="sng">
                <a:gradFill>
                  <a:gsLst>
                    <a:gs pos="0">
                      <a:schemeClr val="tx1">
                        <a:lumMod val="65000"/>
                        <a:lumOff val="35000"/>
                        <a:alpha val="32000"/>
                      </a:schemeClr>
                    </a:gs>
                    <a:gs pos="50000">
                      <a:schemeClr val="tx1">
                        <a:lumMod val="65000"/>
                        <a:lumOff val="35000"/>
                      </a:schemeClr>
                    </a:gs>
                    <a:gs pos="100000">
                      <a:schemeClr val="tx1">
                        <a:lumMod val="65000"/>
                        <a:lumOff val="35000"/>
                        <a:alpha val="34000"/>
                      </a:schemeClr>
                    </a:gs>
                  </a:gsLst>
                  <a:lin ang="5400000" scaled="0"/>
                </a:gra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00">
                  <a:latin typeface="Trebuchet MS" panose="020B0603020202020204" pitchFamily="34" charset="0"/>
                </a:endParaRPr>
              </a:p>
            </p:txBody>
          </p:sp>
          <p:sp>
            <p:nvSpPr>
              <p:cNvPr id="404" name="Freeform 131"/>
              <p:cNvSpPr>
                <a:spLocks/>
              </p:cNvSpPr>
              <p:nvPr/>
            </p:nvSpPr>
            <p:spPr bwMode="auto">
              <a:xfrm>
                <a:off x="2520699" y="3568882"/>
                <a:ext cx="451034" cy="512600"/>
              </a:xfrm>
              <a:custGeom>
                <a:avLst/>
                <a:gdLst>
                  <a:gd name="T0" fmla="*/ 337 w 337"/>
                  <a:gd name="T1" fmla="*/ 383 h 383"/>
                  <a:gd name="T2" fmla="*/ 146 w 337"/>
                  <a:gd name="T3" fmla="*/ 0 h 383"/>
                  <a:gd name="T4" fmla="*/ 0 w 337"/>
                  <a:gd name="T5" fmla="*/ 359 h 383"/>
                </a:gdLst>
                <a:ahLst/>
                <a:cxnLst>
                  <a:cxn ang="0">
                    <a:pos x="T0" y="T1"/>
                  </a:cxn>
                  <a:cxn ang="0">
                    <a:pos x="T2" y="T3"/>
                  </a:cxn>
                  <a:cxn ang="0">
                    <a:pos x="T4" y="T5"/>
                  </a:cxn>
                </a:cxnLst>
                <a:rect l="0" t="0" r="r" b="b"/>
                <a:pathLst>
                  <a:path w="337" h="383">
                    <a:moveTo>
                      <a:pt x="337" y="383"/>
                    </a:moveTo>
                    <a:lnTo>
                      <a:pt x="146" y="0"/>
                    </a:lnTo>
                    <a:lnTo>
                      <a:pt x="0" y="359"/>
                    </a:lnTo>
                  </a:path>
                </a:pathLst>
              </a:custGeom>
              <a:noFill/>
              <a:ln w="6350" cap="flat" cmpd="sng">
                <a:gradFill>
                  <a:gsLst>
                    <a:gs pos="0">
                      <a:schemeClr val="tx1">
                        <a:lumMod val="65000"/>
                        <a:lumOff val="35000"/>
                        <a:alpha val="32000"/>
                      </a:schemeClr>
                    </a:gs>
                    <a:gs pos="50000">
                      <a:schemeClr val="tx1">
                        <a:lumMod val="65000"/>
                        <a:lumOff val="35000"/>
                      </a:schemeClr>
                    </a:gs>
                    <a:gs pos="100000">
                      <a:schemeClr val="tx1">
                        <a:lumMod val="65000"/>
                        <a:lumOff val="35000"/>
                        <a:alpha val="34000"/>
                      </a:schemeClr>
                    </a:gs>
                  </a:gsLst>
                  <a:lin ang="5400000" scaled="0"/>
                </a:gra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00">
                  <a:latin typeface="Trebuchet MS" panose="020B0603020202020204" pitchFamily="34" charset="0"/>
                </a:endParaRPr>
              </a:p>
            </p:txBody>
          </p:sp>
          <p:sp>
            <p:nvSpPr>
              <p:cNvPr id="405" name="Freeform 132"/>
              <p:cNvSpPr>
                <a:spLocks/>
              </p:cNvSpPr>
              <p:nvPr/>
            </p:nvSpPr>
            <p:spPr bwMode="auto">
              <a:xfrm>
                <a:off x="2971733" y="3568882"/>
                <a:ext cx="515276" cy="512600"/>
              </a:xfrm>
              <a:custGeom>
                <a:avLst/>
                <a:gdLst>
                  <a:gd name="T0" fmla="*/ 0 w 385"/>
                  <a:gd name="T1" fmla="*/ 383 h 383"/>
                  <a:gd name="T2" fmla="*/ 130 w 385"/>
                  <a:gd name="T3" fmla="*/ 0 h 383"/>
                  <a:gd name="T4" fmla="*/ 385 w 385"/>
                  <a:gd name="T5" fmla="*/ 383 h 383"/>
                </a:gdLst>
                <a:ahLst/>
                <a:cxnLst>
                  <a:cxn ang="0">
                    <a:pos x="T0" y="T1"/>
                  </a:cxn>
                  <a:cxn ang="0">
                    <a:pos x="T2" y="T3"/>
                  </a:cxn>
                  <a:cxn ang="0">
                    <a:pos x="T4" y="T5"/>
                  </a:cxn>
                </a:cxnLst>
                <a:rect l="0" t="0" r="r" b="b"/>
                <a:pathLst>
                  <a:path w="385" h="383">
                    <a:moveTo>
                      <a:pt x="0" y="383"/>
                    </a:moveTo>
                    <a:lnTo>
                      <a:pt x="130" y="0"/>
                    </a:lnTo>
                    <a:lnTo>
                      <a:pt x="385" y="383"/>
                    </a:lnTo>
                  </a:path>
                </a:pathLst>
              </a:custGeom>
              <a:noFill/>
              <a:ln w="6350" cap="flat" cmpd="sng">
                <a:gradFill>
                  <a:gsLst>
                    <a:gs pos="0">
                      <a:schemeClr val="tx1">
                        <a:lumMod val="65000"/>
                        <a:lumOff val="35000"/>
                        <a:alpha val="32000"/>
                      </a:schemeClr>
                    </a:gs>
                    <a:gs pos="50000">
                      <a:schemeClr val="tx1">
                        <a:lumMod val="65000"/>
                        <a:lumOff val="35000"/>
                      </a:schemeClr>
                    </a:gs>
                    <a:gs pos="100000">
                      <a:schemeClr val="tx1">
                        <a:lumMod val="65000"/>
                        <a:lumOff val="35000"/>
                        <a:alpha val="34000"/>
                      </a:schemeClr>
                    </a:gs>
                  </a:gsLst>
                  <a:lin ang="5400000" scaled="0"/>
                </a:gra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00">
                  <a:latin typeface="Trebuchet MS" panose="020B0603020202020204" pitchFamily="34" charset="0"/>
                </a:endParaRPr>
              </a:p>
            </p:txBody>
          </p:sp>
          <p:sp>
            <p:nvSpPr>
              <p:cNvPr id="406" name="Line 133"/>
              <p:cNvSpPr>
                <a:spLocks noChangeShapeType="1"/>
              </p:cNvSpPr>
              <p:nvPr/>
            </p:nvSpPr>
            <p:spPr bwMode="auto">
              <a:xfrm>
                <a:off x="2716102" y="3568882"/>
                <a:ext cx="0" cy="0"/>
              </a:xfrm>
              <a:prstGeom prst="line">
                <a:avLst/>
              </a:prstGeom>
              <a:noFill/>
              <a:ln w="6350" cap="flat" cmpd="sng">
                <a:gradFill>
                  <a:gsLst>
                    <a:gs pos="0">
                      <a:schemeClr val="tx1">
                        <a:lumMod val="65000"/>
                        <a:lumOff val="35000"/>
                        <a:alpha val="32000"/>
                      </a:schemeClr>
                    </a:gs>
                    <a:gs pos="50000">
                      <a:schemeClr val="tx1">
                        <a:lumMod val="65000"/>
                        <a:lumOff val="35000"/>
                      </a:schemeClr>
                    </a:gs>
                    <a:gs pos="100000">
                      <a:schemeClr val="tx1">
                        <a:lumMod val="65000"/>
                        <a:lumOff val="35000"/>
                        <a:alpha val="34000"/>
                      </a:schemeClr>
                    </a:gs>
                  </a:gsLst>
                  <a:lin ang="5400000" scaled="0"/>
                </a:gra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00">
                  <a:latin typeface="Trebuchet MS" panose="020B0603020202020204" pitchFamily="34" charset="0"/>
                </a:endParaRPr>
              </a:p>
            </p:txBody>
          </p:sp>
          <p:sp>
            <p:nvSpPr>
              <p:cNvPr id="407" name="Line 134"/>
              <p:cNvSpPr>
                <a:spLocks noChangeShapeType="1"/>
              </p:cNvSpPr>
              <p:nvPr/>
            </p:nvSpPr>
            <p:spPr bwMode="auto">
              <a:xfrm>
                <a:off x="3145722" y="3568882"/>
                <a:ext cx="0" cy="0"/>
              </a:xfrm>
              <a:prstGeom prst="line">
                <a:avLst/>
              </a:prstGeom>
              <a:noFill/>
              <a:ln w="6350" cap="flat" cmpd="sng">
                <a:gradFill>
                  <a:gsLst>
                    <a:gs pos="0">
                      <a:schemeClr val="tx1">
                        <a:lumMod val="65000"/>
                        <a:lumOff val="35000"/>
                        <a:alpha val="32000"/>
                      </a:schemeClr>
                    </a:gs>
                    <a:gs pos="50000">
                      <a:schemeClr val="tx1">
                        <a:lumMod val="65000"/>
                        <a:lumOff val="35000"/>
                      </a:schemeClr>
                    </a:gs>
                    <a:gs pos="100000">
                      <a:schemeClr val="tx1">
                        <a:lumMod val="65000"/>
                        <a:lumOff val="35000"/>
                        <a:alpha val="34000"/>
                      </a:schemeClr>
                    </a:gs>
                  </a:gsLst>
                  <a:lin ang="5400000" scaled="0"/>
                </a:gra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00">
                  <a:latin typeface="Trebuchet MS" panose="020B0603020202020204" pitchFamily="34" charset="0"/>
                </a:endParaRPr>
              </a:p>
            </p:txBody>
          </p:sp>
          <p:sp>
            <p:nvSpPr>
              <p:cNvPr id="408" name="Freeform 135"/>
              <p:cNvSpPr>
                <a:spLocks/>
              </p:cNvSpPr>
              <p:nvPr/>
            </p:nvSpPr>
            <p:spPr bwMode="auto">
              <a:xfrm>
                <a:off x="2896783" y="4675722"/>
                <a:ext cx="590226" cy="483155"/>
              </a:xfrm>
              <a:custGeom>
                <a:avLst/>
                <a:gdLst>
                  <a:gd name="T0" fmla="*/ 441 w 441"/>
                  <a:gd name="T1" fmla="*/ 361 h 361"/>
                  <a:gd name="T2" fmla="*/ 0 w 441"/>
                  <a:gd name="T3" fmla="*/ 0 h 361"/>
                  <a:gd name="T4" fmla="*/ 151 w 441"/>
                  <a:gd name="T5" fmla="*/ 302 h 361"/>
                  <a:gd name="T6" fmla="*/ 441 w 441"/>
                  <a:gd name="T7" fmla="*/ 361 h 361"/>
                </a:gdLst>
                <a:ahLst/>
                <a:cxnLst>
                  <a:cxn ang="0">
                    <a:pos x="T0" y="T1"/>
                  </a:cxn>
                  <a:cxn ang="0">
                    <a:pos x="T2" y="T3"/>
                  </a:cxn>
                  <a:cxn ang="0">
                    <a:pos x="T4" y="T5"/>
                  </a:cxn>
                  <a:cxn ang="0">
                    <a:pos x="T6" y="T7"/>
                  </a:cxn>
                </a:cxnLst>
                <a:rect l="0" t="0" r="r" b="b"/>
                <a:pathLst>
                  <a:path w="441" h="361">
                    <a:moveTo>
                      <a:pt x="441" y="361"/>
                    </a:moveTo>
                    <a:lnTo>
                      <a:pt x="0" y="0"/>
                    </a:lnTo>
                    <a:lnTo>
                      <a:pt x="151" y="302"/>
                    </a:lnTo>
                    <a:lnTo>
                      <a:pt x="441" y="361"/>
                    </a:lnTo>
                    <a:close/>
                  </a:path>
                </a:pathLst>
              </a:custGeom>
              <a:noFill/>
              <a:ln w="6350" cap="flat" cmpd="sng">
                <a:gradFill>
                  <a:gsLst>
                    <a:gs pos="0">
                      <a:schemeClr val="tx1">
                        <a:lumMod val="65000"/>
                        <a:lumOff val="35000"/>
                        <a:alpha val="32000"/>
                      </a:schemeClr>
                    </a:gs>
                    <a:gs pos="50000">
                      <a:schemeClr val="tx1">
                        <a:lumMod val="65000"/>
                        <a:lumOff val="35000"/>
                      </a:schemeClr>
                    </a:gs>
                    <a:gs pos="100000">
                      <a:schemeClr val="tx1">
                        <a:lumMod val="65000"/>
                        <a:lumOff val="35000"/>
                        <a:alpha val="34000"/>
                      </a:schemeClr>
                    </a:gs>
                  </a:gsLst>
                  <a:lin ang="5400000" scaled="0"/>
                </a:gra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00">
                  <a:latin typeface="Trebuchet MS" panose="020B0603020202020204" pitchFamily="34" charset="0"/>
                </a:endParaRPr>
              </a:p>
            </p:txBody>
          </p:sp>
          <p:sp>
            <p:nvSpPr>
              <p:cNvPr id="409" name="Freeform 136"/>
              <p:cNvSpPr>
                <a:spLocks/>
              </p:cNvSpPr>
              <p:nvPr/>
            </p:nvSpPr>
            <p:spPr bwMode="auto">
              <a:xfrm>
                <a:off x="3983548" y="4905924"/>
                <a:ext cx="547397" cy="465756"/>
              </a:xfrm>
              <a:custGeom>
                <a:avLst/>
                <a:gdLst>
                  <a:gd name="T0" fmla="*/ 409 w 409"/>
                  <a:gd name="T1" fmla="*/ 348 h 348"/>
                  <a:gd name="T2" fmla="*/ 0 w 409"/>
                  <a:gd name="T3" fmla="*/ 173 h 348"/>
                  <a:gd name="T4" fmla="*/ 409 w 409"/>
                  <a:gd name="T5" fmla="*/ 0 h 348"/>
                </a:gdLst>
                <a:ahLst/>
                <a:cxnLst>
                  <a:cxn ang="0">
                    <a:pos x="T0" y="T1"/>
                  </a:cxn>
                  <a:cxn ang="0">
                    <a:pos x="T2" y="T3"/>
                  </a:cxn>
                  <a:cxn ang="0">
                    <a:pos x="T4" y="T5"/>
                  </a:cxn>
                </a:cxnLst>
                <a:rect l="0" t="0" r="r" b="b"/>
                <a:pathLst>
                  <a:path w="409" h="348">
                    <a:moveTo>
                      <a:pt x="409" y="348"/>
                    </a:moveTo>
                    <a:lnTo>
                      <a:pt x="0" y="173"/>
                    </a:lnTo>
                    <a:lnTo>
                      <a:pt x="409" y="0"/>
                    </a:lnTo>
                  </a:path>
                </a:pathLst>
              </a:custGeom>
              <a:noFill/>
              <a:ln w="6350" cap="flat" cmpd="sng">
                <a:gradFill>
                  <a:gsLst>
                    <a:gs pos="0">
                      <a:schemeClr val="tx1">
                        <a:lumMod val="65000"/>
                        <a:lumOff val="35000"/>
                        <a:alpha val="32000"/>
                      </a:schemeClr>
                    </a:gs>
                    <a:gs pos="50000">
                      <a:schemeClr val="tx1">
                        <a:lumMod val="65000"/>
                        <a:lumOff val="35000"/>
                      </a:schemeClr>
                    </a:gs>
                    <a:gs pos="100000">
                      <a:schemeClr val="tx1">
                        <a:lumMod val="65000"/>
                        <a:lumOff val="35000"/>
                        <a:alpha val="34000"/>
                      </a:schemeClr>
                    </a:gs>
                  </a:gsLst>
                  <a:lin ang="5400000" scaled="0"/>
                </a:gra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00">
                  <a:latin typeface="Trebuchet MS" panose="020B0603020202020204" pitchFamily="34" charset="0"/>
                </a:endParaRPr>
              </a:p>
            </p:txBody>
          </p:sp>
          <p:sp>
            <p:nvSpPr>
              <p:cNvPr id="410" name="Line 137"/>
              <p:cNvSpPr>
                <a:spLocks noChangeShapeType="1"/>
              </p:cNvSpPr>
              <p:nvPr/>
            </p:nvSpPr>
            <p:spPr bwMode="auto">
              <a:xfrm>
                <a:off x="4530945" y="5371680"/>
                <a:ext cx="0" cy="0"/>
              </a:xfrm>
              <a:prstGeom prst="line">
                <a:avLst/>
              </a:prstGeom>
              <a:noFill/>
              <a:ln w="6350" cap="flat" cmpd="sng">
                <a:gradFill>
                  <a:gsLst>
                    <a:gs pos="0">
                      <a:schemeClr val="tx1">
                        <a:lumMod val="65000"/>
                        <a:lumOff val="35000"/>
                        <a:alpha val="32000"/>
                      </a:schemeClr>
                    </a:gs>
                    <a:gs pos="50000">
                      <a:schemeClr val="tx1">
                        <a:lumMod val="65000"/>
                        <a:lumOff val="35000"/>
                      </a:schemeClr>
                    </a:gs>
                    <a:gs pos="100000">
                      <a:schemeClr val="tx1">
                        <a:lumMod val="65000"/>
                        <a:lumOff val="35000"/>
                        <a:alpha val="34000"/>
                      </a:schemeClr>
                    </a:gs>
                  </a:gsLst>
                  <a:lin ang="5400000" scaled="0"/>
                </a:gra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00">
                  <a:latin typeface="Trebuchet MS" panose="020B0603020202020204" pitchFamily="34" charset="0"/>
                </a:endParaRPr>
              </a:p>
            </p:txBody>
          </p:sp>
          <p:sp>
            <p:nvSpPr>
              <p:cNvPr id="411" name="Line 138"/>
              <p:cNvSpPr>
                <a:spLocks noChangeShapeType="1"/>
              </p:cNvSpPr>
              <p:nvPr/>
            </p:nvSpPr>
            <p:spPr bwMode="auto">
              <a:xfrm>
                <a:off x="4530945" y="5629987"/>
                <a:ext cx="0" cy="0"/>
              </a:xfrm>
              <a:prstGeom prst="line">
                <a:avLst/>
              </a:prstGeom>
              <a:noFill/>
              <a:ln w="6350" cap="flat" cmpd="sng">
                <a:gradFill>
                  <a:gsLst>
                    <a:gs pos="0">
                      <a:schemeClr val="tx1">
                        <a:lumMod val="65000"/>
                        <a:lumOff val="35000"/>
                        <a:alpha val="32000"/>
                      </a:schemeClr>
                    </a:gs>
                    <a:gs pos="50000">
                      <a:schemeClr val="tx1">
                        <a:lumMod val="65000"/>
                        <a:lumOff val="35000"/>
                      </a:schemeClr>
                    </a:gs>
                    <a:gs pos="100000">
                      <a:schemeClr val="tx1">
                        <a:lumMod val="65000"/>
                        <a:lumOff val="35000"/>
                        <a:alpha val="34000"/>
                      </a:schemeClr>
                    </a:gs>
                  </a:gsLst>
                  <a:lin ang="5400000" scaled="0"/>
                </a:gra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00">
                  <a:latin typeface="Trebuchet MS" panose="020B0603020202020204" pitchFamily="34" charset="0"/>
                </a:endParaRPr>
              </a:p>
            </p:txBody>
          </p:sp>
          <p:sp>
            <p:nvSpPr>
              <p:cNvPr id="412" name="Line 139"/>
              <p:cNvSpPr>
                <a:spLocks noChangeShapeType="1"/>
              </p:cNvSpPr>
              <p:nvPr/>
            </p:nvSpPr>
            <p:spPr bwMode="auto">
              <a:xfrm>
                <a:off x="4122739" y="5703598"/>
                <a:ext cx="408206" cy="65581"/>
              </a:xfrm>
              <a:prstGeom prst="line">
                <a:avLst/>
              </a:prstGeom>
              <a:noFill/>
              <a:ln w="6350" cap="flat" cmpd="sng">
                <a:gradFill>
                  <a:gsLst>
                    <a:gs pos="0">
                      <a:schemeClr val="tx1">
                        <a:lumMod val="65000"/>
                        <a:lumOff val="35000"/>
                        <a:alpha val="32000"/>
                      </a:schemeClr>
                    </a:gs>
                    <a:gs pos="50000">
                      <a:schemeClr val="tx1">
                        <a:lumMod val="65000"/>
                        <a:lumOff val="35000"/>
                      </a:schemeClr>
                    </a:gs>
                    <a:gs pos="100000">
                      <a:schemeClr val="tx1">
                        <a:lumMod val="65000"/>
                        <a:lumOff val="35000"/>
                        <a:alpha val="34000"/>
                      </a:schemeClr>
                    </a:gs>
                  </a:gsLst>
                  <a:lin ang="5400000" scaled="0"/>
                </a:gra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00">
                  <a:latin typeface="Trebuchet MS" panose="020B0603020202020204" pitchFamily="34" charset="0"/>
                </a:endParaRPr>
              </a:p>
            </p:txBody>
          </p:sp>
          <p:sp>
            <p:nvSpPr>
              <p:cNvPr id="413" name="Line 140"/>
              <p:cNvSpPr>
                <a:spLocks noChangeShapeType="1"/>
              </p:cNvSpPr>
              <p:nvPr/>
            </p:nvSpPr>
            <p:spPr bwMode="auto">
              <a:xfrm flipH="1" flipV="1">
                <a:off x="3098879" y="5079913"/>
                <a:ext cx="534014" cy="408206"/>
              </a:xfrm>
              <a:prstGeom prst="line">
                <a:avLst/>
              </a:prstGeom>
              <a:noFill/>
              <a:ln w="6350" cap="flat" cmpd="sng">
                <a:gradFill>
                  <a:gsLst>
                    <a:gs pos="0">
                      <a:schemeClr val="tx1">
                        <a:lumMod val="65000"/>
                        <a:lumOff val="35000"/>
                        <a:alpha val="32000"/>
                      </a:schemeClr>
                    </a:gs>
                    <a:gs pos="50000">
                      <a:schemeClr val="tx1">
                        <a:lumMod val="65000"/>
                        <a:lumOff val="35000"/>
                      </a:schemeClr>
                    </a:gs>
                    <a:gs pos="100000">
                      <a:schemeClr val="tx1">
                        <a:lumMod val="65000"/>
                        <a:lumOff val="35000"/>
                        <a:alpha val="34000"/>
                      </a:schemeClr>
                    </a:gs>
                  </a:gsLst>
                  <a:lin ang="5400000" scaled="0"/>
                </a:gra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00">
                  <a:latin typeface="Trebuchet MS" panose="020B0603020202020204" pitchFamily="34" charset="0"/>
                </a:endParaRPr>
              </a:p>
            </p:txBody>
          </p:sp>
          <p:sp>
            <p:nvSpPr>
              <p:cNvPr id="414" name="Line 141"/>
              <p:cNvSpPr>
                <a:spLocks noChangeShapeType="1"/>
              </p:cNvSpPr>
              <p:nvPr/>
            </p:nvSpPr>
            <p:spPr bwMode="auto">
              <a:xfrm flipH="1" flipV="1">
                <a:off x="2665244" y="4568652"/>
                <a:ext cx="433635" cy="511261"/>
              </a:xfrm>
              <a:prstGeom prst="line">
                <a:avLst/>
              </a:prstGeom>
              <a:noFill/>
              <a:ln w="6350" cap="flat" cmpd="sng">
                <a:gradFill>
                  <a:gsLst>
                    <a:gs pos="0">
                      <a:schemeClr val="tx1">
                        <a:lumMod val="65000"/>
                        <a:lumOff val="35000"/>
                        <a:alpha val="32000"/>
                      </a:schemeClr>
                    </a:gs>
                    <a:gs pos="50000">
                      <a:schemeClr val="tx1">
                        <a:lumMod val="65000"/>
                        <a:lumOff val="35000"/>
                      </a:schemeClr>
                    </a:gs>
                    <a:gs pos="100000">
                      <a:schemeClr val="tx1">
                        <a:lumMod val="65000"/>
                        <a:lumOff val="35000"/>
                        <a:alpha val="34000"/>
                      </a:schemeClr>
                    </a:gs>
                  </a:gsLst>
                  <a:lin ang="5400000" scaled="0"/>
                </a:gra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00">
                  <a:latin typeface="Trebuchet MS" panose="020B0603020202020204" pitchFamily="34" charset="0"/>
                </a:endParaRPr>
              </a:p>
            </p:txBody>
          </p:sp>
          <p:sp>
            <p:nvSpPr>
              <p:cNvPr id="415" name="Freeform 142"/>
              <p:cNvSpPr>
                <a:spLocks/>
              </p:cNvSpPr>
              <p:nvPr/>
            </p:nvSpPr>
            <p:spPr bwMode="auto">
              <a:xfrm>
                <a:off x="2431027" y="3568882"/>
                <a:ext cx="234216" cy="999770"/>
              </a:xfrm>
              <a:custGeom>
                <a:avLst/>
                <a:gdLst>
                  <a:gd name="T0" fmla="*/ 175 w 175"/>
                  <a:gd name="T1" fmla="*/ 747 h 747"/>
                  <a:gd name="T2" fmla="*/ 0 w 175"/>
                  <a:gd name="T3" fmla="*/ 321 h 747"/>
                  <a:gd name="T4" fmla="*/ 62 w 175"/>
                  <a:gd name="T5" fmla="*/ 0 h 747"/>
                </a:gdLst>
                <a:ahLst/>
                <a:cxnLst>
                  <a:cxn ang="0">
                    <a:pos x="T0" y="T1"/>
                  </a:cxn>
                  <a:cxn ang="0">
                    <a:pos x="T2" y="T3"/>
                  </a:cxn>
                  <a:cxn ang="0">
                    <a:pos x="T4" y="T5"/>
                  </a:cxn>
                </a:cxnLst>
                <a:rect l="0" t="0" r="r" b="b"/>
                <a:pathLst>
                  <a:path w="175" h="747">
                    <a:moveTo>
                      <a:pt x="175" y="747"/>
                    </a:moveTo>
                    <a:lnTo>
                      <a:pt x="0" y="321"/>
                    </a:lnTo>
                    <a:lnTo>
                      <a:pt x="62" y="0"/>
                    </a:lnTo>
                  </a:path>
                </a:pathLst>
              </a:custGeom>
              <a:noFill/>
              <a:ln w="6350" cap="flat" cmpd="sng">
                <a:gradFill>
                  <a:gsLst>
                    <a:gs pos="0">
                      <a:schemeClr val="tx1">
                        <a:lumMod val="65000"/>
                        <a:lumOff val="35000"/>
                        <a:alpha val="32000"/>
                      </a:schemeClr>
                    </a:gs>
                    <a:gs pos="50000">
                      <a:schemeClr val="tx1">
                        <a:lumMod val="65000"/>
                        <a:lumOff val="35000"/>
                      </a:schemeClr>
                    </a:gs>
                    <a:gs pos="100000">
                      <a:schemeClr val="tx1">
                        <a:lumMod val="65000"/>
                        <a:lumOff val="35000"/>
                        <a:alpha val="34000"/>
                      </a:schemeClr>
                    </a:gs>
                  </a:gsLst>
                  <a:lin ang="5400000" scaled="0"/>
                </a:gra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00">
                  <a:latin typeface="Trebuchet MS" panose="020B0603020202020204" pitchFamily="34" charset="0"/>
                </a:endParaRPr>
              </a:p>
            </p:txBody>
          </p:sp>
          <p:sp>
            <p:nvSpPr>
              <p:cNvPr id="416" name="Freeform 143"/>
              <p:cNvSpPr>
                <a:spLocks/>
              </p:cNvSpPr>
              <p:nvPr/>
            </p:nvSpPr>
            <p:spPr bwMode="auto">
              <a:xfrm>
                <a:off x="2431027" y="3998502"/>
                <a:ext cx="465756" cy="677220"/>
              </a:xfrm>
              <a:custGeom>
                <a:avLst/>
                <a:gdLst>
                  <a:gd name="T0" fmla="*/ 0 w 348"/>
                  <a:gd name="T1" fmla="*/ 0 h 506"/>
                  <a:gd name="T2" fmla="*/ 67 w 348"/>
                  <a:gd name="T3" fmla="*/ 38 h 506"/>
                  <a:gd name="T4" fmla="*/ 175 w 348"/>
                  <a:gd name="T5" fmla="*/ 426 h 506"/>
                  <a:gd name="T6" fmla="*/ 348 w 348"/>
                  <a:gd name="T7" fmla="*/ 506 h 506"/>
                </a:gdLst>
                <a:ahLst/>
                <a:cxnLst>
                  <a:cxn ang="0">
                    <a:pos x="T0" y="T1"/>
                  </a:cxn>
                  <a:cxn ang="0">
                    <a:pos x="T2" y="T3"/>
                  </a:cxn>
                  <a:cxn ang="0">
                    <a:pos x="T4" y="T5"/>
                  </a:cxn>
                  <a:cxn ang="0">
                    <a:pos x="T6" y="T7"/>
                  </a:cxn>
                </a:cxnLst>
                <a:rect l="0" t="0" r="r" b="b"/>
                <a:pathLst>
                  <a:path w="348" h="506">
                    <a:moveTo>
                      <a:pt x="0" y="0"/>
                    </a:moveTo>
                    <a:lnTo>
                      <a:pt x="67" y="38"/>
                    </a:lnTo>
                    <a:lnTo>
                      <a:pt x="175" y="426"/>
                    </a:lnTo>
                    <a:lnTo>
                      <a:pt x="348" y="506"/>
                    </a:lnTo>
                  </a:path>
                </a:pathLst>
              </a:custGeom>
              <a:noFill/>
              <a:ln w="6350" cap="flat" cmpd="sng">
                <a:gradFill>
                  <a:gsLst>
                    <a:gs pos="0">
                      <a:schemeClr val="tx1">
                        <a:lumMod val="65000"/>
                        <a:lumOff val="35000"/>
                        <a:alpha val="32000"/>
                      </a:schemeClr>
                    </a:gs>
                    <a:gs pos="50000">
                      <a:schemeClr val="tx1">
                        <a:lumMod val="65000"/>
                        <a:lumOff val="35000"/>
                      </a:schemeClr>
                    </a:gs>
                    <a:gs pos="100000">
                      <a:schemeClr val="tx1">
                        <a:lumMod val="65000"/>
                        <a:lumOff val="35000"/>
                        <a:alpha val="34000"/>
                      </a:schemeClr>
                    </a:gs>
                  </a:gsLst>
                  <a:lin ang="5400000" scaled="0"/>
                </a:gra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00">
                  <a:latin typeface="Trebuchet MS" panose="020B0603020202020204" pitchFamily="34" charset="0"/>
                </a:endParaRPr>
              </a:p>
            </p:txBody>
          </p:sp>
          <p:sp>
            <p:nvSpPr>
              <p:cNvPr id="417" name="Line 144"/>
              <p:cNvSpPr>
                <a:spLocks noChangeShapeType="1"/>
              </p:cNvSpPr>
              <p:nvPr/>
            </p:nvSpPr>
            <p:spPr bwMode="auto">
              <a:xfrm flipH="1" flipV="1">
                <a:off x="2514007" y="3568882"/>
                <a:ext cx="6692" cy="480478"/>
              </a:xfrm>
              <a:prstGeom prst="line">
                <a:avLst/>
              </a:prstGeom>
              <a:noFill/>
              <a:ln w="6350" cap="flat" cmpd="sng">
                <a:gradFill>
                  <a:gsLst>
                    <a:gs pos="0">
                      <a:schemeClr val="tx1">
                        <a:lumMod val="65000"/>
                        <a:lumOff val="35000"/>
                        <a:alpha val="32000"/>
                      </a:schemeClr>
                    </a:gs>
                    <a:gs pos="50000">
                      <a:schemeClr val="tx1">
                        <a:lumMod val="65000"/>
                        <a:lumOff val="35000"/>
                      </a:schemeClr>
                    </a:gs>
                    <a:gs pos="100000">
                      <a:schemeClr val="tx1">
                        <a:lumMod val="65000"/>
                        <a:lumOff val="35000"/>
                        <a:alpha val="34000"/>
                      </a:schemeClr>
                    </a:gs>
                  </a:gsLst>
                  <a:lin ang="5400000" scaled="0"/>
                </a:gra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00">
                  <a:latin typeface="Trebuchet MS" panose="020B0603020202020204" pitchFamily="34" charset="0"/>
                </a:endParaRPr>
              </a:p>
            </p:txBody>
          </p:sp>
          <p:sp>
            <p:nvSpPr>
              <p:cNvPr id="418" name="Line 145"/>
              <p:cNvSpPr>
                <a:spLocks noChangeShapeType="1"/>
              </p:cNvSpPr>
              <p:nvPr/>
            </p:nvSpPr>
            <p:spPr bwMode="auto">
              <a:xfrm>
                <a:off x="2514007" y="3568882"/>
                <a:ext cx="0" cy="0"/>
              </a:xfrm>
              <a:prstGeom prst="line">
                <a:avLst/>
              </a:prstGeom>
              <a:noFill/>
              <a:ln w="6350" cap="flat" cmpd="sng">
                <a:gradFill>
                  <a:gsLst>
                    <a:gs pos="0">
                      <a:schemeClr val="tx1">
                        <a:lumMod val="65000"/>
                        <a:lumOff val="35000"/>
                        <a:alpha val="32000"/>
                      </a:schemeClr>
                    </a:gs>
                    <a:gs pos="50000">
                      <a:schemeClr val="tx1">
                        <a:lumMod val="65000"/>
                        <a:lumOff val="35000"/>
                      </a:schemeClr>
                    </a:gs>
                    <a:gs pos="100000">
                      <a:schemeClr val="tx1">
                        <a:lumMod val="65000"/>
                        <a:lumOff val="35000"/>
                        <a:alpha val="34000"/>
                      </a:schemeClr>
                    </a:gs>
                  </a:gsLst>
                  <a:lin ang="5400000" scaled="0"/>
                </a:gra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00">
                  <a:latin typeface="Trebuchet MS" panose="020B0603020202020204" pitchFamily="34" charset="0"/>
                </a:endParaRPr>
              </a:p>
            </p:txBody>
          </p:sp>
          <p:sp>
            <p:nvSpPr>
              <p:cNvPr id="419" name="Line 146"/>
              <p:cNvSpPr>
                <a:spLocks noChangeShapeType="1"/>
              </p:cNvSpPr>
              <p:nvPr/>
            </p:nvSpPr>
            <p:spPr bwMode="auto">
              <a:xfrm>
                <a:off x="2716102" y="3568882"/>
                <a:ext cx="0" cy="0"/>
              </a:xfrm>
              <a:prstGeom prst="line">
                <a:avLst/>
              </a:prstGeom>
              <a:noFill/>
              <a:ln w="6350" cap="flat" cmpd="sng">
                <a:gradFill>
                  <a:gsLst>
                    <a:gs pos="0">
                      <a:schemeClr val="tx1">
                        <a:lumMod val="65000"/>
                        <a:lumOff val="35000"/>
                        <a:alpha val="32000"/>
                      </a:schemeClr>
                    </a:gs>
                    <a:gs pos="50000">
                      <a:schemeClr val="tx1">
                        <a:lumMod val="65000"/>
                        <a:lumOff val="35000"/>
                      </a:schemeClr>
                    </a:gs>
                    <a:gs pos="100000">
                      <a:schemeClr val="tx1">
                        <a:lumMod val="65000"/>
                        <a:lumOff val="35000"/>
                        <a:alpha val="34000"/>
                      </a:schemeClr>
                    </a:gs>
                  </a:gsLst>
                  <a:lin ang="5400000" scaled="0"/>
                </a:gra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00">
                  <a:latin typeface="Trebuchet MS" panose="020B0603020202020204" pitchFamily="34" charset="0"/>
                </a:endParaRPr>
              </a:p>
            </p:txBody>
          </p:sp>
          <p:sp>
            <p:nvSpPr>
              <p:cNvPr id="420" name="Line 147"/>
              <p:cNvSpPr>
                <a:spLocks noChangeShapeType="1"/>
              </p:cNvSpPr>
              <p:nvPr/>
            </p:nvSpPr>
            <p:spPr bwMode="auto">
              <a:xfrm flipH="1">
                <a:off x="3487009" y="3568882"/>
                <a:ext cx="317196" cy="512600"/>
              </a:xfrm>
              <a:prstGeom prst="line">
                <a:avLst/>
              </a:prstGeom>
              <a:noFill/>
              <a:ln w="6350" cap="flat" cmpd="sng">
                <a:gradFill>
                  <a:gsLst>
                    <a:gs pos="0">
                      <a:schemeClr val="tx1">
                        <a:lumMod val="65000"/>
                        <a:lumOff val="35000"/>
                        <a:alpha val="32000"/>
                      </a:schemeClr>
                    </a:gs>
                    <a:gs pos="50000">
                      <a:schemeClr val="tx1">
                        <a:lumMod val="65000"/>
                        <a:lumOff val="35000"/>
                      </a:schemeClr>
                    </a:gs>
                    <a:gs pos="100000">
                      <a:schemeClr val="tx1">
                        <a:lumMod val="65000"/>
                        <a:lumOff val="35000"/>
                        <a:alpha val="34000"/>
                      </a:schemeClr>
                    </a:gs>
                  </a:gsLst>
                  <a:lin ang="5400000" scaled="0"/>
                </a:gra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00">
                  <a:latin typeface="Trebuchet MS" panose="020B0603020202020204" pitchFamily="34" charset="0"/>
                </a:endParaRPr>
              </a:p>
            </p:txBody>
          </p:sp>
          <p:sp>
            <p:nvSpPr>
              <p:cNvPr id="421" name="Line 148"/>
              <p:cNvSpPr>
                <a:spLocks noChangeShapeType="1"/>
              </p:cNvSpPr>
              <p:nvPr/>
            </p:nvSpPr>
            <p:spPr bwMode="auto">
              <a:xfrm>
                <a:off x="3145722" y="3568882"/>
                <a:ext cx="0" cy="0"/>
              </a:xfrm>
              <a:prstGeom prst="line">
                <a:avLst/>
              </a:prstGeom>
              <a:noFill/>
              <a:ln w="6350" cap="flat" cmpd="sng">
                <a:gradFill>
                  <a:gsLst>
                    <a:gs pos="0">
                      <a:schemeClr val="tx1">
                        <a:lumMod val="65000"/>
                        <a:lumOff val="35000"/>
                        <a:alpha val="32000"/>
                      </a:schemeClr>
                    </a:gs>
                    <a:gs pos="50000">
                      <a:schemeClr val="tx1">
                        <a:lumMod val="65000"/>
                        <a:lumOff val="35000"/>
                      </a:schemeClr>
                    </a:gs>
                    <a:gs pos="100000">
                      <a:schemeClr val="tx1">
                        <a:lumMod val="65000"/>
                        <a:lumOff val="35000"/>
                        <a:alpha val="34000"/>
                      </a:schemeClr>
                    </a:gs>
                  </a:gsLst>
                  <a:lin ang="5400000" scaled="0"/>
                </a:gra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00">
                  <a:latin typeface="Trebuchet MS" panose="020B0603020202020204" pitchFamily="34" charset="0"/>
                </a:endParaRPr>
              </a:p>
            </p:txBody>
          </p:sp>
          <p:sp>
            <p:nvSpPr>
              <p:cNvPr id="422" name="Freeform 149"/>
              <p:cNvSpPr>
                <a:spLocks/>
              </p:cNvSpPr>
              <p:nvPr/>
            </p:nvSpPr>
            <p:spPr bwMode="auto">
              <a:xfrm>
                <a:off x="3487009" y="3568882"/>
                <a:ext cx="635730" cy="512600"/>
              </a:xfrm>
              <a:custGeom>
                <a:avLst/>
                <a:gdLst>
                  <a:gd name="T0" fmla="*/ 0 w 475"/>
                  <a:gd name="T1" fmla="*/ 383 h 383"/>
                  <a:gd name="T2" fmla="*/ 475 w 475"/>
                  <a:gd name="T3" fmla="*/ 338 h 383"/>
                  <a:gd name="T4" fmla="*/ 237 w 475"/>
                  <a:gd name="T5" fmla="*/ 0 h 383"/>
                </a:gdLst>
                <a:ahLst/>
                <a:cxnLst>
                  <a:cxn ang="0">
                    <a:pos x="T0" y="T1"/>
                  </a:cxn>
                  <a:cxn ang="0">
                    <a:pos x="T2" y="T3"/>
                  </a:cxn>
                  <a:cxn ang="0">
                    <a:pos x="T4" y="T5"/>
                  </a:cxn>
                </a:cxnLst>
                <a:rect l="0" t="0" r="r" b="b"/>
                <a:pathLst>
                  <a:path w="475" h="383">
                    <a:moveTo>
                      <a:pt x="0" y="383"/>
                    </a:moveTo>
                    <a:lnTo>
                      <a:pt x="475" y="338"/>
                    </a:lnTo>
                    <a:lnTo>
                      <a:pt x="237" y="0"/>
                    </a:lnTo>
                  </a:path>
                </a:pathLst>
              </a:custGeom>
              <a:noFill/>
              <a:ln w="6350" cap="flat" cmpd="sng">
                <a:gradFill>
                  <a:gsLst>
                    <a:gs pos="0">
                      <a:schemeClr val="tx1">
                        <a:lumMod val="65000"/>
                        <a:lumOff val="35000"/>
                        <a:alpha val="32000"/>
                      </a:schemeClr>
                    </a:gs>
                    <a:gs pos="50000">
                      <a:schemeClr val="tx1">
                        <a:lumMod val="65000"/>
                        <a:lumOff val="35000"/>
                      </a:schemeClr>
                    </a:gs>
                    <a:gs pos="100000">
                      <a:schemeClr val="tx1">
                        <a:lumMod val="65000"/>
                        <a:lumOff val="35000"/>
                        <a:alpha val="34000"/>
                      </a:schemeClr>
                    </a:gs>
                  </a:gsLst>
                  <a:lin ang="5400000" scaled="0"/>
                </a:gra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00">
                  <a:latin typeface="Trebuchet MS" panose="020B0603020202020204" pitchFamily="34" charset="0"/>
                </a:endParaRPr>
              </a:p>
            </p:txBody>
          </p:sp>
          <p:sp>
            <p:nvSpPr>
              <p:cNvPr id="423" name="Freeform 150"/>
              <p:cNvSpPr>
                <a:spLocks/>
              </p:cNvSpPr>
              <p:nvPr/>
            </p:nvSpPr>
            <p:spPr bwMode="auto">
              <a:xfrm>
                <a:off x="3958119" y="4021254"/>
                <a:ext cx="572827" cy="572827"/>
              </a:xfrm>
              <a:custGeom>
                <a:avLst/>
                <a:gdLst>
                  <a:gd name="T0" fmla="*/ 123 w 428"/>
                  <a:gd name="T1" fmla="*/ 0 h 428"/>
                  <a:gd name="T2" fmla="*/ 0 w 428"/>
                  <a:gd name="T3" fmla="*/ 428 h 428"/>
                  <a:gd name="T4" fmla="*/ 428 w 428"/>
                  <a:gd name="T5" fmla="*/ 213 h 428"/>
                  <a:gd name="T6" fmla="*/ 123 w 428"/>
                  <a:gd name="T7" fmla="*/ 0 h 428"/>
                </a:gdLst>
                <a:ahLst/>
                <a:cxnLst>
                  <a:cxn ang="0">
                    <a:pos x="T0" y="T1"/>
                  </a:cxn>
                  <a:cxn ang="0">
                    <a:pos x="T2" y="T3"/>
                  </a:cxn>
                  <a:cxn ang="0">
                    <a:pos x="T4" y="T5"/>
                  </a:cxn>
                  <a:cxn ang="0">
                    <a:pos x="T6" y="T7"/>
                  </a:cxn>
                </a:cxnLst>
                <a:rect l="0" t="0" r="r" b="b"/>
                <a:pathLst>
                  <a:path w="428" h="428">
                    <a:moveTo>
                      <a:pt x="123" y="0"/>
                    </a:moveTo>
                    <a:lnTo>
                      <a:pt x="0" y="428"/>
                    </a:lnTo>
                    <a:lnTo>
                      <a:pt x="428" y="213"/>
                    </a:lnTo>
                    <a:lnTo>
                      <a:pt x="123" y="0"/>
                    </a:lnTo>
                  </a:path>
                </a:pathLst>
              </a:custGeom>
              <a:noFill/>
              <a:ln w="6350" cap="flat" cmpd="sng">
                <a:gradFill>
                  <a:gsLst>
                    <a:gs pos="0">
                      <a:schemeClr val="tx1">
                        <a:lumMod val="65000"/>
                        <a:lumOff val="35000"/>
                        <a:alpha val="32000"/>
                      </a:schemeClr>
                    </a:gs>
                    <a:gs pos="50000">
                      <a:schemeClr val="tx1">
                        <a:lumMod val="65000"/>
                        <a:lumOff val="35000"/>
                      </a:schemeClr>
                    </a:gs>
                    <a:gs pos="100000">
                      <a:schemeClr val="tx1">
                        <a:lumMod val="65000"/>
                        <a:lumOff val="35000"/>
                        <a:alpha val="34000"/>
                      </a:schemeClr>
                    </a:gs>
                  </a:gsLst>
                  <a:lin ang="5400000" scaled="0"/>
                </a:gra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00">
                  <a:latin typeface="Trebuchet MS" panose="020B0603020202020204" pitchFamily="34" charset="0"/>
                </a:endParaRPr>
              </a:p>
            </p:txBody>
          </p:sp>
          <p:sp>
            <p:nvSpPr>
              <p:cNvPr id="424" name="Line 151"/>
              <p:cNvSpPr>
                <a:spLocks noChangeShapeType="1"/>
              </p:cNvSpPr>
              <p:nvPr/>
            </p:nvSpPr>
            <p:spPr bwMode="auto">
              <a:xfrm>
                <a:off x="3804205" y="3568882"/>
                <a:ext cx="0" cy="0"/>
              </a:xfrm>
              <a:prstGeom prst="line">
                <a:avLst/>
              </a:prstGeom>
              <a:noFill/>
              <a:ln w="6350" cap="flat" cmpd="sng">
                <a:gradFill>
                  <a:gsLst>
                    <a:gs pos="0">
                      <a:schemeClr val="tx1">
                        <a:lumMod val="65000"/>
                        <a:lumOff val="35000"/>
                        <a:alpha val="32000"/>
                      </a:schemeClr>
                    </a:gs>
                    <a:gs pos="50000">
                      <a:schemeClr val="tx1">
                        <a:lumMod val="65000"/>
                        <a:lumOff val="35000"/>
                      </a:schemeClr>
                    </a:gs>
                    <a:gs pos="100000">
                      <a:schemeClr val="tx1">
                        <a:lumMod val="65000"/>
                        <a:lumOff val="35000"/>
                        <a:alpha val="34000"/>
                      </a:schemeClr>
                    </a:gs>
                  </a:gsLst>
                  <a:lin ang="5400000" scaled="0"/>
                </a:gra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00">
                  <a:latin typeface="Trebuchet MS" panose="020B0603020202020204" pitchFamily="34" charset="0"/>
                </a:endParaRPr>
              </a:p>
            </p:txBody>
          </p:sp>
          <p:sp>
            <p:nvSpPr>
              <p:cNvPr id="425" name="Line 152"/>
              <p:cNvSpPr>
                <a:spLocks noChangeShapeType="1"/>
              </p:cNvSpPr>
              <p:nvPr/>
            </p:nvSpPr>
            <p:spPr bwMode="auto">
              <a:xfrm>
                <a:off x="4530945" y="3568882"/>
                <a:ext cx="0" cy="0"/>
              </a:xfrm>
              <a:prstGeom prst="line">
                <a:avLst/>
              </a:prstGeom>
              <a:noFill/>
              <a:ln w="6350" cap="flat" cmpd="sng">
                <a:gradFill>
                  <a:gsLst>
                    <a:gs pos="0">
                      <a:schemeClr val="tx1">
                        <a:lumMod val="65000"/>
                        <a:lumOff val="35000"/>
                        <a:alpha val="32000"/>
                      </a:schemeClr>
                    </a:gs>
                    <a:gs pos="50000">
                      <a:schemeClr val="tx1">
                        <a:lumMod val="65000"/>
                        <a:lumOff val="35000"/>
                      </a:schemeClr>
                    </a:gs>
                    <a:gs pos="100000">
                      <a:schemeClr val="tx1">
                        <a:lumMod val="65000"/>
                        <a:lumOff val="35000"/>
                        <a:alpha val="34000"/>
                      </a:schemeClr>
                    </a:gs>
                  </a:gsLst>
                  <a:lin ang="5400000" scaled="0"/>
                </a:gra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00">
                  <a:latin typeface="Trebuchet MS" panose="020B0603020202020204" pitchFamily="34" charset="0"/>
                </a:endParaRPr>
              </a:p>
            </p:txBody>
          </p:sp>
          <p:sp>
            <p:nvSpPr>
              <p:cNvPr id="426" name="Line 153"/>
              <p:cNvSpPr>
                <a:spLocks noChangeShapeType="1"/>
              </p:cNvSpPr>
              <p:nvPr/>
            </p:nvSpPr>
            <p:spPr bwMode="auto">
              <a:xfrm>
                <a:off x="4122739" y="4021254"/>
                <a:ext cx="0" cy="0"/>
              </a:xfrm>
              <a:prstGeom prst="line">
                <a:avLst/>
              </a:prstGeom>
              <a:noFill/>
              <a:ln w="6350" cap="flat" cmpd="sng">
                <a:gradFill>
                  <a:gsLst>
                    <a:gs pos="0">
                      <a:schemeClr val="tx1">
                        <a:lumMod val="65000"/>
                        <a:lumOff val="35000"/>
                        <a:alpha val="32000"/>
                      </a:schemeClr>
                    </a:gs>
                    <a:gs pos="50000">
                      <a:schemeClr val="tx1">
                        <a:lumMod val="65000"/>
                        <a:lumOff val="35000"/>
                      </a:schemeClr>
                    </a:gs>
                    <a:gs pos="100000">
                      <a:schemeClr val="tx1">
                        <a:lumMod val="65000"/>
                        <a:lumOff val="35000"/>
                        <a:alpha val="34000"/>
                      </a:schemeClr>
                    </a:gs>
                  </a:gsLst>
                  <a:lin ang="5400000" scaled="0"/>
                </a:gra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00">
                  <a:latin typeface="Trebuchet MS" panose="020B0603020202020204" pitchFamily="34" charset="0"/>
                </a:endParaRPr>
              </a:p>
            </p:txBody>
          </p:sp>
          <p:sp>
            <p:nvSpPr>
              <p:cNvPr id="427" name="Line 154"/>
              <p:cNvSpPr>
                <a:spLocks noChangeShapeType="1"/>
              </p:cNvSpPr>
              <p:nvPr/>
            </p:nvSpPr>
            <p:spPr bwMode="auto">
              <a:xfrm>
                <a:off x="2514007" y="3568882"/>
                <a:ext cx="0" cy="0"/>
              </a:xfrm>
              <a:prstGeom prst="line">
                <a:avLst/>
              </a:prstGeom>
              <a:noFill/>
              <a:ln w="6350" cap="flat" cmpd="sng">
                <a:gradFill>
                  <a:gsLst>
                    <a:gs pos="0">
                      <a:schemeClr val="tx1">
                        <a:lumMod val="65000"/>
                        <a:lumOff val="35000"/>
                        <a:alpha val="32000"/>
                      </a:schemeClr>
                    </a:gs>
                    <a:gs pos="50000">
                      <a:schemeClr val="tx1">
                        <a:lumMod val="65000"/>
                        <a:lumOff val="35000"/>
                      </a:schemeClr>
                    </a:gs>
                    <a:gs pos="100000">
                      <a:schemeClr val="tx1">
                        <a:lumMod val="65000"/>
                        <a:lumOff val="35000"/>
                        <a:alpha val="34000"/>
                      </a:schemeClr>
                    </a:gs>
                  </a:gsLst>
                  <a:lin ang="5400000" scaled="0"/>
                </a:gra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00">
                  <a:latin typeface="Trebuchet MS" panose="020B0603020202020204" pitchFamily="34" charset="0"/>
                </a:endParaRPr>
              </a:p>
            </p:txBody>
          </p:sp>
          <p:sp>
            <p:nvSpPr>
              <p:cNvPr id="428" name="Line 155"/>
              <p:cNvSpPr>
                <a:spLocks noChangeShapeType="1"/>
              </p:cNvSpPr>
              <p:nvPr/>
            </p:nvSpPr>
            <p:spPr bwMode="auto">
              <a:xfrm flipH="1" flipV="1">
                <a:off x="2356078" y="3568882"/>
                <a:ext cx="74949" cy="429620"/>
              </a:xfrm>
              <a:prstGeom prst="line">
                <a:avLst/>
              </a:prstGeom>
              <a:noFill/>
              <a:ln w="6350" cap="flat" cmpd="sng">
                <a:gradFill>
                  <a:gsLst>
                    <a:gs pos="0">
                      <a:schemeClr val="tx1">
                        <a:lumMod val="65000"/>
                        <a:lumOff val="35000"/>
                        <a:alpha val="32000"/>
                      </a:schemeClr>
                    </a:gs>
                    <a:gs pos="50000">
                      <a:schemeClr val="tx1">
                        <a:lumMod val="65000"/>
                        <a:lumOff val="35000"/>
                      </a:schemeClr>
                    </a:gs>
                    <a:gs pos="100000">
                      <a:schemeClr val="tx1">
                        <a:lumMod val="65000"/>
                        <a:lumOff val="35000"/>
                        <a:alpha val="34000"/>
                      </a:schemeClr>
                    </a:gs>
                  </a:gsLst>
                  <a:lin ang="5400000" scaled="0"/>
                </a:gra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00">
                  <a:latin typeface="Trebuchet MS" panose="020B0603020202020204" pitchFamily="34" charset="0"/>
                </a:endParaRPr>
              </a:p>
            </p:txBody>
          </p:sp>
          <p:sp>
            <p:nvSpPr>
              <p:cNvPr id="429" name="Line 156"/>
              <p:cNvSpPr>
                <a:spLocks noChangeShapeType="1"/>
              </p:cNvSpPr>
              <p:nvPr/>
            </p:nvSpPr>
            <p:spPr bwMode="auto">
              <a:xfrm>
                <a:off x="4530945" y="4905924"/>
                <a:ext cx="0" cy="0"/>
              </a:xfrm>
              <a:prstGeom prst="line">
                <a:avLst/>
              </a:prstGeom>
              <a:noFill/>
              <a:ln w="6350" cap="flat" cmpd="sng">
                <a:gradFill>
                  <a:gsLst>
                    <a:gs pos="0">
                      <a:schemeClr val="tx1">
                        <a:lumMod val="65000"/>
                        <a:lumOff val="35000"/>
                        <a:alpha val="32000"/>
                      </a:schemeClr>
                    </a:gs>
                    <a:gs pos="50000">
                      <a:schemeClr val="tx1">
                        <a:lumMod val="65000"/>
                        <a:lumOff val="35000"/>
                      </a:schemeClr>
                    </a:gs>
                    <a:gs pos="100000">
                      <a:schemeClr val="tx1">
                        <a:lumMod val="65000"/>
                        <a:lumOff val="35000"/>
                        <a:alpha val="34000"/>
                      </a:schemeClr>
                    </a:gs>
                  </a:gsLst>
                  <a:lin ang="5400000" scaled="0"/>
                </a:gra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00">
                  <a:latin typeface="Trebuchet MS" panose="020B0603020202020204" pitchFamily="34" charset="0"/>
                </a:endParaRPr>
              </a:p>
            </p:txBody>
          </p:sp>
          <p:sp>
            <p:nvSpPr>
              <p:cNvPr id="430" name="Line 157"/>
              <p:cNvSpPr>
                <a:spLocks noChangeShapeType="1"/>
              </p:cNvSpPr>
              <p:nvPr/>
            </p:nvSpPr>
            <p:spPr bwMode="auto">
              <a:xfrm>
                <a:off x="4530945" y="4306329"/>
                <a:ext cx="0" cy="0"/>
              </a:xfrm>
              <a:prstGeom prst="line">
                <a:avLst/>
              </a:prstGeom>
              <a:noFill/>
              <a:ln w="6350" cap="flat" cmpd="sng">
                <a:gradFill>
                  <a:gsLst>
                    <a:gs pos="0">
                      <a:schemeClr val="tx1">
                        <a:lumMod val="65000"/>
                        <a:lumOff val="35000"/>
                        <a:alpha val="32000"/>
                      </a:schemeClr>
                    </a:gs>
                    <a:gs pos="50000">
                      <a:schemeClr val="tx1">
                        <a:lumMod val="65000"/>
                        <a:lumOff val="35000"/>
                      </a:schemeClr>
                    </a:gs>
                    <a:gs pos="100000">
                      <a:schemeClr val="tx1">
                        <a:lumMod val="65000"/>
                        <a:lumOff val="35000"/>
                        <a:alpha val="34000"/>
                      </a:schemeClr>
                    </a:gs>
                  </a:gsLst>
                  <a:lin ang="5400000" scaled="0"/>
                </a:gra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00">
                  <a:latin typeface="Trebuchet MS" panose="020B0603020202020204" pitchFamily="34" charset="0"/>
                </a:endParaRPr>
              </a:p>
            </p:txBody>
          </p:sp>
          <p:sp>
            <p:nvSpPr>
              <p:cNvPr id="431" name="Line 158"/>
              <p:cNvSpPr>
                <a:spLocks noChangeShapeType="1"/>
              </p:cNvSpPr>
              <p:nvPr/>
            </p:nvSpPr>
            <p:spPr bwMode="auto">
              <a:xfrm flipV="1">
                <a:off x="4122739" y="3568882"/>
                <a:ext cx="408206" cy="452372"/>
              </a:xfrm>
              <a:prstGeom prst="line">
                <a:avLst/>
              </a:prstGeom>
              <a:noFill/>
              <a:ln w="6350" cap="flat" cmpd="sng">
                <a:gradFill>
                  <a:gsLst>
                    <a:gs pos="0">
                      <a:schemeClr val="tx1">
                        <a:lumMod val="65000"/>
                        <a:lumOff val="35000"/>
                        <a:alpha val="32000"/>
                      </a:schemeClr>
                    </a:gs>
                    <a:gs pos="50000">
                      <a:schemeClr val="tx1">
                        <a:lumMod val="65000"/>
                        <a:lumOff val="35000"/>
                      </a:schemeClr>
                    </a:gs>
                    <a:gs pos="100000">
                      <a:schemeClr val="tx1">
                        <a:lumMod val="65000"/>
                        <a:lumOff val="35000"/>
                        <a:alpha val="34000"/>
                      </a:schemeClr>
                    </a:gs>
                  </a:gsLst>
                  <a:lin ang="5400000" scaled="0"/>
                </a:gra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00">
                  <a:latin typeface="Trebuchet MS" panose="020B0603020202020204" pitchFamily="34" charset="0"/>
                </a:endParaRPr>
              </a:p>
            </p:txBody>
          </p:sp>
          <p:sp>
            <p:nvSpPr>
              <p:cNvPr id="432" name="Line 159"/>
              <p:cNvSpPr>
                <a:spLocks noChangeShapeType="1"/>
              </p:cNvSpPr>
              <p:nvPr/>
            </p:nvSpPr>
            <p:spPr bwMode="auto">
              <a:xfrm>
                <a:off x="2716102" y="3568882"/>
                <a:ext cx="0" cy="0"/>
              </a:xfrm>
              <a:prstGeom prst="line">
                <a:avLst/>
              </a:prstGeom>
              <a:noFill/>
              <a:ln w="6350" cap="flat" cmpd="sng">
                <a:gradFill>
                  <a:gsLst>
                    <a:gs pos="0">
                      <a:schemeClr val="tx1">
                        <a:lumMod val="65000"/>
                        <a:lumOff val="35000"/>
                        <a:alpha val="32000"/>
                      </a:schemeClr>
                    </a:gs>
                    <a:gs pos="50000">
                      <a:schemeClr val="tx1">
                        <a:lumMod val="65000"/>
                        <a:lumOff val="35000"/>
                      </a:schemeClr>
                    </a:gs>
                    <a:gs pos="100000">
                      <a:schemeClr val="tx1">
                        <a:lumMod val="65000"/>
                        <a:lumOff val="35000"/>
                        <a:alpha val="34000"/>
                      </a:schemeClr>
                    </a:gs>
                  </a:gsLst>
                  <a:lin ang="5400000" scaled="0"/>
                </a:gra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00">
                  <a:latin typeface="Trebuchet MS" panose="020B0603020202020204" pitchFamily="34" charset="0"/>
                </a:endParaRPr>
              </a:p>
            </p:txBody>
          </p:sp>
          <p:sp>
            <p:nvSpPr>
              <p:cNvPr id="433" name="Line 160"/>
              <p:cNvSpPr>
                <a:spLocks noChangeShapeType="1"/>
              </p:cNvSpPr>
              <p:nvPr/>
            </p:nvSpPr>
            <p:spPr bwMode="auto">
              <a:xfrm>
                <a:off x="3145722" y="3568882"/>
                <a:ext cx="0" cy="0"/>
              </a:xfrm>
              <a:prstGeom prst="line">
                <a:avLst/>
              </a:prstGeom>
              <a:noFill/>
              <a:ln w="6350" cap="flat" cmpd="sng">
                <a:gradFill>
                  <a:gsLst>
                    <a:gs pos="0">
                      <a:schemeClr val="tx1">
                        <a:lumMod val="65000"/>
                        <a:lumOff val="35000"/>
                        <a:alpha val="32000"/>
                      </a:schemeClr>
                    </a:gs>
                    <a:gs pos="50000">
                      <a:schemeClr val="tx1">
                        <a:lumMod val="65000"/>
                        <a:lumOff val="35000"/>
                      </a:schemeClr>
                    </a:gs>
                    <a:gs pos="100000">
                      <a:schemeClr val="tx1">
                        <a:lumMod val="65000"/>
                        <a:lumOff val="35000"/>
                        <a:alpha val="34000"/>
                      </a:schemeClr>
                    </a:gs>
                  </a:gsLst>
                  <a:lin ang="5400000" scaled="0"/>
                </a:gra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00">
                  <a:latin typeface="Trebuchet MS" panose="020B0603020202020204" pitchFamily="34" charset="0"/>
                </a:endParaRPr>
              </a:p>
            </p:txBody>
          </p:sp>
          <p:sp>
            <p:nvSpPr>
              <p:cNvPr id="434" name="Line 161"/>
              <p:cNvSpPr>
                <a:spLocks noChangeShapeType="1"/>
              </p:cNvSpPr>
              <p:nvPr/>
            </p:nvSpPr>
            <p:spPr bwMode="auto">
              <a:xfrm>
                <a:off x="2514007" y="3568882"/>
                <a:ext cx="0" cy="0"/>
              </a:xfrm>
              <a:prstGeom prst="line">
                <a:avLst/>
              </a:prstGeom>
              <a:noFill/>
              <a:ln w="6350" cap="flat" cmpd="sng">
                <a:gradFill>
                  <a:gsLst>
                    <a:gs pos="0">
                      <a:schemeClr val="tx1">
                        <a:lumMod val="65000"/>
                        <a:lumOff val="35000"/>
                        <a:alpha val="32000"/>
                      </a:schemeClr>
                    </a:gs>
                    <a:gs pos="50000">
                      <a:schemeClr val="tx1">
                        <a:lumMod val="65000"/>
                        <a:lumOff val="35000"/>
                      </a:schemeClr>
                    </a:gs>
                    <a:gs pos="100000">
                      <a:schemeClr val="tx1">
                        <a:lumMod val="65000"/>
                        <a:lumOff val="35000"/>
                        <a:alpha val="34000"/>
                      </a:schemeClr>
                    </a:gs>
                  </a:gsLst>
                  <a:lin ang="5400000" scaled="0"/>
                </a:gra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00">
                  <a:latin typeface="Trebuchet MS" panose="020B0603020202020204" pitchFamily="34" charset="0"/>
                </a:endParaRPr>
              </a:p>
            </p:txBody>
          </p:sp>
          <p:sp>
            <p:nvSpPr>
              <p:cNvPr id="435" name="Line 162"/>
              <p:cNvSpPr>
                <a:spLocks noChangeShapeType="1"/>
              </p:cNvSpPr>
              <p:nvPr/>
            </p:nvSpPr>
            <p:spPr bwMode="auto">
              <a:xfrm>
                <a:off x="2716102" y="3568882"/>
                <a:ext cx="0" cy="0"/>
              </a:xfrm>
              <a:prstGeom prst="line">
                <a:avLst/>
              </a:prstGeom>
              <a:noFill/>
              <a:ln w="6350" cap="flat" cmpd="sng">
                <a:gradFill>
                  <a:gsLst>
                    <a:gs pos="0">
                      <a:schemeClr val="tx1">
                        <a:lumMod val="65000"/>
                        <a:lumOff val="35000"/>
                        <a:alpha val="32000"/>
                      </a:schemeClr>
                    </a:gs>
                    <a:gs pos="50000">
                      <a:schemeClr val="tx1">
                        <a:lumMod val="65000"/>
                        <a:lumOff val="35000"/>
                      </a:schemeClr>
                    </a:gs>
                    <a:gs pos="100000">
                      <a:schemeClr val="tx1">
                        <a:lumMod val="65000"/>
                        <a:lumOff val="35000"/>
                        <a:alpha val="34000"/>
                      </a:schemeClr>
                    </a:gs>
                  </a:gsLst>
                  <a:lin ang="5400000" scaled="0"/>
                </a:gra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300">
                  <a:latin typeface="Trebuchet MS" panose="020B0603020202020204" pitchFamily="34" charset="0"/>
                </a:endParaRPr>
              </a:p>
            </p:txBody>
          </p:sp>
        </p:grpSp>
        <p:grpSp>
          <p:nvGrpSpPr>
            <p:cNvPr id="17" name="Group 317"/>
            <p:cNvGrpSpPr/>
            <p:nvPr/>
          </p:nvGrpSpPr>
          <p:grpSpPr>
            <a:xfrm>
              <a:off x="10376986" y="3104620"/>
              <a:ext cx="230951" cy="225236"/>
              <a:chOff x="7833810" y="1988840"/>
              <a:chExt cx="855873" cy="855873"/>
            </a:xfrm>
          </p:grpSpPr>
          <p:sp>
            <p:nvSpPr>
              <p:cNvPr id="281" name="Oval 280"/>
              <p:cNvSpPr/>
              <p:nvPr/>
            </p:nvSpPr>
            <p:spPr>
              <a:xfrm>
                <a:off x="7833810" y="1988840"/>
                <a:ext cx="855873" cy="855873"/>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85"/>
                  </a:spcBef>
                </a:pPr>
                <a:endParaRPr lang="en-US" sz="1100" cap="all" dirty="0">
                  <a:solidFill>
                    <a:srgbClr val="FFFFFF"/>
                  </a:solidFill>
                  <a:latin typeface="Trebuchet MS" panose="020B0603020202020204" pitchFamily="34" charset="0"/>
                </a:endParaRPr>
              </a:p>
            </p:txBody>
          </p:sp>
          <p:grpSp>
            <p:nvGrpSpPr>
              <p:cNvPr id="282" name="Group 5"/>
              <p:cNvGrpSpPr>
                <a:grpSpLocks noChangeAspect="1"/>
              </p:cNvGrpSpPr>
              <p:nvPr/>
            </p:nvGrpSpPr>
            <p:grpSpPr bwMode="auto">
              <a:xfrm>
                <a:off x="8067401" y="2151296"/>
                <a:ext cx="408205" cy="517300"/>
                <a:chOff x="489" y="-1961"/>
                <a:chExt cx="6507" cy="8246"/>
              </a:xfrm>
              <a:solidFill>
                <a:schemeClr val="bg1"/>
              </a:solidFill>
            </p:grpSpPr>
            <p:sp>
              <p:nvSpPr>
                <p:cNvPr id="283" name="Freeform 6"/>
                <p:cNvSpPr>
                  <a:spLocks/>
                </p:cNvSpPr>
                <p:nvPr/>
              </p:nvSpPr>
              <p:spPr bwMode="auto">
                <a:xfrm>
                  <a:off x="536" y="-1841"/>
                  <a:ext cx="786" cy="787"/>
                </a:xfrm>
                <a:custGeom>
                  <a:avLst/>
                  <a:gdLst>
                    <a:gd name="T0" fmla="*/ 166 w 333"/>
                    <a:gd name="T1" fmla="*/ 333 h 333"/>
                    <a:gd name="T2" fmla="*/ 333 w 333"/>
                    <a:gd name="T3" fmla="*/ 166 h 333"/>
                    <a:gd name="T4" fmla="*/ 166 w 333"/>
                    <a:gd name="T5" fmla="*/ 0 h 333"/>
                    <a:gd name="T6" fmla="*/ 0 w 333"/>
                    <a:gd name="T7" fmla="*/ 166 h 333"/>
                    <a:gd name="T8" fmla="*/ 166 w 333"/>
                    <a:gd name="T9" fmla="*/ 333 h 333"/>
                  </a:gdLst>
                  <a:ahLst/>
                  <a:cxnLst>
                    <a:cxn ang="0">
                      <a:pos x="T0" y="T1"/>
                    </a:cxn>
                    <a:cxn ang="0">
                      <a:pos x="T2" y="T3"/>
                    </a:cxn>
                    <a:cxn ang="0">
                      <a:pos x="T4" y="T5"/>
                    </a:cxn>
                    <a:cxn ang="0">
                      <a:pos x="T6" y="T7"/>
                    </a:cxn>
                    <a:cxn ang="0">
                      <a:pos x="T8" y="T9"/>
                    </a:cxn>
                  </a:cxnLst>
                  <a:rect l="0" t="0" r="r" b="b"/>
                  <a:pathLst>
                    <a:path w="333" h="333">
                      <a:moveTo>
                        <a:pt x="166" y="333"/>
                      </a:moveTo>
                      <a:cubicBezTo>
                        <a:pt x="258" y="333"/>
                        <a:pt x="333" y="259"/>
                        <a:pt x="333" y="166"/>
                      </a:cubicBezTo>
                      <a:cubicBezTo>
                        <a:pt x="333" y="75"/>
                        <a:pt x="258" y="0"/>
                        <a:pt x="166" y="0"/>
                      </a:cubicBezTo>
                      <a:cubicBezTo>
                        <a:pt x="74" y="0"/>
                        <a:pt x="0" y="75"/>
                        <a:pt x="0" y="166"/>
                      </a:cubicBezTo>
                      <a:cubicBezTo>
                        <a:pt x="0" y="259"/>
                        <a:pt x="74" y="333"/>
                        <a:pt x="166" y="33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284" name="Freeform 7"/>
                <p:cNvSpPr>
                  <a:spLocks/>
                </p:cNvSpPr>
                <p:nvPr/>
              </p:nvSpPr>
              <p:spPr bwMode="auto">
                <a:xfrm>
                  <a:off x="4565" y="-1900"/>
                  <a:ext cx="2426" cy="2861"/>
                </a:xfrm>
                <a:custGeom>
                  <a:avLst/>
                  <a:gdLst>
                    <a:gd name="T0" fmla="*/ 2426 w 2426"/>
                    <a:gd name="T1" fmla="*/ 2861 h 2861"/>
                    <a:gd name="T2" fmla="*/ 565 w 2426"/>
                    <a:gd name="T3" fmla="*/ 0 h 2861"/>
                    <a:gd name="T4" fmla="*/ 0 w 2426"/>
                    <a:gd name="T5" fmla="*/ 2135 h 2861"/>
                    <a:gd name="T6" fmla="*/ 2426 w 2426"/>
                    <a:gd name="T7" fmla="*/ 2861 h 2861"/>
                  </a:gdLst>
                  <a:ahLst/>
                  <a:cxnLst>
                    <a:cxn ang="0">
                      <a:pos x="T0" y="T1"/>
                    </a:cxn>
                    <a:cxn ang="0">
                      <a:pos x="T2" y="T3"/>
                    </a:cxn>
                    <a:cxn ang="0">
                      <a:pos x="T4" y="T5"/>
                    </a:cxn>
                    <a:cxn ang="0">
                      <a:pos x="T6" y="T7"/>
                    </a:cxn>
                  </a:cxnLst>
                  <a:rect l="0" t="0" r="r" b="b"/>
                  <a:pathLst>
                    <a:path w="2426" h="2861">
                      <a:moveTo>
                        <a:pt x="2426" y="2861"/>
                      </a:moveTo>
                      <a:lnTo>
                        <a:pt x="565" y="0"/>
                      </a:lnTo>
                      <a:lnTo>
                        <a:pt x="0" y="2135"/>
                      </a:lnTo>
                      <a:lnTo>
                        <a:pt x="2426" y="286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285" name="Freeform 284"/>
                <p:cNvSpPr>
                  <a:spLocks/>
                </p:cNvSpPr>
                <p:nvPr/>
              </p:nvSpPr>
              <p:spPr bwMode="auto">
                <a:xfrm>
                  <a:off x="489" y="-1961"/>
                  <a:ext cx="6507" cy="8246"/>
                </a:xfrm>
                <a:custGeom>
                  <a:avLst/>
                  <a:gdLst>
                    <a:gd name="T0" fmla="*/ 0 w 2755"/>
                    <a:gd name="T1" fmla="*/ 1498 h 3491"/>
                    <a:gd name="T2" fmla="*/ 0 w 2755"/>
                    <a:gd name="T3" fmla="*/ 3263 h 3491"/>
                    <a:gd name="T4" fmla="*/ 272 w 2755"/>
                    <a:gd name="T5" fmla="*/ 3491 h 3491"/>
                    <a:gd name="T6" fmla="*/ 2482 w 2755"/>
                    <a:gd name="T7" fmla="*/ 3491 h 3491"/>
                    <a:gd name="T8" fmla="*/ 2755 w 2755"/>
                    <a:gd name="T9" fmla="*/ 3263 h 3491"/>
                    <a:gd name="T10" fmla="*/ 2755 w 2755"/>
                    <a:gd name="T11" fmla="*/ 1396 h 3491"/>
                    <a:gd name="T12" fmla="*/ 1538 w 2755"/>
                    <a:gd name="T13" fmla="*/ 1029 h 3491"/>
                    <a:gd name="T14" fmla="*/ 1835 w 2755"/>
                    <a:gd name="T15" fmla="*/ 0 h 3491"/>
                    <a:gd name="T16" fmla="*/ 1178 w 2755"/>
                    <a:gd name="T17" fmla="*/ 0 h 3491"/>
                    <a:gd name="T18" fmla="*/ 548 w 2755"/>
                    <a:gd name="T19" fmla="*/ 0 h 3491"/>
                    <a:gd name="T20" fmla="*/ 615 w 2755"/>
                    <a:gd name="T21" fmla="*/ 229 h 3491"/>
                    <a:gd name="T22" fmla="*/ 181 w 2755"/>
                    <a:gd name="T23" fmla="*/ 662 h 3491"/>
                    <a:gd name="T24" fmla="*/ 0 w 2755"/>
                    <a:gd name="T25" fmla="*/ 621 h 3491"/>
                    <a:gd name="T26" fmla="*/ 0 w 2755"/>
                    <a:gd name="T27" fmla="*/ 1498 h 3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55" h="3491">
                      <a:moveTo>
                        <a:pt x="0" y="1498"/>
                      </a:moveTo>
                      <a:cubicBezTo>
                        <a:pt x="0" y="3263"/>
                        <a:pt x="0" y="3263"/>
                        <a:pt x="0" y="3263"/>
                      </a:cubicBezTo>
                      <a:cubicBezTo>
                        <a:pt x="0" y="3389"/>
                        <a:pt x="122" y="3491"/>
                        <a:pt x="272" y="3491"/>
                      </a:cubicBezTo>
                      <a:cubicBezTo>
                        <a:pt x="2482" y="3491"/>
                        <a:pt x="2482" y="3491"/>
                        <a:pt x="2482" y="3491"/>
                      </a:cubicBezTo>
                      <a:cubicBezTo>
                        <a:pt x="2633" y="3491"/>
                        <a:pt x="2755" y="3389"/>
                        <a:pt x="2755" y="3263"/>
                      </a:cubicBezTo>
                      <a:cubicBezTo>
                        <a:pt x="2755" y="1396"/>
                        <a:pt x="2755" y="1396"/>
                        <a:pt x="2755" y="1396"/>
                      </a:cubicBezTo>
                      <a:cubicBezTo>
                        <a:pt x="1538" y="1029"/>
                        <a:pt x="1538" y="1029"/>
                        <a:pt x="1538" y="1029"/>
                      </a:cubicBezTo>
                      <a:cubicBezTo>
                        <a:pt x="1835" y="0"/>
                        <a:pt x="1835" y="0"/>
                        <a:pt x="1835" y="0"/>
                      </a:cubicBezTo>
                      <a:cubicBezTo>
                        <a:pt x="1178" y="0"/>
                        <a:pt x="1178" y="0"/>
                        <a:pt x="1178" y="0"/>
                      </a:cubicBezTo>
                      <a:cubicBezTo>
                        <a:pt x="548" y="0"/>
                        <a:pt x="548" y="0"/>
                        <a:pt x="548" y="0"/>
                      </a:cubicBezTo>
                      <a:cubicBezTo>
                        <a:pt x="590" y="67"/>
                        <a:pt x="615" y="145"/>
                        <a:pt x="615" y="229"/>
                      </a:cubicBezTo>
                      <a:cubicBezTo>
                        <a:pt x="615" y="468"/>
                        <a:pt x="420" y="662"/>
                        <a:pt x="181" y="662"/>
                      </a:cubicBezTo>
                      <a:cubicBezTo>
                        <a:pt x="116" y="662"/>
                        <a:pt x="55" y="647"/>
                        <a:pt x="0" y="621"/>
                      </a:cubicBezTo>
                      <a:lnTo>
                        <a:pt x="0" y="14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grpSp>
        </p:grpSp>
        <p:grpSp>
          <p:nvGrpSpPr>
            <p:cNvPr id="18" name="Group 166"/>
            <p:cNvGrpSpPr/>
            <p:nvPr/>
          </p:nvGrpSpPr>
          <p:grpSpPr>
            <a:xfrm>
              <a:off x="10638108" y="3105166"/>
              <a:ext cx="230951" cy="225236"/>
              <a:chOff x="7833810" y="4059070"/>
              <a:chExt cx="855873" cy="855873"/>
            </a:xfrm>
          </p:grpSpPr>
          <p:sp>
            <p:nvSpPr>
              <p:cNvPr id="276" name="Oval 275"/>
              <p:cNvSpPr/>
              <p:nvPr/>
            </p:nvSpPr>
            <p:spPr>
              <a:xfrm>
                <a:off x="7833810" y="4059070"/>
                <a:ext cx="855873" cy="855873"/>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85"/>
                  </a:spcBef>
                </a:pPr>
                <a:endParaRPr lang="en-US" sz="1100" cap="all" dirty="0">
                  <a:solidFill>
                    <a:srgbClr val="FFFFFF"/>
                  </a:solidFill>
                  <a:latin typeface="Trebuchet MS" panose="020B0603020202020204" pitchFamily="34" charset="0"/>
                </a:endParaRPr>
              </a:p>
            </p:txBody>
          </p:sp>
          <p:grpSp>
            <p:nvGrpSpPr>
              <p:cNvPr id="277" name="Group 12"/>
              <p:cNvGrpSpPr>
                <a:grpSpLocks noChangeAspect="1"/>
              </p:cNvGrpSpPr>
              <p:nvPr/>
            </p:nvGrpSpPr>
            <p:grpSpPr bwMode="auto">
              <a:xfrm>
                <a:off x="8012225" y="4175871"/>
                <a:ext cx="476266" cy="597566"/>
                <a:chOff x="1932" y="-114"/>
                <a:chExt cx="3624" cy="4547"/>
              </a:xfrm>
              <a:solidFill>
                <a:schemeClr val="bg1"/>
              </a:solidFill>
            </p:grpSpPr>
            <p:sp>
              <p:nvSpPr>
                <p:cNvPr id="278" name="Oval 13"/>
                <p:cNvSpPr>
                  <a:spLocks noChangeArrowheads="1"/>
                </p:cNvSpPr>
                <p:nvPr/>
              </p:nvSpPr>
              <p:spPr bwMode="auto">
                <a:xfrm>
                  <a:off x="1932" y="1419"/>
                  <a:ext cx="288" cy="288"/>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279" name="Freeform 14"/>
                <p:cNvSpPr>
                  <a:spLocks/>
                </p:cNvSpPr>
                <p:nvPr/>
              </p:nvSpPr>
              <p:spPr bwMode="auto">
                <a:xfrm>
                  <a:off x="1942" y="1086"/>
                  <a:ext cx="3351" cy="3347"/>
                </a:xfrm>
                <a:custGeom>
                  <a:avLst/>
                  <a:gdLst>
                    <a:gd name="T0" fmla="*/ 1329 w 1419"/>
                    <a:gd name="T1" fmla="*/ 1175 h 1417"/>
                    <a:gd name="T2" fmla="*/ 1205 w 1419"/>
                    <a:gd name="T3" fmla="*/ 1084 h 1417"/>
                    <a:gd name="T4" fmla="*/ 895 w 1419"/>
                    <a:gd name="T5" fmla="*/ 1084 h 1417"/>
                    <a:gd name="T6" fmla="*/ 895 w 1419"/>
                    <a:gd name="T7" fmla="*/ 1008 h 1417"/>
                    <a:gd name="T8" fmla="*/ 1293 w 1419"/>
                    <a:gd name="T9" fmla="*/ 1008 h 1417"/>
                    <a:gd name="T10" fmla="*/ 1375 w 1419"/>
                    <a:gd name="T11" fmla="*/ 910 h 1417"/>
                    <a:gd name="T12" fmla="*/ 1375 w 1419"/>
                    <a:gd name="T13" fmla="*/ 759 h 1417"/>
                    <a:gd name="T14" fmla="*/ 1375 w 1419"/>
                    <a:gd name="T15" fmla="*/ 759 h 1417"/>
                    <a:gd name="T16" fmla="*/ 1375 w 1419"/>
                    <a:gd name="T17" fmla="*/ 506 h 1417"/>
                    <a:gd name="T18" fmla="*/ 746 w 1419"/>
                    <a:gd name="T19" fmla="*/ 506 h 1417"/>
                    <a:gd name="T20" fmla="*/ 689 w 1419"/>
                    <a:gd name="T21" fmla="*/ 448 h 1417"/>
                    <a:gd name="T22" fmla="*/ 689 w 1419"/>
                    <a:gd name="T23" fmla="*/ 0 h 1417"/>
                    <a:gd name="T24" fmla="*/ 128 w 1419"/>
                    <a:gd name="T25" fmla="*/ 0 h 1417"/>
                    <a:gd name="T26" fmla="*/ 59 w 1419"/>
                    <a:gd name="T27" fmla="*/ 43 h 1417"/>
                    <a:gd name="T28" fmla="*/ 220 w 1419"/>
                    <a:gd name="T29" fmla="*/ 205 h 1417"/>
                    <a:gd name="T30" fmla="*/ 58 w 1419"/>
                    <a:gd name="T31" fmla="*/ 366 h 1417"/>
                    <a:gd name="T32" fmla="*/ 45 w 1419"/>
                    <a:gd name="T33" fmla="*/ 365 h 1417"/>
                    <a:gd name="T34" fmla="*/ 45 w 1419"/>
                    <a:gd name="T35" fmla="*/ 759 h 1417"/>
                    <a:gd name="T36" fmla="*/ 45 w 1419"/>
                    <a:gd name="T37" fmla="*/ 759 h 1417"/>
                    <a:gd name="T38" fmla="*/ 45 w 1419"/>
                    <a:gd name="T39" fmla="*/ 910 h 1417"/>
                    <a:gd name="T40" fmla="*/ 128 w 1419"/>
                    <a:gd name="T41" fmla="*/ 1008 h 1417"/>
                    <a:gd name="T42" fmla="*/ 500 w 1419"/>
                    <a:gd name="T43" fmla="*/ 1008 h 1417"/>
                    <a:gd name="T44" fmla="*/ 500 w 1419"/>
                    <a:gd name="T45" fmla="*/ 1084 h 1417"/>
                    <a:gd name="T46" fmla="*/ 231 w 1419"/>
                    <a:gd name="T47" fmla="*/ 1084 h 1417"/>
                    <a:gd name="T48" fmla="*/ 96 w 1419"/>
                    <a:gd name="T49" fmla="*/ 1173 h 1417"/>
                    <a:gd name="T50" fmla="*/ 32 w 1419"/>
                    <a:gd name="T51" fmla="*/ 1262 h 1417"/>
                    <a:gd name="T52" fmla="*/ 17 w 1419"/>
                    <a:gd name="T53" fmla="*/ 1367 h 1417"/>
                    <a:gd name="T54" fmla="*/ 110 w 1419"/>
                    <a:gd name="T55" fmla="*/ 1417 h 1417"/>
                    <a:gd name="T56" fmla="*/ 1309 w 1419"/>
                    <a:gd name="T57" fmla="*/ 1417 h 1417"/>
                    <a:gd name="T58" fmla="*/ 1403 w 1419"/>
                    <a:gd name="T59" fmla="*/ 1367 h 1417"/>
                    <a:gd name="T60" fmla="*/ 1390 w 1419"/>
                    <a:gd name="T61" fmla="*/ 1262 h 1417"/>
                    <a:gd name="T62" fmla="*/ 1329 w 1419"/>
                    <a:gd name="T63" fmla="*/ 1175 h 1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19" h="1417">
                      <a:moveTo>
                        <a:pt x="1329" y="1175"/>
                      </a:moveTo>
                      <a:cubicBezTo>
                        <a:pt x="1292" y="1123"/>
                        <a:pt x="1268" y="1084"/>
                        <a:pt x="1205" y="1084"/>
                      </a:cubicBezTo>
                      <a:cubicBezTo>
                        <a:pt x="895" y="1084"/>
                        <a:pt x="895" y="1084"/>
                        <a:pt x="895" y="1084"/>
                      </a:cubicBezTo>
                      <a:cubicBezTo>
                        <a:pt x="895" y="1008"/>
                        <a:pt x="895" y="1008"/>
                        <a:pt x="895" y="1008"/>
                      </a:cubicBezTo>
                      <a:cubicBezTo>
                        <a:pt x="1293" y="1008"/>
                        <a:pt x="1293" y="1008"/>
                        <a:pt x="1293" y="1008"/>
                      </a:cubicBezTo>
                      <a:cubicBezTo>
                        <a:pt x="1338" y="1008"/>
                        <a:pt x="1375" y="964"/>
                        <a:pt x="1375" y="910"/>
                      </a:cubicBezTo>
                      <a:cubicBezTo>
                        <a:pt x="1375" y="759"/>
                        <a:pt x="1375" y="759"/>
                        <a:pt x="1375" y="759"/>
                      </a:cubicBezTo>
                      <a:cubicBezTo>
                        <a:pt x="1375" y="759"/>
                        <a:pt x="1375" y="759"/>
                        <a:pt x="1375" y="759"/>
                      </a:cubicBezTo>
                      <a:cubicBezTo>
                        <a:pt x="1375" y="506"/>
                        <a:pt x="1375" y="506"/>
                        <a:pt x="1375" y="506"/>
                      </a:cubicBezTo>
                      <a:cubicBezTo>
                        <a:pt x="746" y="506"/>
                        <a:pt x="746" y="506"/>
                        <a:pt x="746" y="506"/>
                      </a:cubicBezTo>
                      <a:cubicBezTo>
                        <a:pt x="715" y="506"/>
                        <a:pt x="689" y="480"/>
                        <a:pt x="689" y="448"/>
                      </a:cubicBezTo>
                      <a:cubicBezTo>
                        <a:pt x="689" y="0"/>
                        <a:pt x="689" y="0"/>
                        <a:pt x="689" y="0"/>
                      </a:cubicBezTo>
                      <a:cubicBezTo>
                        <a:pt x="128" y="0"/>
                        <a:pt x="128" y="0"/>
                        <a:pt x="128" y="0"/>
                      </a:cubicBezTo>
                      <a:cubicBezTo>
                        <a:pt x="99" y="0"/>
                        <a:pt x="74" y="17"/>
                        <a:pt x="59" y="43"/>
                      </a:cubicBezTo>
                      <a:cubicBezTo>
                        <a:pt x="148" y="44"/>
                        <a:pt x="220" y="116"/>
                        <a:pt x="220" y="205"/>
                      </a:cubicBezTo>
                      <a:cubicBezTo>
                        <a:pt x="220" y="294"/>
                        <a:pt x="147" y="366"/>
                        <a:pt x="58" y="366"/>
                      </a:cubicBezTo>
                      <a:cubicBezTo>
                        <a:pt x="53" y="366"/>
                        <a:pt x="49" y="365"/>
                        <a:pt x="45" y="365"/>
                      </a:cubicBezTo>
                      <a:cubicBezTo>
                        <a:pt x="45" y="759"/>
                        <a:pt x="45" y="759"/>
                        <a:pt x="45" y="759"/>
                      </a:cubicBezTo>
                      <a:cubicBezTo>
                        <a:pt x="45" y="759"/>
                        <a:pt x="45" y="759"/>
                        <a:pt x="45" y="759"/>
                      </a:cubicBezTo>
                      <a:cubicBezTo>
                        <a:pt x="45" y="910"/>
                        <a:pt x="45" y="910"/>
                        <a:pt x="45" y="910"/>
                      </a:cubicBezTo>
                      <a:cubicBezTo>
                        <a:pt x="45" y="964"/>
                        <a:pt x="82" y="1008"/>
                        <a:pt x="128" y="1008"/>
                      </a:cubicBezTo>
                      <a:cubicBezTo>
                        <a:pt x="500" y="1008"/>
                        <a:pt x="500" y="1008"/>
                        <a:pt x="500" y="1008"/>
                      </a:cubicBezTo>
                      <a:cubicBezTo>
                        <a:pt x="500" y="1084"/>
                        <a:pt x="500" y="1084"/>
                        <a:pt x="500" y="1084"/>
                      </a:cubicBezTo>
                      <a:cubicBezTo>
                        <a:pt x="231" y="1084"/>
                        <a:pt x="231" y="1084"/>
                        <a:pt x="231" y="1084"/>
                      </a:cubicBezTo>
                      <a:cubicBezTo>
                        <a:pt x="168" y="1084"/>
                        <a:pt x="134" y="1122"/>
                        <a:pt x="96" y="1173"/>
                      </a:cubicBezTo>
                      <a:cubicBezTo>
                        <a:pt x="32" y="1262"/>
                        <a:pt x="32" y="1262"/>
                        <a:pt x="32" y="1262"/>
                      </a:cubicBezTo>
                      <a:cubicBezTo>
                        <a:pt x="6" y="1297"/>
                        <a:pt x="0" y="1335"/>
                        <a:pt x="17" y="1367"/>
                      </a:cubicBezTo>
                      <a:cubicBezTo>
                        <a:pt x="33" y="1398"/>
                        <a:pt x="67" y="1417"/>
                        <a:pt x="110" y="1417"/>
                      </a:cubicBezTo>
                      <a:cubicBezTo>
                        <a:pt x="1309" y="1417"/>
                        <a:pt x="1309" y="1417"/>
                        <a:pt x="1309" y="1417"/>
                      </a:cubicBezTo>
                      <a:cubicBezTo>
                        <a:pt x="1352" y="1417"/>
                        <a:pt x="1387" y="1398"/>
                        <a:pt x="1403" y="1367"/>
                      </a:cubicBezTo>
                      <a:cubicBezTo>
                        <a:pt x="1419" y="1335"/>
                        <a:pt x="1415" y="1297"/>
                        <a:pt x="1390" y="1262"/>
                      </a:cubicBezTo>
                      <a:lnTo>
                        <a:pt x="1329" y="11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280" name="Freeform 15"/>
                <p:cNvSpPr>
                  <a:spLocks noEditPoints="1"/>
                </p:cNvSpPr>
                <p:nvPr/>
              </p:nvSpPr>
              <p:spPr bwMode="auto">
                <a:xfrm>
                  <a:off x="3749" y="-114"/>
                  <a:ext cx="1807" cy="2220"/>
                </a:xfrm>
                <a:custGeom>
                  <a:avLst/>
                  <a:gdLst>
                    <a:gd name="T0" fmla="*/ 686 w 765"/>
                    <a:gd name="T1" fmla="*/ 0 h 940"/>
                    <a:gd name="T2" fmla="*/ 80 w 765"/>
                    <a:gd name="T3" fmla="*/ 0 h 940"/>
                    <a:gd name="T4" fmla="*/ 0 w 765"/>
                    <a:gd name="T5" fmla="*/ 79 h 940"/>
                    <a:gd name="T6" fmla="*/ 0 w 765"/>
                    <a:gd name="T7" fmla="*/ 860 h 940"/>
                    <a:gd name="T8" fmla="*/ 80 w 765"/>
                    <a:gd name="T9" fmla="*/ 940 h 940"/>
                    <a:gd name="T10" fmla="*/ 686 w 765"/>
                    <a:gd name="T11" fmla="*/ 940 h 940"/>
                    <a:gd name="T12" fmla="*/ 765 w 765"/>
                    <a:gd name="T13" fmla="*/ 860 h 940"/>
                    <a:gd name="T14" fmla="*/ 765 w 765"/>
                    <a:gd name="T15" fmla="*/ 79 h 940"/>
                    <a:gd name="T16" fmla="*/ 686 w 765"/>
                    <a:gd name="T17" fmla="*/ 0 h 940"/>
                    <a:gd name="T18" fmla="*/ 673 w 765"/>
                    <a:gd name="T19" fmla="*/ 733 h 940"/>
                    <a:gd name="T20" fmla="*/ 116 w 765"/>
                    <a:gd name="T21" fmla="*/ 733 h 940"/>
                    <a:gd name="T22" fmla="*/ 116 w 765"/>
                    <a:gd name="T23" fmla="*/ 688 h 940"/>
                    <a:gd name="T24" fmla="*/ 673 w 765"/>
                    <a:gd name="T25" fmla="*/ 688 h 940"/>
                    <a:gd name="T26" fmla="*/ 673 w 765"/>
                    <a:gd name="T27" fmla="*/ 733 h 940"/>
                    <a:gd name="T28" fmla="*/ 673 w 765"/>
                    <a:gd name="T29" fmla="*/ 496 h 940"/>
                    <a:gd name="T30" fmla="*/ 116 w 765"/>
                    <a:gd name="T31" fmla="*/ 496 h 940"/>
                    <a:gd name="T32" fmla="*/ 116 w 765"/>
                    <a:gd name="T33" fmla="*/ 451 h 940"/>
                    <a:gd name="T34" fmla="*/ 673 w 765"/>
                    <a:gd name="T35" fmla="*/ 451 h 940"/>
                    <a:gd name="T36" fmla="*/ 673 w 765"/>
                    <a:gd name="T37" fmla="*/ 496 h 940"/>
                    <a:gd name="T38" fmla="*/ 673 w 765"/>
                    <a:gd name="T39" fmla="*/ 259 h 940"/>
                    <a:gd name="T40" fmla="*/ 116 w 765"/>
                    <a:gd name="T41" fmla="*/ 259 h 940"/>
                    <a:gd name="T42" fmla="*/ 116 w 765"/>
                    <a:gd name="T43" fmla="*/ 214 h 940"/>
                    <a:gd name="T44" fmla="*/ 673 w 765"/>
                    <a:gd name="T45" fmla="*/ 214 h 940"/>
                    <a:gd name="T46" fmla="*/ 673 w 765"/>
                    <a:gd name="T47" fmla="*/ 259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65" h="940">
                      <a:moveTo>
                        <a:pt x="686" y="0"/>
                      </a:moveTo>
                      <a:cubicBezTo>
                        <a:pt x="80" y="0"/>
                        <a:pt x="80" y="0"/>
                        <a:pt x="80" y="0"/>
                      </a:cubicBezTo>
                      <a:cubicBezTo>
                        <a:pt x="36" y="0"/>
                        <a:pt x="0" y="36"/>
                        <a:pt x="0" y="79"/>
                      </a:cubicBezTo>
                      <a:cubicBezTo>
                        <a:pt x="0" y="860"/>
                        <a:pt x="0" y="860"/>
                        <a:pt x="0" y="860"/>
                      </a:cubicBezTo>
                      <a:cubicBezTo>
                        <a:pt x="0" y="904"/>
                        <a:pt x="36" y="940"/>
                        <a:pt x="80" y="940"/>
                      </a:cubicBezTo>
                      <a:cubicBezTo>
                        <a:pt x="686" y="940"/>
                        <a:pt x="686" y="940"/>
                        <a:pt x="686" y="940"/>
                      </a:cubicBezTo>
                      <a:cubicBezTo>
                        <a:pt x="730" y="940"/>
                        <a:pt x="765" y="904"/>
                        <a:pt x="765" y="860"/>
                      </a:cubicBezTo>
                      <a:cubicBezTo>
                        <a:pt x="765" y="79"/>
                        <a:pt x="765" y="79"/>
                        <a:pt x="765" y="79"/>
                      </a:cubicBezTo>
                      <a:cubicBezTo>
                        <a:pt x="765" y="36"/>
                        <a:pt x="730" y="0"/>
                        <a:pt x="686" y="0"/>
                      </a:cubicBezTo>
                      <a:close/>
                      <a:moveTo>
                        <a:pt x="673" y="733"/>
                      </a:moveTo>
                      <a:cubicBezTo>
                        <a:pt x="116" y="733"/>
                        <a:pt x="116" y="733"/>
                        <a:pt x="116" y="733"/>
                      </a:cubicBezTo>
                      <a:cubicBezTo>
                        <a:pt x="116" y="688"/>
                        <a:pt x="116" y="688"/>
                        <a:pt x="116" y="688"/>
                      </a:cubicBezTo>
                      <a:cubicBezTo>
                        <a:pt x="673" y="688"/>
                        <a:pt x="673" y="688"/>
                        <a:pt x="673" y="688"/>
                      </a:cubicBezTo>
                      <a:lnTo>
                        <a:pt x="673" y="733"/>
                      </a:lnTo>
                      <a:close/>
                      <a:moveTo>
                        <a:pt x="673" y="496"/>
                      </a:moveTo>
                      <a:cubicBezTo>
                        <a:pt x="116" y="496"/>
                        <a:pt x="116" y="496"/>
                        <a:pt x="116" y="496"/>
                      </a:cubicBezTo>
                      <a:cubicBezTo>
                        <a:pt x="116" y="451"/>
                        <a:pt x="116" y="451"/>
                        <a:pt x="116" y="451"/>
                      </a:cubicBezTo>
                      <a:cubicBezTo>
                        <a:pt x="673" y="451"/>
                        <a:pt x="673" y="451"/>
                        <a:pt x="673" y="451"/>
                      </a:cubicBezTo>
                      <a:lnTo>
                        <a:pt x="673" y="496"/>
                      </a:lnTo>
                      <a:close/>
                      <a:moveTo>
                        <a:pt x="673" y="259"/>
                      </a:moveTo>
                      <a:cubicBezTo>
                        <a:pt x="116" y="259"/>
                        <a:pt x="116" y="259"/>
                        <a:pt x="116" y="259"/>
                      </a:cubicBezTo>
                      <a:cubicBezTo>
                        <a:pt x="116" y="214"/>
                        <a:pt x="116" y="214"/>
                        <a:pt x="116" y="214"/>
                      </a:cubicBezTo>
                      <a:cubicBezTo>
                        <a:pt x="673" y="214"/>
                        <a:pt x="673" y="214"/>
                        <a:pt x="673" y="214"/>
                      </a:cubicBezTo>
                      <a:lnTo>
                        <a:pt x="673" y="25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grpSp>
        </p:grpSp>
        <p:grpSp>
          <p:nvGrpSpPr>
            <p:cNvPr id="19" name="Group 167"/>
            <p:cNvGrpSpPr/>
            <p:nvPr/>
          </p:nvGrpSpPr>
          <p:grpSpPr>
            <a:xfrm>
              <a:off x="10638162" y="3357883"/>
              <a:ext cx="230951" cy="225236"/>
              <a:chOff x="7257783" y="4824155"/>
              <a:chExt cx="855873" cy="855873"/>
            </a:xfrm>
          </p:grpSpPr>
          <p:sp>
            <p:nvSpPr>
              <p:cNvPr id="271" name="Oval 270"/>
              <p:cNvSpPr/>
              <p:nvPr/>
            </p:nvSpPr>
            <p:spPr>
              <a:xfrm>
                <a:off x="7257783" y="4824155"/>
                <a:ext cx="855873" cy="855873"/>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85"/>
                  </a:spcBef>
                </a:pPr>
                <a:endParaRPr lang="en-US" sz="1100" cap="all" dirty="0">
                  <a:solidFill>
                    <a:srgbClr val="FFFFFF"/>
                  </a:solidFill>
                  <a:latin typeface="Trebuchet MS" panose="020B0603020202020204" pitchFamily="34" charset="0"/>
                </a:endParaRPr>
              </a:p>
            </p:txBody>
          </p:sp>
          <p:grpSp>
            <p:nvGrpSpPr>
              <p:cNvPr id="272" name="Group 236"/>
              <p:cNvGrpSpPr/>
              <p:nvPr/>
            </p:nvGrpSpPr>
            <p:grpSpPr>
              <a:xfrm>
                <a:off x="7553262" y="4896204"/>
                <a:ext cx="266641" cy="690855"/>
                <a:chOff x="-1379538" y="-1622425"/>
                <a:chExt cx="3900488" cy="10106025"/>
              </a:xfrm>
              <a:solidFill>
                <a:schemeClr val="bg1"/>
              </a:solidFill>
            </p:grpSpPr>
            <p:sp>
              <p:nvSpPr>
                <p:cNvPr id="273" name="Freeform 23"/>
                <p:cNvSpPr>
                  <a:spLocks/>
                </p:cNvSpPr>
                <p:nvPr/>
              </p:nvSpPr>
              <p:spPr bwMode="auto">
                <a:xfrm>
                  <a:off x="-1379538" y="800100"/>
                  <a:ext cx="3900488" cy="7683500"/>
                </a:xfrm>
                <a:custGeom>
                  <a:avLst/>
                  <a:gdLst>
                    <a:gd name="T0" fmla="*/ 882 w 1040"/>
                    <a:gd name="T1" fmla="*/ 889 h 2049"/>
                    <a:gd name="T2" fmla="*/ 970 w 1040"/>
                    <a:gd name="T3" fmla="*/ 664 h 2049"/>
                    <a:gd name="T4" fmla="*/ 970 w 1040"/>
                    <a:gd name="T5" fmla="*/ 328 h 2049"/>
                    <a:gd name="T6" fmla="*/ 965 w 1040"/>
                    <a:gd name="T7" fmla="*/ 269 h 2049"/>
                    <a:gd name="T8" fmla="*/ 731 w 1040"/>
                    <a:gd name="T9" fmla="*/ 12 h 2049"/>
                    <a:gd name="T10" fmla="*/ 642 w 1040"/>
                    <a:gd name="T11" fmla="*/ 0 h 2049"/>
                    <a:gd name="T12" fmla="*/ 406 w 1040"/>
                    <a:gd name="T13" fmla="*/ 0 h 2049"/>
                    <a:gd name="T14" fmla="*/ 194 w 1040"/>
                    <a:gd name="T15" fmla="*/ 78 h 2049"/>
                    <a:gd name="T16" fmla="*/ 207 w 1040"/>
                    <a:gd name="T17" fmla="*/ 85 h 2049"/>
                    <a:gd name="T18" fmla="*/ 361 w 1040"/>
                    <a:gd name="T19" fmla="*/ 211 h 2049"/>
                    <a:gd name="T20" fmla="*/ 252 w 1040"/>
                    <a:gd name="T21" fmla="*/ 580 h 2049"/>
                    <a:gd name="T22" fmla="*/ 77 w 1040"/>
                    <a:gd name="T23" fmla="*/ 607 h 2049"/>
                    <a:gd name="T24" fmla="*/ 77 w 1040"/>
                    <a:gd name="T25" fmla="*/ 664 h 2049"/>
                    <a:gd name="T26" fmla="*/ 161 w 1040"/>
                    <a:gd name="T27" fmla="*/ 884 h 2049"/>
                    <a:gd name="T28" fmla="*/ 0 w 1040"/>
                    <a:gd name="T29" fmla="*/ 1462 h 2049"/>
                    <a:gd name="T30" fmla="*/ 41 w 1040"/>
                    <a:gd name="T31" fmla="*/ 1503 h 2049"/>
                    <a:gd name="T32" fmla="*/ 239 w 1040"/>
                    <a:gd name="T33" fmla="*/ 1502 h 2049"/>
                    <a:gd name="T34" fmla="*/ 238 w 1040"/>
                    <a:gd name="T35" fmla="*/ 2009 h 2049"/>
                    <a:gd name="T36" fmla="*/ 279 w 1040"/>
                    <a:gd name="T37" fmla="*/ 2049 h 2049"/>
                    <a:gd name="T38" fmla="*/ 769 w 1040"/>
                    <a:gd name="T39" fmla="*/ 2049 h 2049"/>
                    <a:gd name="T40" fmla="*/ 809 w 1040"/>
                    <a:gd name="T41" fmla="*/ 2009 h 2049"/>
                    <a:gd name="T42" fmla="*/ 810 w 1040"/>
                    <a:gd name="T43" fmla="*/ 1502 h 2049"/>
                    <a:gd name="T44" fmla="*/ 1000 w 1040"/>
                    <a:gd name="T45" fmla="*/ 1503 h 2049"/>
                    <a:gd name="T46" fmla="*/ 1040 w 1040"/>
                    <a:gd name="T47" fmla="*/ 1462 h 2049"/>
                    <a:gd name="T48" fmla="*/ 882 w 1040"/>
                    <a:gd name="T49" fmla="*/ 889 h 2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40" h="2049">
                      <a:moveTo>
                        <a:pt x="882" y="889"/>
                      </a:moveTo>
                      <a:cubicBezTo>
                        <a:pt x="938" y="829"/>
                        <a:pt x="970" y="749"/>
                        <a:pt x="970" y="664"/>
                      </a:cubicBezTo>
                      <a:cubicBezTo>
                        <a:pt x="970" y="328"/>
                        <a:pt x="970" y="328"/>
                        <a:pt x="970" y="328"/>
                      </a:cubicBezTo>
                      <a:cubicBezTo>
                        <a:pt x="970" y="308"/>
                        <a:pt x="968" y="288"/>
                        <a:pt x="965" y="269"/>
                      </a:cubicBezTo>
                      <a:cubicBezTo>
                        <a:pt x="943" y="193"/>
                        <a:pt x="906" y="66"/>
                        <a:pt x="731" y="12"/>
                      </a:cubicBezTo>
                      <a:cubicBezTo>
                        <a:pt x="702" y="4"/>
                        <a:pt x="672" y="0"/>
                        <a:pt x="642" y="0"/>
                      </a:cubicBezTo>
                      <a:cubicBezTo>
                        <a:pt x="406" y="0"/>
                        <a:pt x="406" y="0"/>
                        <a:pt x="406" y="0"/>
                      </a:cubicBezTo>
                      <a:cubicBezTo>
                        <a:pt x="325" y="0"/>
                        <a:pt x="251" y="29"/>
                        <a:pt x="194" y="78"/>
                      </a:cubicBezTo>
                      <a:cubicBezTo>
                        <a:pt x="198" y="80"/>
                        <a:pt x="202" y="83"/>
                        <a:pt x="207" y="85"/>
                      </a:cubicBezTo>
                      <a:cubicBezTo>
                        <a:pt x="271" y="106"/>
                        <a:pt x="327" y="148"/>
                        <a:pt x="361" y="211"/>
                      </a:cubicBezTo>
                      <a:cubicBezTo>
                        <a:pt x="433" y="343"/>
                        <a:pt x="384" y="508"/>
                        <a:pt x="252" y="580"/>
                      </a:cubicBezTo>
                      <a:cubicBezTo>
                        <a:pt x="196" y="610"/>
                        <a:pt x="135" y="617"/>
                        <a:pt x="77" y="607"/>
                      </a:cubicBezTo>
                      <a:cubicBezTo>
                        <a:pt x="77" y="664"/>
                        <a:pt x="77" y="664"/>
                        <a:pt x="77" y="664"/>
                      </a:cubicBezTo>
                      <a:cubicBezTo>
                        <a:pt x="77" y="747"/>
                        <a:pt x="107" y="825"/>
                        <a:pt x="161" y="884"/>
                      </a:cubicBezTo>
                      <a:cubicBezTo>
                        <a:pt x="0" y="1462"/>
                        <a:pt x="0" y="1462"/>
                        <a:pt x="0" y="1462"/>
                      </a:cubicBezTo>
                      <a:cubicBezTo>
                        <a:pt x="0" y="1485"/>
                        <a:pt x="18" y="1503"/>
                        <a:pt x="41" y="1503"/>
                      </a:cubicBezTo>
                      <a:cubicBezTo>
                        <a:pt x="239" y="1502"/>
                        <a:pt x="239" y="1502"/>
                        <a:pt x="239" y="1502"/>
                      </a:cubicBezTo>
                      <a:cubicBezTo>
                        <a:pt x="238" y="2009"/>
                        <a:pt x="238" y="2009"/>
                        <a:pt x="238" y="2009"/>
                      </a:cubicBezTo>
                      <a:cubicBezTo>
                        <a:pt x="238" y="2031"/>
                        <a:pt x="257" y="2049"/>
                        <a:pt x="279" y="2049"/>
                      </a:cubicBezTo>
                      <a:cubicBezTo>
                        <a:pt x="769" y="2049"/>
                        <a:pt x="769" y="2049"/>
                        <a:pt x="769" y="2049"/>
                      </a:cubicBezTo>
                      <a:cubicBezTo>
                        <a:pt x="791" y="2049"/>
                        <a:pt x="809" y="2031"/>
                        <a:pt x="809" y="2009"/>
                      </a:cubicBezTo>
                      <a:cubicBezTo>
                        <a:pt x="810" y="1502"/>
                        <a:pt x="810" y="1502"/>
                        <a:pt x="810" y="1502"/>
                      </a:cubicBezTo>
                      <a:cubicBezTo>
                        <a:pt x="1000" y="1503"/>
                        <a:pt x="1000" y="1503"/>
                        <a:pt x="1000" y="1503"/>
                      </a:cubicBezTo>
                      <a:cubicBezTo>
                        <a:pt x="1022" y="1503"/>
                        <a:pt x="1040" y="1485"/>
                        <a:pt x="1040" y="1462"/>
                      </a:cubicBezTo>
                      <a:lnTo>
                        <a:pt x="882" y="88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274" name="Freeform 24"/>
                <p:cNvSpPr>
                  <a:spLocks/>
                </p:cNvSpPr>
                <p:nvPr/>
              </p:nvSpPr>
              <p:spPr bwMode="auto">
                <a:xfrm>
                  <a:off x="-1338263" y="1639888"/>
                  <a:ext cx="877888" cy="877888"/>
                </a:xfrm>
                <a:custGeom>
                  <a:avLst/>
                  <a:gdLst>
                    <a:gd name="T0" fmla="*/ 166 w 234"/>
                    <a:gd name="T1" fmla="*/ 207 h 234"/>
                    <a:gd name="T2" fmla="*/ 207 w 234"/>
                    <a:gd name="T3" fmla="*/ 68 h 234"/>
                    <a:gd name="T4" fmla="*/ 68 w 234"/>
                    <a:gd name="T5" fmla="*/ 27 h 234"/>
                    <a:gd name="T6" fmla="*/ 27 w 234"/>
                    <a:gd name="T7" fmla="*/ 166 h 234"/>
                    <a:gd name="T8" fmla="*/ 166 w 234"/>
                    <a:gd name="T9" fmla="*/ 207 h 234"/>
                  </a:gdLst>
                  <a:ahLst/>
                  <a:cxnLst>
                    <a:cxn ang="0">
                      <a:pos x="T0" y="T1"/>
                    </a:cxn>
                    <a:cxn ang="0">
                      <a:pos x="T2" y="T3"/>
                    </a:cxn>
                    <a:cxn ang="0">
                      <a:pos x="T4" y="T5"/>
                    </a:cxn>
                    <a:cxn ang="0">
                      <a:pos x="T6" y="T7"/>
                    </a:cxn>
                    <a:cxn ang="0">
                      <a:pos x="T8" y="T9"/>
                    </a:cxn>
                  </a:cxnLst>
                  <a:rect l="0" t="0" r="r" b="b"/>
                  <a:pathLst>
                    <a:path w="234" h="234">
                      <a:moveTo>
                        <a:pt x="166" y="207"/>
                      </a:moveTo>
                      <a:cubicBezTo>
                        <a:pt x="216" y="180"/>
                        <a:pt x="234" y="118"/>
                        <a:pt x="207" y="68"/>
                      </a:cubicBezTo>
                      <a:cubicBezTo>
                        <a:pt x="180" y="18"/>
                        <a:pt x="118" y="0"/>
                        <a:pt x="68" y="27"/>
                      </a:cubicBezTo>
                      <a:cubicBezTo>
                        <a:pt x="18" y="54"/>
                        <a:pt x="0" y="116"/>
                        <a:pt x="27" y="166"/>
                      </a:cubicBezTo>
                      <a:cubicBezTo>
                        <a:pt x="54" y="216"/>
                        <a:pt x="116" y="234"/>
                        <a:pt x="166" y="20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275" name="Oval 25"/>
                <p:cNvSpPr>
                  <a:spLocks noChangeArrowheads="1"/>
                </p:cNvSpPr>
                <p:nvPr/>
              </p:nvSpPr>
              <p:spPr bwMode="auto">
                <a:xfrm>
                  <a:off x="-493713" y="-1622425"/>
                  <a:ext cx="2128838" cy="2133600"/>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grpSp>
        </p:grpSp>
        <p:grpSp>
          <p:nvGrpSpPr>
            <p:cNvPr id="20" name="Group 318"/>
            <p:cNvGrpSpPr/>
            <p:nvPr/>
          </p:nvGrpSpPr>
          <p:grpSpPr>
            <a:xfrm>
              <a:off x="10376785" y="3357525"/>
              <a:ext cx="230951" cy="225236"/>
              <a:chOff x="8058835" y="2978950"/>
              <a:chExt cx="855873" cy="855873"/>
            </a:xfrm>
          </p:grpSpPr>
          <p:sp>
            <p:nvSpPr>
              <p:cNvPr id="266" name="Oval 265"/>
              <p:cNvSpPr/>
              <p:nvPr/>
            </p:nvSpPr>
            <p:spPr>
              <a:xfrm>
                <a:off x="8058835" y="2978950"/>
                <a:ext cx="855873" cy="855873"/>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85"/>
                  </a:spcBef>
                </a:pPr>
                <a:endParaRPr lang="en-US" sz="1100" cap="all" dirty="0">
                  <a:solidFill>
                    <a:srgbClr val="FFFFFF"/>
                  </a:solidFill>
                  <a:latin typeface="Trebuchet MS" panose="020B0603020202020204" pitchFamily="34" charset="0"/>
                </a:endParaRPr>
              </a:p>
            </p:txBody>
          </p:sp>
          <p:grpSp>
            <p:nvGrpSpPr>
              <p:cNvPr id="267" name="Group 39"/>
              <p:cNvGrpSpPr>
                <a:grpSpLocks noChangeAspect="1"/>
              </p:cNvGrpSpPr>
              <p:nvPr/>
            </p:nvGrpSpPr>
            <p:grpSpPr bwMode="auto">
              <a:xfrm>
                <a:off x="8211308" y="3133040"/>
                <a:ext cx="561563" cy="522712"/>
                <a:chOff x="326" y="-1020"/>
                <a:chExt cx="6837" cy="6364"/>
              </a:xfrm>
              <a:solidFill>
                <a:schemeClr val="bg1"/>
              </a:solidFill>
            </p:grpSpPr>
            <p:sp>
              <p:nvSpPr>
                <p:cNvPr id="268" name="Oval 40"/>
                <p:cNvSpPr>
                  <a:spLocks noChangeArrowheads="1"/>
                </p:cNvSpPr>
                <p:nvPr/>
              </p:nvSpPr>
              <p:spPr bwMode="auto">
                <a:xfrm>
                  <a:off x="326" y="1569"/>
                  <a:ext cx="607" cy="605"/>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269" name="Freeform 41"/>
                <p:cNvSpPr>
                  <a:spLocks/>
                </p:cNvSpPr>
                <p:nvPr/>
              </p:nvSpPr>
              <p:spPr bwMode="auto">
                <a:xfrm>
                  <a:off x="1786" y="3915"/>
                  <a:ext cx="4094" cy="1429"/>
                </a:xfrm>
                <a:custGeom>
                  <a:avLst/>
                  <a:gdLst>
                    <a:gd name="T0" fmla="*/ 1700 w 1733"/>
                    <a:gd name="T1" fmla="*/ 345 h 605"/>
                    <a:gd name="T2" fmla="*/ 1657 w 1733"/>
                    <a:gd name="T3" fmla="*/ 246 h 605"/>
                    <a:gd name="T4" fmla="*/ 1615 w 1733"/>
                    <a:gd name="T5" fmla="*/ 147 h 605"/>
                    <a:gd name="T6" fmla="*/ 1504 w 1733"/>
                    <a:gd name="T7" fmla="*/ 0 h 605"/>
                    <a:gd name="T8" fmla="*/ 249 w 1733"/>
                    <a:gd name="T9" fmla="*/ 0 h 605"/>
                    <a:gd name="T10" fmla="*/ 118 w 1733"/>
                    <a:gd name="T11" fmla="*/ 160 h 605"/>
                    <a:gd name="T12" fmla="*/ 79 w 1733"/>
                    <a:gd name="T13" fmla="*/ 246 h 605"/>
                    <a:gd name="T14" fmla="*/ 34 w 1733"/>
                    <a:gd name="T15" fmla="*/ 346 h 605"/>
                    <a:gd name="T16" fmla="*/ 17 w 1733"/>
                    <a:gd name="T17" fmla="*/ 532 h 605"/>
                    <a:gd name="T18" fmla="*/ 93 w 1733"/>
                    <a:gd name="T19" fmla="*/ 605 h 605"/>
                    <a:gd name="T20" fmla="*/ 1639 w 1733"/>
                    <a:gd name="T21" fmla="*/ 605 h 605"/>
                    <a:gd name="T22" fmla="*/ 1716 w 1733"/>
                    <a:gd name="T23" fmla="*/ 533 h 605"/>
                    <a:gd name="T24" fmla="*/ 1700 w 1733"/>
                    <a:gd name="T25" fmla="*/ 34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33" h="605">
                      <a:moveTo>
                        <a:pt x="1700" y="345"/>
                      </a:moveTo>
                      <a:cubicBezTo>
                        <a:pt x="1657" y="246"/>
                        <a:pt x="1657" y="246"/>
                        <a:pt x="1657" y="246"/>
                      </a:cubicBezTo>
                      <a:cubicBezTo>
                        <a:pt x="1615" y="147"/>
                        <a:pt x="1615" y="147"/>
                        <a:pt x="1615" y="147"/>
                      </a:cubicBezTo>
                      <a:cubicBezTo>
                        <a:pt x="1570" y="42"/>
                        <a:pt x="1547" y="0"/>
                        <a:pt x="1504" y="0"/>
                      </a:cubicBezTo>
                      <a:cubicBezTo>
                        <a:pt x="249" y="0"/>
                        <a:pt x="249" y="0"/>
                        <a:pt x="249" y="0"/>
                      </a:cubicBezTo>
                      <a:cubicBezTo>
                        <a:pt x="199" y="0"/>
                        <a:pt x="165" y="56"/>
                        <a:pt x="118" y="160"/>
                      </a:cubicBezTo>
                      <a:cubicBezTo>
                        <a:pt x="79" y="246"/>
                        <a:pt x="79" y="246"/>
                        <a:pt x="79" y="246"/>
                      </a:cubicBezTo>
                      <a:cubicBezTo>
                        <a:pt x="34" y="346"/>
                        <a:pt x="34" y="346"/>
                        <a:pt x="34" y="346"/>
                      </a:cubicBezTo>
                      <a:cubicBezTo>
                        <a:pt x="6" y="409"/>
                        <a:pt x="0" y="477"/>
                        <a:pt x="17" y="532"/>
                      </a:cubicBezTo>
                      <a:cubicBezTo>
                        <a:pt x="28" y="566"/>
                        <a:pt x="49" y="605"/>
                        <a:pt x="93" y="605"/>
                      </a:cubicBezTo>
                      <a:cubicBezTo>
                        <a:pt x="1639" y="605"/>
                        <a:pt x="1639" y="605"/>
                        <a:pt x="1639" y="605"/>
                      </a:cubicBezTo>
                      <a:cubicBezTo>
                        <a:pt x="1686" y="605"/>
                        <a:pt x="1707" y="560"/>
                        <a:pt x="1716" y="533"/>
                      </a:cubicBezTo>
                      <a:cubicBezTo>
                        <a:pt x="1733" y="477"/>
                        <a:pt x="1728" y="409"/>
                        <a:pt x="1700" y="34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270" name="Freeform 42"/>
                <p:cNvSpPr>
                  <a:spLocks/>
                </p:cNvSpPr>
                <p:nvPr/>
              </p:nvSpPr>
              <p:spPr bwMode="auto">
                <a:xfrm>
                  <a:off x="570" y="-1020"/>
                  <a:ext cx="6593" cy="5516"/>
                </a:xfrm>
                <a:custGeom>
                  <a:avLst/>
                  <a:gdLst>
                    <a:gd name="T0" fmla="*/ 1768 w 2791"/>
                    <a:gd name="T1" fmla="*/ 0 h 2335"/>
                    <a:gd name="T2" fmla="*/ 1812 w 2791"/>
                    <a:gd name="T3" fmla="*/ 3 h 2335"/>
                    <a:gd name="T4" fmla="*/ 2094 w 2791"/>
                    <a:gd name="T5" fmla="*/ 293 h 2335"/>
                    <a:gd name="T6" fmla="*/ 2095 w 2791"/>
                    <a:gd name="T7" fmla="*/ 328 h 2335"/>
                    <a:gd name="T8" fmla="*/ 2095 w 2791"/>
                    <a:gd name="T9" fmla="*/ 799 h 2335"/>
                    <a:gd name="T10" fmla="*/ 2618 w 2791"/>
                    <a:gd name="T11" fmla="*/ 799 h 2335"/>
                    <a:gd name="T12" fmla="*/ 2790 w 2791"/>
                    <a:gd name="T13" fmla="*/ 1005 h 2335"/>
                    <a:gd name="T14" fmla="*/ 2790 w 2791"/>
                    <a:gd name="T15" fmla="*/ 1401 h 2335"/>
                    <a:gd name="T16" fmla="*/ 2791 w 2791"/>
                    <a:gd name="T17" fmla="*/ 1401 h 2335"/>
                    <a:gd name="T18" fmla="*/ 2791 w 2791"/>
                    <a:gd name="T19" fmla="*/ 1813 h 2335"/>
                    <a:gd name="T20" fmla="*/ 2790 w 2791"/>
                    <a:gd name="T21" fmla="*/ 1813 h 2335"/>
                    <a:gd name="T22" fmla="*/ 2790 w 2791"/>
                    <a:gd name="T23" fmla="*/ 2129 h 2335"/>
                    <a:gd name="T24" fmla="*/ 2618 w 2791"/>
                    <a:gd name="T25" fmla="*/ 2335 h 2335"/>
                    <a:gd name="T26" fmla="*/ 2274 w 2791"/>
                    <a:gd name="T27" fmla="*/ 2335 h 2335"/>
                    <a:gd name="T28" fmla="*/ 2216 w 2791"/>
                    <a:gd name="T29" fmla="*/ 2199 h 2335"/>
                    <a:gd name="T30" fmla="*/ 2019 w 2791"/>
                    <a:gd name="T31" fmla="*/ 1995 h 2335"/>
                    <a:gd name="T32" fmla="*/ 764 w 2791"/>
                    <a:gd name="T33" fmla="*/ 1995 h 2335"/>
                    <a:gd name="T34" fmla="*/ 548 w 2791"/>
                    <a:gd name="T35" fmla="*/ 2211 h 2335"/>
                    <a:gd name="T36" fmla="*/ 492 w 2791"/>
                    <a:gd name="T37" fmla="*/ 2335 h 2335"/>
                    <a:gd name="T38" fmla="*/ 174 w 2791"/>
                    <a:gd name="T39" fmla="*/ 2335 h 2335"/>
                    <a:gd name="T40" fmla="*/ 1 w 2791"/>
                    <a:gd name="T41" fmla="*/ 2129 h 2335"/>
                    <a:gd name="T42" fmla="*/ 1 w 2791"/>
                    <a:gd name="T43" fmla="*/ 1813 h 2335"/>
                    <a:gd name="T44" fmla="*/ 0 w 2791"/>
                    <a:gd name="T45" fmla="*/ 1813 h 2335"/>
                    <a:gd name="T46" fmla="*/ 0 w 2791"/>
                    <a:gd name="T47" fmla="*/ 1566 h 2335"/>
                    <a:gd name="T48" fmla="*/ 28 w 2791"/>
                    <a:gd name="T49" fmla="*/ 1569 h 2335"/>
                    <a:gd name="T50" fmla="*/ 367 w 2791"/>
                    <a:gd name="T51" fmla="*/ 1229 h 2335"/>
                    <a:gd name="T52" fmla="*/ 30 w 2791"/>
                    <a:gd name="T53" fmla="*/ 890 h 2335"/>
                    <a:gd name="T54" fmla="*/ 174 w 2791"/>
                    <a:gd name="T55" fmla="*/ 799 h 2335"/>
                    <a:gd name="T56" fmla="*/ 686 w 2791"/>
                    <a:gd name="T57" fmla="*/ 799 h 2335"/>
                    <a:gd name="T58" fmla="*/ 686 w 2791"/>
                    <a:gd name="T59" fmla="*/ 328 h 2335"/>
                    <a:gd name="T60" fmla="*/ 687 w 2791"/>
                    <a:gd name="T61" fmla="*/ 293 h 2335"/>
                    <a:gd name="T62" fmla="*/ 969 w 2791"/>
                    <a:gd name="T63" fmla="*/ 3 h 2335"/>
                    <a:gd name="T64" fmla="*/ 1014 w 2791"/>
                    <a:gd name="T65" fmla="*/ 0 h 2335"/>
                    <a:gd name="T66" fmla="*/ 1768 w 2791"/>
                    <a:gd name="T67" fmla="*/ 0 h 2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91" h="2335">
                      <a:moveTo>
                        <a:pt x="1768" y="0"/>
                      </a:moveTo>
                      <a:cubicBezTo>
                        <a:pt x="1783" y="0"/>
                        <a:pt x="1797" y="1"/>
                        <a:pt x="1812" y="3"/>
                      </a:cubicBezTo>
                      <a:cubicBezTo>
                        <a:pt x="2090" y="3"/>
                        <a:pt x="2094" y="190"/>
                        <a:pt x="2094" y="293"/>
                      </a:cubicBezTo>
                      <a:cubicBezTo>
                        <a:pt x="2095" y="305"/>
                        <a:pt x="2095" y="316"/>
                        <a:pt x="2095" y="328"/>
                      </a:cubicBezTo>
                      <a:cubicBezTo>
                        <a:pt x="2095" y="799"/>
                        <a:pt x="2095" y="799"/>
                        <a:pt x="2095" y="799"/>
                      </a:cubicBezTo>
                      <a:cubicBezTo>
                        <a:pt x="2618" y="799"/>
                        <a:pt x="2618" y="799"/>
                        <a:pt x="2618" y="799"/>
                      </a:cubicBezTo>
                      <a:cubicBezTo>
                        <a:pt x="2713" y="799"/>
                        <a:pt x="2790" y="891"/>
                        <a:pt x="2790" y="1005"/>
                      </a:cubicBezTo>
                      <a:cubicBezTo>
                        <a:pt x="2790" y="1401"/>
                        <a:pt x="2790" y="1401"/>
                        <a:pt x="2790" y="1401"/>
                      </a:cubicBezTo>
                      <a:cubicBezTo>
                        <a:pt x="2791" y="1401"/>
                        <a:pt x="2791" y="1401"/>
                        <a:pt x="2791" y="1401"/>
                      </a:cubicBezTo>
                      <a:cubicBezTo>
                        <a:pt x="2791" y="1813"/>
                        <a:pt x="2791" y="1813"/>
                        <a:pt x="2791" y="1813"/>
                      </a:cubicBezTo>
                      <a:cubicBezTo>
                        <a:pt x="2790" y="1813"/>
                        <a:pt x="2790" y="1813"/>
                        <a:pt x="2790" y="1813"/>
                      </a:cubicBezTo>
                      <a:cubicBezTo>
                        <a:pt x="2790" y="2129"/>
                        <a:pt x="2790" y="2129"/>
                        <a:pt x="2790" y="2129"/>
                      </a:cubicBezTo>
                      <a:cubicBezTo>
                        <a:pt x="2790" y="2243"/>
                        <a:pt x="2713" y="2335"/>
                        <a:pt x="2618" y="2335"/>
                      </a:cubicBezTo>
                      <a:cubicBezTo>
                        <a:pt x="2274" y="2335"/>
                        <a:pt x="2274" y="2335"/>
                        <a:pt x="2274" y="2335"/>
                      </a:cubicBezTo>
                      <a:cubicBezTo>
                        <a:pt x="2216" y="2199"/>
                        <a:pt x="2216" y="2199"/>
                        <a:pt x="2216" y="2199"/>
                      </a:cubicBezTo>
                      <a:cubicBezTo>
                        <a:pt x="2171" y="2094"/>
                        <a:pt x="2128" y="1995"/>
                        <a:pt x="2019" y="1995"/>
                      </a:cubicBezTo>
                      <a:cubicBezTo>
                        <a:pt x="764" y="1995"/>
                        <a:pt x="764" y="1995"/>
                        <a:pt x="764" y="1995"/>
                      </a:cubicBezTo>
                      <a:cubicBezTo>
                        <a:pt x="644" y="1995"/>
                        <a:pt x="589" y="2120"/>
                        <a:pt x="548" y="2211"/>
                      </a:cubicBezTo>
                      <a:cubicBezTo>
                        <a:pt x="492" y="2335"/>
                        <a:pt x="492" y="2335"/>
                        <a:pt x="492" y="2335"/>
                      </a:cubicBezTo>
                      <a:cubicBezTo>
                        <a:pt x="174" y="2335"/>
                        <a:pt x="174" y="2335"/>
                        <a:pt x="174" y="2335"/>
                      </a:cubicBezTo>
                      <a:cubicBezTo>
                        <a:pt x="78" y="2335"/>
                        <a:pt x="1" y="2243"/>
                        <a:pt x="1" y="2129"/>
                      </a:cubicBezTo>
                      <a:cubicBezTo>
                        <a:pt x="1" y="1813"/>
                        <a:pt x="1" y="1813"/>
                        <a:pt x="1" y="1813"/>
                      </a:cubicBezTo>
                      <a:cubicBezTo>
                        <a:pt x="0" y="1813"/>
                        <a:pt x="0" y="1813"/>
                        <a:pt x="0" y="1813"/>
                      </a:cubicBezTo>
                      <a:cubicBezTo>
                        <a:pt x="0" y="1566"/>
                        <a:pt x="0" y="1566"/>
                        <a:pt x="0" y="1566"/>
                      </a:cubicBezTo>
                      <a:cubicBezTo>
                        <a:pt x="9" y="1567"/>
                        <a:pt x="18" y="1569"/>
                        <a:pt x="28" y="1569"/>
                      </a:cubicBezTo>
                      <a:cubicBezTo>
                        <a:pt x="215" y="1569"/>
                        <a:pt x="367" y="1417"/>
                        <a:pt x="367" y="1229"/>
                      </a:cubicBezTo>
                      <a:cubicBezTo>
                        <a:pt x="367" y="1043"/>
                        <a:pt x="217" y="892"/>
                        <a:pt x="30" y="890"/>
                      </a:cubicBezTo>
                      <a:cubicBezTo>
                        <a:pt x="61" y="835"/>
                        <a:pt x="114" y="799"/>
                        <a:pt x="174" y="799"/>
                      </a:cubicBezTo>
                      <a:cubicBezTo>
                        <a:pt x="686" y="799"/>
                        <a:pt x="686" y="799"/>
                        <a:pt x="686" y="799"/>
                      </a:cubicBezTo>
                      <a:cubicBezTo>
                        <a:pt x="686" y="328"/>
                        <a:pt x="686" y="328"/>
                        <a:pt x="686" y="328"/>
                      </a:cubicBezTo>
                      <a:cubicBezTo>
                        <a:pt x="686" y="316"/>
                        <a:pt x="686" y="305"/>
                        <a:pt x="687" y="293"/>
                      </a:cubicBezTo>
                      <a:cubicBezTo>
                        <a:pt x="687" y="190"/>
                        <a:pt x="691" y="3"/>
                        <a:pt x="969" y="3"/>
                      </a:cubicBezTo>
                      <a:cubicBezTo>
                        <a:pt x="984" y="1"/>
                        <a:pt x="998" y="0"/>
                        <a:pt x="1014" y="0"/>
                      </a:cubicBezTo>
                      <a:lnTo>
                        <a:pt x="1768"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grpSp>
        </p:grpSp>
        <p:grpSp>
          <p:nvGrpSpPr>
            <p:cNvPr id="21" name="Group 227"/>
            <p:cNvGrpSpPr/>
            <p:nvPr/>
          </p:nvGrpSpPr>
          <p:grpSpPr>
            <a:xfrm>
              <a:off x="10497212" y="2650696"/>
              <a:ext cx="230951" cy="225236"/>
              <a:chOff x="7257783" y="1106312"/>
              <a:chExt cx="855873" cy="855873"/>
            </a:xfrm>
          </p:grpSpPr>
          <p:sp>
            <p:nvSpPr>
              <p:cNvPr id="261" name="Oval 260"/>
              <p:cNvSpPr/>
              <p:nvPr/>
            </p:nvSpPr>
            <p:spPr>
              <a:xfrm>
                <a:off x="7257783" y="1106312"/>
                <a:ext cx="855873" cy="855873"/>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85"/>
                  </a:spcBef>
                </a:pPr>
                <a:endParaRPr lang="en-US" sz="1100" cap="all" dirty="0">
                  <a:solidFill>
                    <a:srgbClr val="FFFFFF"/>
                  </a:solidFill>
                  <a:latin typeface="Trebuchet MS" panose="020B0603020202020204" pitchFamily="34" charset="0"/>
                </a:endParaRPr>
              </a:p>
            </p:txBody>
          </p:sp>
          <p:grpSp>
            <p:nvGrpSpPr>
              <p:cNvPr id="262" name="Group 59"/>
              <p:cNvGrpSpPr>
                <a:grpSpLocks noChangeAspect="1"/>
              </p:cNvGrpSpPr>
              <p:nvPr/>
            </p:nvGrpSpPr>
            <p:grpSpPr bwMode="auto">
              <a:xfrm>
                <a:off x="7464320" y="1250260"/>
                <a:ext cx="444177" cy="550165"/>
                <a:chOff x="1152" y="-1048"/>
                <a:chExt cx="5184" cy="6421"/>
              </a:xfrm>
              <a:solidFill>
                <a:schemeClr val="bg1"/>
              </a:solidFill>
            </p:grpSpPr>
            <p:sp>
              <p:nvSpPr>
                <p:cNvPr id="263" name="Freeform 60"/>
                <p:cNvSpPr>
                  <a:spLocks noEditPoints="1"/>
                </p:cNvSpPr>
                <p:nvPr/>
              </p:nvSpPr>
              <p:spPr bwMode="auto">
                <a:xfrm>
                  <a:off x="1152" y="-1048"/>
                  <a:ext cx="5184" cy="6421"/>
                </a:xfrm>
                <a:custGeom>
                  <a:avLst/>
                  <a:gdLst>
                    <a:gd name="T0" fmla="*/ 1712 w 2195"/>
                    <a:gd name="T1" fmla="*/ 0 h 2718"/>
                    <a:gd name="T2" fmla="*/ 483 w 2195"/>
                    <a:gd name="T3" fmla="*/ 0 h 2718"/>
                    <a:gd name="T4" fmla="*/ 418 w 2195"/>
                    <a:gd name="T5" fmla="*/ 5 h 2718"/>
                    <a:gd name="T6" fmla="*/ 530 w 2195"/>
                    <a:gd name="T7" fmla="*/ 239 h 2718"/>
                    <a:gd name="T8" fmla="*/ 230 w 2195"/>
                    <a:gd name="T9" fmla="*/ 539 h 2718"/>
                    <a:gd name="T10" fmla="*/ 2 w 2195"/>
                    <a:gd name="T11" fmla="*/ 433 h 2718"/>
                    <a:gd name="T12" fmla="*/ 0 w 2195"/>
                    <a:gd name="T13" fmla="*/ 483 h 2718"/>
                    <a:gd name="T14" fmla="*/ 0 w 2195"/>
                    <a:gd name="T15" fmla="*/ 2235 h 2718"/>
                    <a:gd name="T16" fmla="*/ 483 w 2195"/>
                    <a:gd name="T17" fmla="*/ 2718 h 2718"/>
                    <a:gd name="T18" fmla="*/ 1712 w 2195"/>
                    <a:gd name="T19" fmla="*/ 2718 h 2718"/>
                    <a:gd name="T20" fmla="*/ 2195 w 2195"/>
                    <a:gd name="T21" fmla="*/ 2235 h 2718"/>
                    <a:gd name="T22" fmla="*/ 2195 w 2195"/>
                    <a:gd name="T23" fmla="*/ 483 h 2718"/>
                    <a:gd name="T24" fmla="*/ 1712 w 2195"/>
                    <a:gd name="T25" fmla="*/ 0 h 2718"/>
                    <a:gd name="T26" fmla="*/ 1603 w 2195"/>
                    <a:gd name="T27" fmla="*/ 217 h 2718"/>
                    <a:gd name="T28" fmla="*/ 1724 w 2195"/>
                    <a:gd name="T29" fmla="*/ 338 h 2718"/>
                    <a:gd name="T30" fmla="*/ 1603 w 2195"/>
                    <a:gd name="T31" fmla="*/ 459 h 2718"/>
                    <a:gd name="T32" fmla="*/ 1483 w 2195"/>
                    <a:gd name="T33" fmla="*/ 338 h 2718"/>
                    <a:gd name="T34" fmla="*/ 1603 w 2195"/>
                    <a:gd name="T35" fmla="*/ 217 h 2718"/>
                    <a:gd name="T36" fmla="*/ 1257 w 2195"/>
                    <a:gd name="T37" fmla="*/ 217 h 2718"/>
                    <a:gd name="T38" fmla="*/ 1378 w 2195"/>
                    <a:gd name="T39" fmla="*/ 338 h 2718"/>
                    <a:gd name="T40" fmla="*/ 1257 w 2195"/>
                    <a:gd name="T41" fmla="*/ 459 h 2718"/>
                    <a:gd name="T42" fmla="*/ 1136 w 2195"/>
                    <a:gd name="T43" fmla="*/ 338 h 2718"/>
                    <a:gd name="T44" fmla="*/ 1257 w 2195"/>
                    <a:gd name="T45" fmla="*/ 217 h 2718"/>
                    <a:gd name="T46" fmla="*/ 968 w 2195"/>
                    <a:gd name="T47" fmla="*/ 259 h 2718"/>
                    <a:gd name="T48" fmla="*/ 1048 w 2195"/>
                    <a:gd name="T49" fmla="*/ 338 h 2718"/>
                    <a:gd name="T50" fmla="*/ 968 w 2195"/>
                    <a:gd name="T51" fmla="*/ 418 h 2718"/>
                    <a:gd name="T52" fmla="*/ 889 w 2195"/>
                    <a:gd name="T53" fmla="*/ 338 h 2718"/>
                    <a:gd name="T54" fmla="*/ 968 w 2195"/>
                    <a:gd name="T55" fmla="*/ 259 h 2718"/>
                    <a:gd name="T56" fmla="*/ 743 w 2195"/>
                    <a:gd name="T57" fmla="*/ 259 h 2718"/>
                    <a:gd name="T58" fmla="*/ 822 w 2195"/>
                    <a:gd name="T59" fmla="*/ 338 h 2718"/>
                    <a:gd name="T60" fmla="*/ 743 w 2195"/>
                    <a:gd name="T61" fmla="*/ 418 h 2718"/>
                    <a:gd name="T62" fmla="*/ 663 w 2195"/>
                    <a:gd name="T63" fmla="*/ 338 h 2718"/>
                    <a:gd name="T64" fmla="*/ 743 w 2195"/>
                    <a:gd name="T65" fmla="*/ 259 h 2718"/>
                    <a:gd name="T66" fmla="*/ 381 w 2195"/>
                    <a:gd name="T67" fmla="*/ 613 h 2718"/>
                    <a:gd name="T68" fmla="*/ 1803 w 2195"/>
                    <a:gd name="T69" fmla="*/ 613 h 2718"/>
                    <a:gd name="T70" fmla="*/ 1803 w 2195"/>
                    <a:gd name="T71" fmla="*/ 697 h 2718"/>
                    <a:gd name="T72" fmla="*/ 381 w 2195"/>
                    <a:gd name="T73" fmla="*/ 697 h 2718"/>
                    <a:gd name="T74" fmla="*/ 381 w 2195"/>
                    <a:gd name="T75" fmla="*/ 613 h 2718"/>
                    <a:gd name="T76" fmla="*/ 1089 w 2195"/>
                    <a:gd name="T77" fmla="*/ 2368 h 2718"/>
                    <a:gd name="T78" fmla="*/ 325 w 2195"/>
                    <a:gd name="T79" fmla="*/ 1604 h 2718"/>
                    <a:gd name="T80" fmla="*/ 1089 w 2195"/>
                    <a:gd name="T81" fmla="*/ 841 h 2718"/>
                    <a:gd name="T82" fmla="*/ 1853 w 2195"/>
                    <a:gd name="T83" fmla="*/ 1604 h 2718"/>
                    <a:gd name="T84" fmla="*/ 1089 w 2195"/>
                    <a:gd name="T85" fmla="*/ 2368 h 2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95" h="2718">
                      <a:moveTo>
                        <a:pt x="1712" y="0"/>
                      </a:moveTo>
                      <a:cubicBezTo>
                        <a:pt x="483" y="0"/>
                        <a:pt x="483" y="0"/>
                        <a:pt x="483" y="0"/>
                      </a:cubicBezTo>
                      <a:cubicBezTo>
                        <a:pt x="461" y="0"/>
                        <a:pt x="439" y="2"/>
                        <a:pt x="418" y="5"/>
                      </a:cubicBezTo>
                      <a:cubicBezTo>
                        <a:pt x="486" y="60"/>
                        <a:pt x="530" y="144"/>
                        <a:pt x="530" y="239"/>
                      </a:cubicBezTo>
                      <a:cubicBezTo>
                        <a:pt x="530" y="404"/>
                        <a:pt x="396" y="539"/>
                        <a:pt x="230" y="539"/>
                      </a:cubicBezTo>
                      <a:cubicBezTo>
                        <a:pt x="139" y="539"/>
                        <a:pt x="58" y="498"/>
                        <a:pt x="2" y="433"/>
                      </a:cubicBezTo>
                      <a:cubicBezTo>
                        <a:pt x="1" y="450"/>
                        <a:pt x="0" y="466"/>
                        <a:pt x="0" y="483"/>
                      </a:cubicBezTo>
                      <a:cubicBezTo>
                        <a:pt x="0" y="2235"/>
                        <a:pt x="0" y="2235"/>
                        <a:pt x="0" y="2235"/>
                      </a:cubicBezTo>
                      <a:cubicBezTo>
                        <a:pt x="0" y="2501"/>
                        <a:pt x="217" y="2718"/>
                        <a:pt x="483" y="2718"/>
                      </a:cubicBezTo>
                      <a:cubicBezTo>
                        <a:pt x="1712" y="2718"/>
                        <a:pt x="1712" y="2718"/>
                        <a:pt x="1712" y="2718"/>
                      </a:cubicBezTo>
                      <a:cubicBezTo>
                        <a:pt x="1977" y="2718"/>
                        <a:pt x="2195" y="2501"/>
                        <a:pt x="2195" y="2235"/>
                      </a:cubicBezTo>
                      <a:cubicBezTo>
                        <a:pt x="2195" y="483"/>
                        <a:pt x="2195" y="483"/>
                        <a:pt x="2195" y="483"/>
                      </a:cubicBezTo>
                      <a:cubicBezTo>
                        <a:pt x="2195" y="217"/>
                        <a:pt x="1977" y="0"/>
                        <a:pt x="1712" y="0"/>
                      </a:cubicBezTo>
                      <a:close/>
                      <a:moveTo>
                        <a:pt x="1603" y="217"/>
                      </a:moveTo>
                      <a:cubicBezTo>
                        <a:pt x="1670" y="217"/>
                        <a:pt x="1724" y="272"/>
                        <a:pt x="1724" y="338"/>
                      </a:cubicBezTo>
                      <a:cubicBezTo>
                        <a:pt x="1724" y="405"/>
                        <a:pt x="1670" y="459"/>
                        <a:pt x="1603" y="459"/>
                      </a:cubicBezTo>
                      <a:cubicBezTo>
                        <a:pt x="1537" y="459"/>
                        <a:pt x="1483" y="405"/>
                        <a:pt x="1483" y="338"/>
                      </a:cubicBezTo>
                      <a:cubicBezTo>
                        <a:pt x="1483" y="272"/>
                        <a:pt x="1537" y="217"/>
                        <a:pt x="1603" y="217"/>
                      </a:cubicBezTo>
                      <a:close/>
                      <a:moveTo>
                        <a:pt x="1257" y="217"/>
                      </a:moveTo>
                      <a:cubicBezTo>
                        <a:pt x="1324" y="217"/>
                        <a:pt x="1378" y="272"/>
                        <a:pt x="1378" y="338"/>
                      </a:cubicBezTo>
                      <a:cubicBezTo>
                        <a:pt x="1378" y="405"/>
                        <a:pt x="1324" y="459"/>
                        <a:pt x="1257" y="459"/>
                      </a:cubicBezTo>
                      <a:cubicBezTo>
                        <a:pt x="1190" y="459"/>
                        <a:pt x="1136" y="405"/>
                        <a:pt x="1136" y="338"/>
                      </a:cubicBezTo>
                      <a:cubicBezTo>
                        <a:pt x="1136" y="272"/>
                        <a:pt x="1190" y="217"/>
                        <a:pt x="1257" y="217"/>
                      </a:cubicBezTo>
                      <a:close/>
                      <a:moveTo>
                        <a:pt x="968" y="259"/>
                      </a:moveTo>
                      <a:cubicBezTo>
                        <a:pt x="1012" y="259"/>
                        <a:pt x="1048" y="294"/>
                        <a:pt x="1048" y="338"/>
                      </a:cubicBezTo>
                      <a:cubicBezTo>
                        <a:pt x="1048" y="382"/>
                        <a:pt x="1012" y="418"/>
                        <a:pt x="968" y="418"/>
                      </a:cubicBezTo>
                      <a:cubicBezTo>
                        <a:pt x="924" y="418"/>
                        <a:pt x="889" y="382"/>
                        <a:pt x="889" y="338"/>
                      </a:cubicBezTo>
                      <a:cubicBezTo>
                        <a:pt x="889" y="294"/>
                        <a:pt x="924" y="259"/>
                        <a:pt x="968" y="259"/>
                      </a:cubicBezTo>
                      <a:close/>
                      <a:moveTo>
                        <a:pt x="743" y="259"/>
                      </a:moveTo>
                      <a:cubicBezTo>
                        <a:pt x="787" y="259"/>
                        <a:pt x="822" y="294"/>
                        <a:pt x="822" y="338"/>
                      </a:cubicBezTo>
                      <a:cubicBezTo>
                        <a:pt x="822" y="382"/>
                        <a:pt x="787" y="418"/>
                        <a:pt x="743" y="418"/>
                      </a:cubicBezTo>
                      <a:cubicBezTo>
                        <a:pt x="699" y="418"/>
                        <a:pt x="663" y="382"/>
                        <a:pt x="663" y="338"/>
                      </a:cubicBezTo>
                      <a:cubicBezTo>
                        <a:pt x="663" y="294"/>
                        <a:pt x="699" y="259"/>
                        <a:pt x="743" y="259"/>
                      </a:cubicBezTo>
                      <a:close/>
                      <a:moveTo>
                        <a:pt x="381" y="613"/>
                      </a:moveTo>
                      <a:cubicBezTo>
                        <a:pt x="1803" y="613"/>
                        <a:pt x="1803" y="613"/>
                        <a:pt x="1803" y="613"/>
                      </a:cubicBezTo>
                      <a:cubicBezTo>
                        <a:pt x="1803" y="697"/>
                        <a:pt x="1803" y="697"/>
                        <a:pt x="1803" y="697"/>
                      </a:cubicBezTo>
                      <a:cubicBezTo>
                        <a:pt x="381" y="697"/>
                        <a:pt x="381" y="697"/>
                        <a:pt x="381" y="697"/>
                      </a:cubicBezTo>
                      <a:lnTo>
                        <a:pt x="381" y="613"/>
                      </a:lnTo>
                      <a:close/>
                      <a:moveTo>
                        <a:pt x="1089" y="2368"/>
                      </a:moveTo>
                      <a:cubicBezTo>
                        <a:pt x="667" y="2368"/>
                        <a:pt x="325" y="2026"/>
                        <a:pt x="325" y="1604"/>
                      </a:cubicBezTo>
                      <a:cubicBezTo>
                        <a:pt x="325" y="1183"/>
                        <a:pt x="667" y="841"/>
                        <a:pt x="1089" y="841"/>
                      </a:cubicBezTo>
                      <a:cubicBezTo>
                        <a:pt x="1511" y="841"/>
                        <a:pt x="1853" y="1183"/>
                        <a:pt x="1853" y="1604"/>
                      </a:cubicBezTo>
                      <a:cubicBezTo>
                        <a:pt x="1853" y="2026"/>
                        <a:pt x="1511" y="2368"/>
                        <a:pt x="1089" y="236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264" name="Oval 61"/>
                <p:cNvSpPr>
                  <a:spLocks noChangeArrowheads="1"/>
                </p:cNvSpPr>
                <p:nvPr/>
              </p:nvSpPr>
              <p:spPr bwMode="auto">
                <a:xfrm>
                  <a:off x="1423" y="-757"/>
                  <a:ext cx="546" cy="546"/>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265" name="Rectangle 62"/>
                <p:cNvSpPr>
                  <a:spLocks noChangeArrowheads="1"/>
                </p:cNvSpPr>
                <p:nvPr/>
              </p:nvSpPr>
              <p:spPr bwMode="auto">
                <a:xfrm>
                  <a:off x="5115" y="2257"/>
                  <a:ext cx="199" cy="941"/>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grpSp>
        </p:grpSp>
        <p:grpSp>
          <p:nvGrpSpPr>
            <p:cNvPr id="22" name="Group 359"/>
            <p:cNvGrpSpPr/>
            <p:nvPr/>
          </p:nvGrpSpPr>
          <p:grpSpPr>
            <a:xfrm>
              <a:off x="10497212" y="2398348"/>
              <a:ext cx="230951" cy="225236"/>
              <a:chOff x="1770156" y="3085837"/>
              <a:chExt cx="676223" cy="676223"/>
            </a:xfrm>
          </p:grpSpPr>
          <p:sp>
            <p:nvSpPr>
              <p:cNvPr id="256" name="Oval 255"/>
              <p:cNvSpPr/>
              <p:nvPr/>
            </p:nvSpPr>
            <p:spPr>
              <a:xfrm rot="5400000">
                <a:off x="1770156" y="3085837"/>
                <a:ext cx="676223" cy="676223"/>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85"/>
                  </a:spcBef>
                </a:pPr>
                <a:endParaRPr lang="en-US" sz="1100" cap="all" dirty="0">
                  <a:solidFill>
                    <a:srgbClr val="FFFFFF"/>
                  </a:solidFill>
                  <a:latin typeface="Trebuchet MS" panose="020B0603020202020204" pitchFamily="34" charset="0"/>
                </a:endParaRPr>
              </a:p>
            </p:txBody>
          </p:sp>
          <p:grpSp>
            <p:nvGrpSpPr>
              <p:cNvPr id="257" name="Group 5"/>
              <p:cNvGrpSpPr>
                <a:grpSpLocks noChangeAspect="1"/>
              </p:cNvGrpSpPr>
              <p:nvPr/>
            </p:nvGrpSpPr>
            <p:grpSpPr bwMode="auto">
              <a:xfrm>
                <a:off x="1887858" y="3182814"/>
                <a:ext cx="403751" cy="460410"/>
                <a:chOff x="979" y="-1043"/>
                <a:chExt cx="5594" cy="6379"/>
              </a:xfrm>
              <a:solidFill>
                <a:schemeClr val="bg1"/>
              </a:solidFill>
            </p:grpSpPr>
            <p:sp>
              <p:nvSpPr>
                <p:cNvPr id="258" name="Freeform 6"/>
                <p:cNvSpPr>
                  <a:spLocks noEditPoints="1"/>
                </p:cNvSpPr>
                <p:nvPr/>
              </p:nvSpPr>
              <p:spPr bwMode="auto">
                <a:xfrm>
                  <a:off x="979" y="2776"/>
                  <a:ext cx="2535" cy="2560"/>
                </a:xfrm>
                <a:custGeom>
                  <a:avLst/>
                  <a:gdLst>
                    <a:gd name="T0" fmla="*/ 1002 w 1073"/>
                    <a:gd name="T1" fmla="*/ 421 h 1084"/>
                    <a:gd name="T2" fmla="*/ 504 w 1073"/>
                    <a:gd name="T3" fmla="*/ 85 h 1084"/>
                    <a:gd name="T4" fmla="*/ 279 w 1073"/>
                    <a:gd name="T5" fmla="*/ 149 h 1084"/>
                    <a:gd name="T6" fmla="*/ 49 w 1073"/>
                    <a:gd name="T7" fmla="*/ 489 h 1084"/>
                    <a:gd name="T8" fmla="*/ 71 w 1073"/>
                    <a:gd name="T9" fmla="*/ 697 h 1084"/>
                    <a:gd name="T10" fmla="*/ 582 w 1073"/>
                    <a:gd name="T11" fmla="*/ 1042 h 1084"/>
                    <a:gd name="T12" fmla="*/ 782 w 1073"/>
                    <a:gd name="T13" fmla="*/ 985 h 1084"/>
                    <a:gd name="T14" fmla="*/ 1023 w 1073"/>
                    <a:gd name="T15" fmla="*/ 629 h 1084"/>
                    <a:gd name="T16" fmla="*/ 1002 w 1073"/>
                    <a:gd name="T17" fmla="*/ 421 h 1084"/>
                    <a:gd name="T18" fmla="*/ 397 w 1073"/>
                    <a:gd name="T19" fmla="*/ 764 h 1084"/>
                    <a:gd name="T20" fmla="*/ 533 w 1073"/>
                    <a:gd name="T21" fmla="*/ 762 h 1084"/>
                    <a:gd name="T22" fmla="*/ 446 w 1073"/>
                    <a:gd name="T23" fmla="*/ 892 h 1084"/>
                    <a:gd name="T24" fmla="*/ 397 w 1073"/>
                    <a:gd name="T25" fmla="*/ 764 h 1084"/>
                    <a:gd name="T26" fmla="*/ 500 w 1073"/>
                    <a:gd name="T27" fmla="*/ 928 h 1084"/>
                    <a:gd name="T28" fmla="*/ 588 w 1073"/>
                    <a:gd name="T29" fmla="*/ 798 h 1084"/>
                    <a:gd name="T30" fmla="*/ 636 w 1073"/>
                    <a:gd name="T31" fmla="*/ 926 h 1084"/>
                    <a:gd name="T32" fmla="*/ 500 w 1073"/>
                    <a:gd name="T33" fmla="*/ 928 h 1084"/>
                    <a:gd name="T34" fmla="*/ 739 w 1073"/>
                    <a:gd name="T35" fmla="*/ 831 h 1084"/>
                    <a:gd name="T36" fmla="*/ 208 w 1073"/>
                    <a:gd name="T37" fmla="*/ 472 h 1084"/>
                    <a:gd name="T38" fmla="*/ 405 w 1073"/>
                    <a:gd name="T39" fmla="*/ 180 h 1084"/>
                    <a:gd name="T40" fmla="*/ 936 w 1073"/>
                    <a:gd name="T41" fmla="*/ 540 h 1084"/>
                    <a:gd name="T42" fmla="*/ 739 w 1073"/>
                    <a:gd name="T43" fmla="*/ 831 h 1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73" h="1084">
                      <a:moveTo>
                        <a:pt x="1002" y="421"/>
                      </a:moveTo>
                      <a:cubicBezTo>
                        <a:pt x="504" y="85"/>
                        <a:pt x="504" y="85"/>
                        <a:pt x="504" y="85"/>
                      </a:cubicBezTo>
                      <a:cubicBezTo>
                        <a:pt x="504" y="85"/>
                        <a:pt x="380" y="0"/>
                        <a:pt x="279" y="149"/>
                      </a:cubicBezTo>
                      <a:cubicBezTo>
                        <a:pt x="49" y="489"/>
                        <a:pt x="49" y="489"/>
                        <a:pt x="49" y="489"/>
                      </a:cubicBezTo>
                      <a:cubicBezTo>
                        <a:pt x="0" y="562"/>
                        <a:pt x="9" y="655"/>
                        <a:pt x="71" y="697"/>
                      </a:cubicBezTo>
                      <a:cubicBezTo>
                        <a:pt x="582" y="1042"/>
                        <a:pt x="582" y="1042"/>
                        <a:pt x="582" y="1042"/>
                      </a:cubicBezTo>
                      <a:cubicBezTo>
                        <a:pt x="643" y="1084"/>
                        <a:pt x="733" y="1058"/>
                        <a:pt x="782" y="985"/>
                      </a:cubicBezTo>
                      <a:cubicBezTo>
                        <a:pt x="1023" y="629"/>
                        <a:pt x="1023" y="629"/>
                        <a:pt x="1023" y="629"/>
                      </a:cubicBezTo>
                      <a:cubicBezTo>
                        <a:pt x="1073" y="556"/>
                        <a:pt x="1063" y="463"/>
                        <a:pt x="1002" y="421"/>
                      </a:cubicBezTo>
                      <a:close/>
                      <a:moveTo>
                        <a:pt x="397" y="764"/>
                      </a:moveTo>
                      <a:cubicBezTo>
                        <a:pt x="533" y="762"/>
                        <a:pt x="533" y="762"/>
                        <a:pt x="533" y="762"/>
                      </a:cubicBezTo>
                      <a:cubicBezTo>
                        <a:pt x="446" y="892"/>
                        <a:pt x="446" y="892"/>
                        <a:pt x="446" y="892"/>
                      </a:cubicBezTo>
                      <a:lnTo>
                        <a:pt x="397" y="764"/>
                      </a:lnTo>
                      <a:close/>
                      <a:moveTo>
                        <a:pt x="500" y="928"/>
                      </a:moveTo>
                      <a:cubicBezTo>
                        <a:pt x="588" y="798"/>
                        <a:pt x="588" y="798"/>
                        <a:pt x="588" y="798"/>
                      </a:cubicBezTo>
                      <a:cubicBezTo>
                        <a:pt x="636" y="926"/>
                        <a:pt x="636" y="926"/>
                        <a:pt x="636" y="926"/>
                      </a:cubicBezTo>
                      <a:lnTo>
                        <a:pt x="500" y="928"/>
                      </a:lnTo>
                      <a:close/>
                      <a:moveTo>
                        <a:pt x="739" y="831"/>
                      </a:moveTo>
                      <a:cubicBezTo>
                        <a:pt x="208" y="472"/>
                        <a:pt x="208" y="472"/>
                        <a:pt x="208" y="472"/>
                      </a:cubicBezTo>
                      <a:cubicBezTo>
                        <a:pt x="405" y="180"/>
                        <a:pt x="405" y="180"/>
                        <a:pt x="405" y="180"/>
                      </a:cubicBezTo>
                      <a:cubicBezTo>
                        <a:pt x="936" y="540"/>
                        <a:pt x="936" y="540"/>
                        <a:pt x="936" y="540"/>
                      </a:cubicBezTo>
                      <a:lnTo>
                        <a:pt x="739" y="83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259" name="Freeform 7"/>
                <p:cNvSpPr>
                  <a:spLocks/>
                </p:cNvSpPr>
                <p:nvPr/>
              </p:nvSpPr>
              <p:spPr bwMode="auto">
                <a:xfrm>
                  <a:off x="2103" y="-1043"/>
                  <a:ext cx="4470" cy="4738"/>
                </a:xfrm>
                <a:custGeom>
                  <a:avLst/>
                  <a:gdLst>
                    <a:gd name="T0" fmla="*/ 1812 w 1892"/>
                    <a:gd name="T1" fmla="*/ 766 h 2006"/>
                    <a:gd name="T2" fmla="*/ 1812 w 1892"/>
                    <a:gd name="T3" fmla="*/ 607 h 2006"/>
                    <a:gd name="T4" fmla="*/ 1645 w 1892"/>
                    <a:gd name="T5" fmla="*/ 611 h 2006"/>
                    <a:gd name="T6" fmla="*/ 1166 w 1892"/>
                    <a:gd name="T7" fmla="*/ 1049 h 2006"/>
                    <a:gd name="T8" fmla="*/ 1143 w 1892"/>
                    <a:gd name="T9" fmla="*/ 993 h 2006"/>
                    <a:gd name="T10" fmla="*/ 1541 w 1892"/>
                    <a:gd name="T11" fmla="*/ 373 h 2006"/>
                    <a:gd name="T12" fmla="*/ 1509 w 1892"/>
                    <a:gd name="T13" fmla="*/ 208 h 2006"/>
                    <a:gd name="T14" fmla="*/ 1324 w 1892"/>
                    <a:gd name="T15" fmla="*/ 256 h 2006"/>
                    <a:gd name="T16" fmla="*/ 937 w 1892"/>
                    <a:gd name="T17" fmla="*/ 813 h 2006"/>
                    <a:gd name="T18" fmla="*/ 862 w 1892"/>
                    <a:gd name="T19" fmla="*/ 772 h 2006"/>
                    <a:gd name="T20" fmla="*/ 1015 w 1892"/>
                    <a:gd name="T21" fmla="*/ 198 h 2006"/>
                    <a:gd name="T22" fmla="*/ 928 w 1892"/>
                    <a:gd name="T23" fmla="*/ 40 h 2006"/>
                    <a:gd name="T24" fmla="*/ 798 w 1892"/>
                    <a:gd name="T25" fmla="*/ 157 h 2006"/>
                    <a:gd name="T26" fmla="*/ 619 w 1892"/>
                    <a:gd name="T27" fmla="*/ 679 h 2006"/>
                    <a:gd name="T28" fmla="*/ 510 w 1892"/>
                    <a:gd name="T29" fmla="*/ 719 h 2006"/>
                    <a:gd name="T30" fmla="*/ 521 w 1892"/>
                    <a:gd name="T31" fmla="*/ 204 h 2006"/>
                    <a:gd name="T32" fmla="*/ 387 w 1892"/>
                    <a:gd name="T33" fmla="*/ 114 h 2006"/>
                    <a:gd name="T34" fmla="*/ 297 w 1892"/>
                    <a:gd name="T35" fmla="*/ 248 h 2006"/>
                    <a:gd name="T36" fmla="*/ 283 w 1892"/>
                    <a:gd name="T37" fmla="*/ 708 h 2006"/>
                    <a:gd name="T38" fmla="*/ 223 w 1892"/>
                    <a:gd name="T39" fmla="*/ 853 h 2006"/>
                    <a:gd name="T40" fmla="*/ 398 w 1892"/>
                    <a:gd name="T41" fmla="*/ 1025 h 2006"/>
                    <a:gd name="T42" fmla="*/ 224 w 1892"/>
                    <a:gd name="T43" fmla="*/ 1394 h 2006"/>
                    <a:gd name="T44" fmla="*/ 0 w 1892"/>
                    <a:gd name="T45" fmla="*/ 1381 h 2006"/>
                    <a:gd name="T46" fmla="*/ 215 w 1892"/>
                    <a:gd name="T47" fmla="*/ 1746 h 2006"/>
                    <a:gd name="T48" fmla="*/ 426 w 1892"/>
                    <a:gd name="T49" fmla="*/ 1888 h 2006"/>
                    <a:gd name="T50" fmla="*/ 787 w 1892"/>
                    <a:gd name="T51" fmla="*/ 1989 h 2006"/>
                    <a:gd name="T52" fmla="*/ 1623 w 1892"/>
                    <a:gd name="T53" fmla="*/ 1869 h 2006"/>
                    <a:gd name="T54" fmla="*/ 1643 w 1892"/>
                    <a:gd name="T55" fmla="*/ 1689 h 2006"/>
                    <a:gd name="T56" fmla="*/ 1172 w 1892"/>
                    <a:gd name="T57" fmla="*/ 1640 h 2006"/>
                    <a:gd name="T58" fmla="*/ 1095 w 1892"/>
                    <a:gd name="T59" fmla="*/ 1452 h 2006"/>
                    <a:gd name="T60" fmla="*/ 1812 w 1892"/>
                    <a:gd name="T61" fmla="*/ 766 h 20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92" h="2006">
                      <a:moveTo>
                        <a:pt x="1812" y="766"/>
                      </a:moveTo>
                      <a:cubicBezTo>
                        <a:pt x="1892" y="676"/>
                        <a:pt x="1812" y="607"/>
                        <a:pt x="1812" y="607"/>
                      </a:cubicBezTo>
                      <a:cubicBezTo>
                        <a:pt x="1736" y="527"/>
                        <a:pt x="1645" y="611"/>
                        <a:pt x="1645" y="611"/>
                      </a:cubicBezTo>
                      <a:cubicBezTo>
                        <a:pt x="1176" y="1076"/>
                        <a:pt x="1175" y="1044"/>
                        <a:pt x="1166" y="1049"/>
                      </a:cubicBezTo>
                      <a:cubicBezTo>
                        <a:pt x="1166" y="1049"/>
                        <a:pt x="1112" y="1054"/>
                        <a:pt x="1143" y="993"/>
                      </a:cubicBezTo>
                      <a:cubicBezTo>
                        <a:pt x="1174" y="932"/>
                        <a:pt x="1541" y="373"/>
                        <a:pt x="1541" y="373"/>
                      </a:cubicBezTo>
                      <a:cubicBezTo>
                        <a:pt x="1541" y="373"/>
                        <a:pt x="1604" y="264"/>
                        <a:pt x="1509" y="208"/>
                      </a:cubicBezTo>
                      <a:cubicBezTo>
                        <a:pt x="1509" y="208"/>
                        <a:pt x="1425" y="121"/>
                        <a:pt x="1324" y="256"/>
                      </a:cubicBezTo>
                      <a:cubicBezTo>
                        <a:pt x="937" y="813"/>
                        <a:pt x="937" y="813"/>
                        <a:pt x="937" y="813"/>
                      </a:cubicBezTo>
                      <a:cubicBezTo>
                        <a:pt x="937" y="813"/>
                        <a:pt x="850" y="866"/>
                        <a:pt x="862" y="772"/>
                      </a:cubicBezTo>
                      <a:cubicBezTo>
                        <a:pt x="1015" y="198"/>
                        <a:pt x="1015" y="198"/>
                        <a:pt x="1015" y="198"/>
                      </a:cubicBezTo>
                      <a:cubicBezTo>
                        <a:pt x="1015" y="198"/>
                        <a:pt x="1059" y="54"/>
                        <a:pt x="928" y="40"/>
                      </a:cubicBezTo>
                      <a:cubicBezTo>
                        <a:pt x="928" y="40"/>
                        <a:pt x="853" y="0"/>
                        <a:pt x="798" y="157"/>
                      </a:cubicBezTo>
                      <a:cubicBezTo>
                        <a:pt x="619" y="679"/>
                        <a:pt x="619" y="679"/>
                        <a:pt x="619" y="679"/>
                      </a:cubicBezTo>
                      <a:cubicBezTo>
                        <a:pt x="619" y="679"/>
                        <a:pt x="578" y="815"/>
                        <a:pt x="510" y="719"/>
                      </a:cubicBezTo>
                      <a:cubicBezTo>
                        <a:pt x="521" y="204"/>
                        <a:pt x="521" y="204"/>
                        <a:pt x="521" y="204"/>
                      </a:cubicBezTo>
                      <a:cubicBezTo>
                        <a:pt x="521" y="204"/>
                        <a:pt x="519" y="104"/>
                        <a:pt x="387" y="114"/>
                      </a:cubicBezTo>
                      <a:cubicBezTo>
                        <a:pt x="387" y="114"/>
                        <a:pt x="297" y="143"/>
                        <a:pt x="297" y="248"/>
                      </a:cubicBezTo>
                      <a:cubicBezTo>
                        <a:pt x="283" y="708"/>
                        <a:pt x="283" y="708"/>
                        <a:pt x="283" y="708"/>
                      </a:cubicBezTo>
                      <a:cubicBezTo>
                        <a:pt x="283" y="708"/>
                        <a:pt x="278" y="775"/>
                        <a:pt x="223" y="853"/>
                      </a:cubicBezTo>
                      <a:cubicBezTo>
                        <a:pt x="301" y="881"/>
                        <a:pt x="367" y="941"/>
                        <a:pt x="398" y="1025"/>
                      </a:cubicBezTo>
                      <a:cubicBezTo>
                        <a:pt x="452" y="1175"/>
                        <a:pt x="374" y="1340"/>
                        <a:pt x="224" y="1394"/>
                      </a:cubicBezTo>
                      <a:cubicBezTo>
                        <a:pt x="148" y="1422"/>
                        <a:pt x="68" y="1414"/>
                        <a:pt x="0" y="1381"/>
                      </a:cubicBezTo>
                      <a:cubicBezTo>
                        <a:pt x="3" y="1510"/>
                        <a:pt x="58" y="1639"/>
                        <a:pt x="215" y="1746"/>
                      </a:cubicBezTo>
                      <a:cubicBezTo>
                        <a:pt x="426" y="1888"/>
                        <a:pt x="426" y="1888"/>
                        <a:pt x="426" y="1888"/>
                      </a:cubicBezTo>
                      <a:cubicBezTo>
                        <a:pt x="426" y="1888"/>
                        <a:pt x="585" y="2006"/>
                        <a:pt x="787" y="1989"/>
                      </a:cubicBezTo>
                      <a:cubicBezTo>
                        <a:pt x="787" y="1989"/>
                        <a:pt x="1576" y="1878"/>
                        <a:pt x="1623" y="1869"/>
                      </a:cubicBezTo>
                      <a:cubicBezTo>
                        <a:pt x="1623" y="1869"/>
                        <a:pt x="1753" y="1783"/>
                        <a:pt x="1643" y="1689"/>
                      </a:cubicBezTo>
                      <a:cubicBezTo>
                        <a:pt x="1534" y="1594"/>
                        <a:pt x="1307" y="1641"/>
                        <a:pt x="1172" y="1640"/>
                      </a:cubicBezTo>
                      <a:cubicBezTo>
                        <a:pt x="1172" y="1640"/>
                        <a:pt x="994" y="1580"/>
                        <a:pt x="1095" y="1452"/>
                      </a:cubicBezTo>
                      <a:cubicBezTo>
                        <a:pt x="1095" y="1452"/>
                        <a:pt x="1239" y="1327"/>
                        <a:pt x="1812" y="76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260" name="Freeform 8"/>
                <p:cNvSpPr>
                  <a:spLocks/>
                </p:cNvSpPr>
                <p:nvPr/>
              </p:nvSpPr>
              <p:spPr bwMode="auto">
                <a:xfrm>
                  <a:off x="2063" y="1300"/>
                  <a:ext cx="591" cy="590"/>
                </a:xfrm>
                <a:custGeom>
                  <a:avLst/>
                  <a:gdLst>
                    <a:gd name="T0" fmla="*/ 163 w 250"/>
                    <a:gd name="T1" fmla="*/ 229 h 250"/>
                    <a:gd name="T2" fmla="*/ 229 w 250"/>
                    <a:gd name="T3" fmla="*/ 87 h 250"/>
                    <a:gd name="T4" fmla="*/ 88 w 250"/>
                    <a:gd name="T5" fmla="*/ 21 h 250"/>
                    <a:gd name="T6" fmla="*/ 21 w 250"/>
                    <a:gd name="T7" fmla="*/ 162 h 250"/>
                    <a:gd name="T8" fmla="*/ 163 w 250"/>
                    <a:gd name="T9" fmla="*/ 229 h 250"/>
                  </a:gdLst>
                  <a:ahLst/>
                  <a:cxnLst>
                    <a:cxn ang="0">
                      <a:pos x="T0" y="T1"/>
                    </a:cxn>
                    <a:cxn ang="0">
                      <a:pos x="T2" y="T3"/>
                    </a:cxn>
                    <a:cxn ang="0">
                      <a:pos x="T4" y="T5"/>
                    </a:cxn>
                    <a:cxn ang="0">
                      <a:pos x="T6" y="T7"/>
                    </a:cxn>
                    <a:cxn ang="0">
                      <a:pos x="T8" y="T9"/>
                    </a:cxn>
                  </a:cxnLst>
                  <a:rect l="0" t="0" r="r" b="b"/>
                  <a:pathLst>
                    <a:path w="250" h="250">
                      <a:moveTo>
                        <a:pt x="163" y="229"/>
                      </a:moveTo>
                      <a:cubicBezTo>
                        <a:pt x="220" y="208"/>
                        <a:pt x="250" y="145"/>
                        <a:pt x="229" y="87"/>
                      </a:cubicBezTo>
                      <a:cubicBezTo>
                        <a:pt x="209" y="30"/>
                        <a:pt x="145" y="0"/>
                        <a:pt x="88" y="21"/>
                      </a:cubicBezTo>
                      <a:cubicBezTo>
                        <a:pt x="30" y="41"/>
                        <a:pt x="0" y="105"/>
                        <a:pt x="21" y="162"/>
                      </a:cubicBezTo>
                      <a:cubicBezTo>
                        <a:pt x="42" y="220"/>
                        <a:pt x="105" y="250"/>
                        <a:pt x="163" y="22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grpSp>
        </p:grpSp>
        <p:grpSp>
          <p:nvGrpSpPr>
            <p:cNvPr id="23" name="Group 377"/>
            <p:cNvGrpSpPr/>
            <p:nvPr/>
          </p:nvGrpSpPr>
          <p:grpSpPr>
            <a:xfrm>
              <a:off x="5051561" y="3105407"/>
              <a:ext cx="230951" cy="225236"/>
              <a:chOff x="9362031" y="3085837"/>
              <a:chExt cx="676223" cy="676223"/>
            </a:xfrm>
          </p:grpSpPr>
          <p:sp>
            <p:nvSpPr>
              <p:cNvPr id="252" name="Oval 251"/>
              <p:cNvSpPr/>
              <p:nvPr/>
            </p:nvSpPr>
            <p:spPr>
              <a:xfrm rot="5400000">
                <a:off x="9362031" y="3085837"/>
                <a:ext cx="676223" cy="676223"/>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85"/>
                  </a:spcBef>
                </a:pPr>
                <a:endParaRPr lang="en-US" sz="1100" cap="all" dirty="0">
                  <a:solidFill>
                    <a:srgbClr val="FFFFFF"/>
                  </a:solidFill>
                  <a:latin typeface="Trebuchet MS" panose="020B0603020202020204" pitchFamily="34" charset="0"/>
                </a:endParaRPr>
              </a:p>
            </p:txBody>
          </p:sp>
          <p:grpSp>
            <p:nvGrpSpPr>
              <p:cNvPr id="253" name="Group 26"/>
              <p:cNvGrpSpPr>
                <a:grpSpLocks noChangeAspect="1"/>
              </p:cNvGrpSpPr>
              <p:nvPr/>
            </p:nvGrpSpPr>
            <p:grpSpPr bwMode="auto">
              <a:xfrm>
                <a:off x="9511423" y="3221413"/>
                <a:ext cx="370204" cy="324855"/>
                <a:chOff x="620" y="-586"/>
                <a:chExt cx="6245" cy="5480"/>
              </a:xfrm>
              <a:solidFill>
                <a:schemeClr val="bg1"/>
              </a:solidFill>
            </p:grpSpPr>
            <p:sp>
              <p:nvSpPr>
                <p:cNvPr id="254" name="Freeform 27"/>
                <p:cNvSpPr>
                  <a:spLocks noEditPoints="1"/>
                </p:cNvSpPr>
                <p:nvPr/>
              </p:nvSpPr>
              <p:spPr bwMode="auto">
                <a:xfrm>
                  <a:off x="620" y="-586"/>
                  <a:ext cx="6245" cy="5480"/>
                </a:xfrm>
                <a:custGeom>
                  <a:avLst/>
                  <a:gdLst>
                    <a:gd name="T0" fmla="*/ 2431 w 2644"/>
                    <a:gd name="T1" fmla="*/ 456 h 2320"/>
                    <a:gd name="T2" fmla="*/ 2383 w 2644"/>
                    <a:gd name="T3" fmla="*/ 456 h 2320"/>
                    <a:gd name="T4" fmla="*/ 2365 w 2644"/>
                    <a:gd name="T5" fmla="*/ 376 h 2320"/>
                    <a:gd name="T6" fmla="*/ 2254 w 2644"/>
                    <a:gd name="T7" fmla="*/ 239 h 2320"/>
                    <a:gd name="T8" fmla="*/ 2203 w 2644"/>
                    <a:gd name="T9" fmla="*/ 221 h 2320"/>
                    <a:gd name="T10" fmla="*/ 2181 w 2644"/>
                    <a:gd name="T11" fmla="*/ 145 h 2320"/>
                    <a:gd name="T12" fmla="*/ 2055 w 2644"/>
                    <a:gd name="T13" fmla="*/ 22 h 2320"/>
                    <a:gd name="T14" fmla="*/ 1867 w 2644"/>
                    <a:gd name="T15" fmla="*/ 23 h 2320"/>
                    <a:gd name="T16" fmla="*/ 645 w 2644"/>
                    <a:gd name="T17" fmla="*/ 456 h 2320"/>
                    <a:gd name="T18" fmla="*/ 378 w 2644"/>
                    <a:gd name="T19" fmla="*/ 456 h 2320"/>
                    <a:gd name="T20" fmla="*/ 424 w 2644"/>
                    <a:gd name="T21" fmla="*/ 613 h 2320"/>
                    <a:gd name="T22" fmla="*/ 125 w 2644"/>
                    <a:gd name="T23" fmla="*/ 913 h 2320"/>
                    <a:gd name="T24" fmla="*/ 0 w 2644"/>
                    <a:gd name="T25" fmla="*/ 885 h 2320"/>
                    <a:gd name="T26" fmla="*/ 0 w 2644"/>
                    <a:gd name="T27" fmla="*/ 2141 h 2320"/>
                    <a:gd name="T28" fmla="*/ 212 w 2644"/>
                    <a:gd name="T29" fmla="*/ 2320 h 2320"/>
                    <a:gd name="T30" fmla="*/ 2431 w 2644"/>
                    <a:gd name="T31" fmla="*/ 2320 h 2320"/>
                    <a:gd name="T32" fmla="*/ 2644 w 2644"/>
                    <a:gd name="T33" fmla="*/ 2141 h 2320"/>
                    <a:gd name="T34" fmla="*/ 2644 w 2644"/>
                    <a:gd name="T35" fmla="*/ 634 h 2320"/>
                    <a:gd name="T36" fmla="*/ 2431 w 2644"/>
                    <a:gd name="T37" fmla="*/ 456 h 2320"/>
                    <a:gd name="T38" fmla="*/ 978 w 2644"/>
                    <a:gd name="T39" fmla="*/ 456 h 2320"/>
                    <a:gd name="T40" fmla="*/ 895 w 2644"/>
                    <a:gd name="T41" fmla="*/ 456 h 2320"/>
                    <a:gd name="T42" fmla="*/ 1895 w 2644"/>
                    <a:gd name="T43" fmla="*/ 101 h 2320"/>
                    <a:gd name="T44" fmla="*/ 2026 w 2644"/>
                    <a:gd name="T45" fmla="*/ 100 h 2320"/>
                    <a:gd name="T46" fmla="*/ 2101 w 2644"/>
                    <a:gd name="T47" fmla="*/ 170 h 2320"/>
                    <a:gd name="T48" fmla="*/ 2114 w 2644"/>
                    <a:gd name="T49" fmla="*/ 212 h 2320"/>
                    <a:gd name="T50" fmla="*/ 2068 w 2644"/>
                    <a:gd name="T51" fmla="*/ 219 h 2320"/>
                    <a:gd name="T52" fmla="*/ 1033 w 2644"/>
                    <a:gd name="T53" fmla="*/ 456 h 2320"/>
                    <a:gd name="T54" fmla="*/ 978 w 2644"/>
                    <a:gd name="T55" fmla="*/ 456 h 2320"/>
                    <a:gd name="T56" fmla="*/ 2271 w 2644"/>
                    <a:gd name="T57" fmla="*/ 456 h 2320"/>
                    <a:gd name="T58" fmla="*/ 2184 w 2644"/>
                    <a:gd name="T59" fmla="*/ 456 h 2320"/>
                    <a:gd name="T60" fmla="*/ 1406 w 2644"/>
                    <a:gd name="T61" fmla="*/ 456 h 2320"/>
                    <a:gd name="T62" fmla="*/ 2086 w 2644"/>
                    <a:gd name="T63" fmla="*/ 300 h 2320"/>
                    <a:gd name="T64" fmla="*/ 2138 w 2644"/>
                    <a:gd name="T65" fmla="*/ 295 h 2320"/>
                    <a:gd name="T66" fmla="*/ 2233 w 2644"/>
                    <a:gd name="T67" fmla="*/ 324 h 2320"/>
                    <a:gd name="T68" fmla="*/ 2284 w 2644"/>
                    <a:gd name="T69" fmla="*/ 395 h 2320"/>
                    <a:gd name="T70" fmla="*/ 2298 w 2644"/>
                    <a:gd name="T71" fmla="*/ 456 h 2320"/>
                    <a:gd name="T72" fmla="*/ 2271 w 2644"/>
                    <a:gd name="T73" fmla="*/ 456 h 2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44" h="2320">
                      <a:moveTo>
                        <a:pt x="2431" y="456"/>
                      </a:moveTo>
                      <a:cubicBezTo>
                        <a:pt x="2383" y="456"/>
                        <a:pt x="2383" y="456"/>
                        <a:pt x="2383" y="456"/>
                      </a:cubicBezTo>
                      <a:cubicBezTo>
                        <a:pt x="2365" y="376"/>
                        <a:pt x="2365" y="376"/>
                        <a:pt x="2365" y="376"/>
                      </a:cubicBezTo>
                      <a:cubicBezTo>
                        <a:pt x="2351" y="318"/>
                        <a:pt x="2312" y="269"/>
                        <a:pt x="2254" y="239"/>
                      </a:cubicBezTo>
                      <a:cubicBezTo>
                        <a:pt x="2238" y="231"/>
                        <a:pt x="2221" y="225"/>
                        <a:pt x="2203" y="221"/>
                      </a:cubicBezTo>
                      <a:cubicBezTo>
                        <a:pt x="2181" y="145"/>
                        <a:pt x="2181" y="145"/>
                        <a:pt x="2181" y="145"/>
                      </a:cubicBezTo>
                      <a:cubicBezTo>
                        <a:pt x="2161" y="88"/>
                        <a:pt x="2116" y="44"/>
                        <a:pt x="2055" y="22"/>
                      </a:cubicBezTo>
                      <a:cubicBezTo>
                        <a:pt x="1997" y="0"/>
                        <a:pt x="1930" y="0"/>
                        <a:pt x="1867" y="23"/>
                      </a:cubicBezTo>
                      <a:cubicBezTo>
                        <a:pt x="645" y="456"/>
                        <a:pt x="645" y="456"/>
                        <a:pt x="645" y="456"/>
                      </a:cubicBezTo>
                      <a:cubicBezTo>
                        <a:pt x="378" y="456"/>
                        <a:pt x="378" y="456"/>
                        <a:pt x="378" y="456"/>
                      </a:cubicBezTo>
                      <a:cubicBezTo>
                        <a:pt x="407" y="502"/>
                        <a:pt x="424" y="555"/>
                        <a:pt x="424" y="613"/>
                      </a:cubicBezTo>
                      <a:cubicBezTo>
                        <a:pt x="424" y="779"/>
                        <a:pt x="290" y="913"/>
                        <a:pt x="125" y="913"/>
                      </a:cubicBezTo>
                      <a:cubicBezTo>
                        <a:pt x="80" y="913"/>
                        <a:pt x="38" y="902"/>
                        <a:pt x="0" y="885"/>
                      </a:cubicBezTo>
                      <a:cubicBezTo>
                        <a:pt x="0" y="2141"/>
                        <a:pt x="0" y="2141"/>
                        <a:pt x="0" y="2141"/>
                      </a:cubicBezTo>
                      <a:cubicBezTo>
                        <a:pt x="0" y="2240"/>
                        <a:pt x="95" y="2320"/>
                        <a:pt x="212" y="2320"/>
                      </a:cubicBezTo>
                      <a:cubicBezTo>
                        <a:pt x="2431" y="2320"/>
                        <a:pt x="2431" y="2320"/>
                        <a:pt x="2431" y="2320"/>
                      </a:cubicBezTo>
                      <a:cubicBezTo>
                        <a:pt x="2549" y="2320"/>
                        <a:pt x="2644" y="2240"/>
                        <a:pt x="2644" y="2141"/>
                      </a:cubicBezTo>
                      <a:cubicBezTo>
                        <a:pt x="2644" y="634"/>
                        <a:pt x="2644" y="634"/>
                        <a:pt x="2644" y="634"/>
                      </a:cubicBezTo>
                      <a:cubicBezTo>
                        <a:pt x="2644" y="536"/>
                        <a:pt x="2549" y="456"/>
                        <a:pt x="2431" y="456"/>
                      </a:cubicBezTo>
                      <a:close/>
                      <a:moveTo>
                        <a:pt x="978" y="456"/>
                      </a:moveTo>
                      <a:cubicBezTo>
                        <a:pt x="895" y="456"/>
                        <a:pt x="895" y="456"/>
                        <a:pt x="895" y="456"/>
                      </a:cubicBezTo>
                      <a:cubicBezTo>
                        <a:pt x="1895" y="101"/>
                        <a:pt x="1895" y="101"/>
                        <a:pt x="1895" y="101"/>
                      </a:cubicBezTo>
                      <a:cubicBezTo>
                        <a:pt x="1940" y="86"/>
                        <a:pt x="1986" y="85"/>
                        <a:pt x="2026" y="100"/>
                      </a:cubicBezTo>
                      <a:cubicBezTo>
                        <a:pt x="2063" y="114"/>
                        <a:pt x="2090" y="140"/>
                        <a:pt x="2101" y="170"/>
                      </a:cubicBezTo>
                      <a:cubicBezTo>
                        <a:pt x="2114" y="212"/>
                        <a:pt x="2114" y="212"/>
                        <a:pt x="2114" y="212"/>
                      </a:cubicBezTo>
                      <a:cubicBezTo>
                        <a:pt x="2098" y="213"/>
                        <a:pt x="2083" y="215"/>
                        <a:pt x="2068" y="219"/>
                      </a:cubicBezTo>
                      <a:cubicBezTo>
                        <a:pt x="1033" y="456"/>
                        <a:pt x="1033" y="456"/>
                        <a:pt x="1033" y="456"/>
                      </a:cubicBezTo>
                      <a:lnTo>
                        <a:pt x="978" y="456"/>
                      </a:lnTo>
                      <a:close/>
                      <a:moveTo>
                        <a:pt x="2271" y="456"/>
                      </a:moveTo>
                      <a:cubicBezTo>
                        <a:pt x="2184" y="456"/>
                        <a:pt x="2184" y="456"/>
                        <a:pt x="2184" y="456"/>
                      </a:cubicBezTo>
                      <a:cubicBezTo>
                        <a:pt x="1406" y="456"/>
                        <a:pt x="1406" y="456"/>
                        <a:pt x="1406" y="456"/>
                      </a:cubicBezTo>
                      <a:cubicBezTo>
                        <a:pt x="2086" y="300"/>
                        <a:pt x="2086" y="300"/>
                        <a:pt x="2086" y="300"/>
                      </a:cubicBezTo>
                      <a:cubicBezTo>
                        <a:pt x="2104" y="296"/>
                        <a:pt x="2121" y="295"/>
                        <a:pt x="2138" y="295"/>
                      </a:cubicBezTo>
                      <a:cubicBezTo>
                        <a:pt x="2195" y="301"/>
                        <a:pt x="2233" y="324"/>
                        <a:pt x="2233" y="324"/>
                      </a:cubicBezTo>
                      <a:cubicBezTo>
                        <a:pt x="2259" y="342"/>
                        <a:pt x="2277" y="367"/>
                        <a:pt x="2284" y="395"/>
                      </a:cubicBezTo>
                      <a:cubicBezTo>
                        <a:pt x="2298" y="456"/>
                        <a:pt x="2298" y="456"/>
                        <a:pt x="2298" y="456"/>
                      </a:cubicBezTo>
                      <a:lnTo>
                        <a:pt x="2271" y="45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255" name="Oval 28"/>
                <p:cNvSpPr>
                  <a:spLocks noChangeArrowheads="1"/>
                </p:cNvSpPr>
                <p:nvPr/>
              </p:nvSpPr>
              <p:spPr bwMode="auto">
                <a:xfrm>
                  <a:off x="653" y="574"/>
                  <a:ext cx="543" cy="543"/>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grpSp>
        </p:grpSp>
        <p:grpSp>
          <p:nvGrpSpPr>
            <p:cNvPr id="24" name="Group 387"/>
            <p:cNvGrpSpPr/>
            <p:nvPr/>
          </p:nvGrpSpPr>
          <p:grpSpPr>
            <a:xfrm>
              <a:off x="5431614" y="3962780"/>
              <a:ext cx="230951" cy="225236"/>
              <a:chOff x="5604433" y="804836"/>
              <a:chExt cx="676223" cy="676223"/>
            </a:xfrm>
          </p:grpSpPr>
          <p:sp>
            <p:nvSpPr>
              <p:cNvPr id="244" name="Oval 243"/>
              <p:cNvSpPr/>
              <p:nvPr/>
            </p:nvSpPr>
            <p:spPr>
              <a:xfrm>
                <a:off x="5604433" y="804836"/>
                <a:ext cx="676223" cy="676223"/>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85"/>
                  </a:spcBef>
                </a:pPr>
                <a:endParaRPr lang="en-US" sz="1100" cap="all" dirty="0">
                  <a:solidFill>
                    <a:srgbClr val="FFFFFF"/>
                  </a:solidFill>
                  <a:latin typeface="Trebuchet MS" panose="020B0603020202020204" pitchFamily="34" charset="0"/>
                </a:endParaRPr>
              </a:p>
            </p:txBody>
          </p:sp>
          <p:grpSp>
            <p:nvGrpSpPr>
              <p:cNvPr id="245" name="Group 43"/>
              <p:cNvGrpSpPr>
                <a:grpSpLocks noChangeAspect="1"/>
              </p:cNvGrpSpPr>
              <p:nvPr/>
            </p:nvGrpSpPr>
            <p:grpSpPr bwMode="auto">
              <a:xfrm>
                <a:off x="5713968" y="934531"/>
                <a:ext cx="445870" cy="394717"/>
                <a:chOff x="99" y="-1050"/>
                <a:chExt cx="7287" cy="6451"/>
              </a:xfrm>
              <a:solidFill>
                <a:schemeClr val="bg1"/>
              </a:solidFill>
            </p:grpSpPr>
            <p:sp>
              <p:nvSpPr>
                <p:cNvPr id="246" name="Freeform 44"/>
                <p:cNvSpPr>
                  <a:spLocks/>
                </p:cNvSpPr>
                <p:nvPr/>
              </p:nvSpPr>
              <p:spPr bwMode="auto">
                <a:xfrm>
                  <a:off x="1479" y="3769"/>
                  <a:ext cx="961" cy="819"/>
                </a:xfrm>
                <a:custGeom>
                  <a:avLst/>
                  <a:gdLst>
                    <a:gd name="T0" fmla="*/ 7 w 407"/>
                    <a:gd name="T1" fmla="*/ 16 h 347"/>
                    <a:gd name="T2" fmla="*/ 29 w 407"/>
                    <a:gd name="T3" fmla="*/ 3 h 347"/>
                    <a:gd name="T4" fmla="*/ 66 w 407"/>
                    <a:gd name="T5" fmla="*/ 30 h 347"/>
                    <a:gd name="T6" fmla="*/ 366 w 407"/>
                    <a:gd name="T7" fmla="*/ 254 h 347"/>
                    <a:gd name="T8" fmla="*/ 404 w 407"/>
                    <a:gd name="T9" fmla="*/ 281 h 347"/>
                    <a:gd name="T10" fmla="*/ 377 w 407"/>
                    <a:gd name="T11" fmla="*/ 318 h 347"/>
                    <a:gd name="T12" fmla="*/ 2 w 407"/>
                    <a:gd name="T13" fmla="*/ 40 h 347"/>
                    <a:gd name="T14" fmla="*/ 7 w 407"/>
                    <a:gd name="T15" fmla="*/ 16 h 3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7" h="347">
                      <a:moveTo>
                        <a:pt x="7" y="16"/>
                      </a:moveTo>
                      <a:cubicBezTo>
                        <a:pt x="12" y="9"/>
                        <a:pt x="19" y="4"/>
                        <a:pt x="29" y="3"/>
                      </a:cubicBezTo>
                      <a:cubicBezTo>
                        <a:pt x="46" y="0"/>
                        <a:pt x="63" y="12"/>
                        <a:pt x="66" y="30"/>
                      </a:cubicBezTo>
                      <a:cubicBezTo>
                        <a:pt x="90" y="176"/>
                        <a:pt x="225" y="276"/>
                        <a:pt x="366" y="254"/>
                      </a:cubicBezTo>
                      <a:cubicBezTo>
                        <a:pt x="384" y="251"/>
                        <a:pt x="401" y="263"/>
                        <a:pt x="404" y="281"/>
                      </a:cubicBezTo>
                      <a:cubicBezTo>
                        <a:pt x="407" y="299"/>
                        <a:pt x="395" y="316"/>
                        <a:pt x="377" y="318"/>
                      </a:cubicBezTo>
                      <a:cubicBezTo>
                        <a:pt x="199" y="347"/>
                        <a:pt x="31" y="222"/>
                        <a:pt x="2" y="40"/>
                      </a:cubicBezTo>
                      <a:cubicBezTo>
                        <a:pt x="0" y="32"/>
                        <a:pt x="2" y="23"/>
                        <a:pt x="7" y="1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247" name="Freeform 45"/>
                <p:cNvSpPr>
                  <a:spLocks/>
                </p:cNvSpPr>
                <p:nvPr/>
              </p:nvSpPr>
              <p:spPr bwMode="auto">
                <a:xfrm>
                  <a:off x="1035" y="3676"/>
                  <a:ext cx="1618" cy="1359"/>
                </a:xfrm>
                <a:custGeom>
                  <a:avLst/>
                  <a:gdLst>
                    <a:gd name="T0" fmla="*/ 7 w 685"/>
                    <a:gd name="T1" fmla="*/ 16 h 575"/>
                    <a:gd name="T2" fmla="*/ 28 w 685"/>
                    <a:gd name="T3" fmla="*/ 3 h 575"/>
                    <a:gd name="T4" fmla="*/ 66 w 685"/>
                    <a:gd name="T5" fmla="*/ 30 h 575"/>
                    <a:gd name="T6" fmla="*/ 644 w 685"/>
                    <a:gd name="T7" fmla="*/ 460 h 575"/>
                    <a:gd name="T8" fmla="*/ 682 w 685"/>
                    <a:gd name="T9" fmla="*/ 487 h 575"/>
                    <a:gd name="T10" fmla="*/ 655 w 685"/>
                    <a:gd name="T11" fmla="*/ 525 h 575"/>
                    <a:gd name="T12" fmla="*/ 1 w 685"/>
                    <a:gd name="T13" fmla="*/ 40 h 575"/>
                    <a:gd name="T14" fmla="*/ 7 w 685"/>
                    <a:gd name="T15" fmla="*/ 16 h 5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5" h="575">
                      <a:moveTo>
                        <a:pt x="7" y="16"/>
                      </a:moveTo>
                      <a:cubicBezTo>
                        <a:pt x="11" y="9"/>
                        <a:pt x="19" y="4"/>
                        <a:pt x="28" y="3"/>
                      </a:cubicBezTo>
                      <a:cubicBezTo>
                        <a:pt x="46" y="0"/>
                        <a:pt x="63" y="12"/>
                        <a:pt x="66" y="30"/>
                      </a:cubicBezTo>
                      <a:cubicBezTo>
                        <a:pt x="111" y="311"/>
                        <a:pt x="371" y="504"/>
                        <a:pt x="644" y="460"/>
                      </a:cubicBezTo>
                      <a:cubicBezTo>
                        <a:pt x="662" y="457"/>
                        <a:pt x="679" y="469"/>
                        <a:pt x="682" y="487"/>
                      </a:cubicBezTo>
                      <a:cubicBezTo>
                        <a:pt x="685" y="505"/>
                        <a:pt x="673" y="522"/>
                        <a:pt x="655" y="525"/>
                      </a:cubicBezTo>
                      <a:cubicBezTo>
                        <a:pt x="346" y="575"/>
                        <a:pt x="53" y="357"/>
                        <a:pt x="1" y="40"/>
                      </a:cubicBezTo>
                      <a:cubicBezTo>
                        <a:pt x="0" y="32"/>
                        <a:pt x="2" y="23"/>
                        <a:pt x="7" y="1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248" name="Freeform 46"/>
                <p:cNvSpPr>
                  <a:spLocks/>
                </p:cNvSpPr>
                <p:nvPr/>
              </p:nvSpPr>
              <p:spPr bwMode="auto">
                <a:xfrm>
                  <a:off x="617" y="3672"/>
                  <a:ext cx="2173" cy="1729"/>
                </a:xfrm>
                <a:custGeom>
                  <a:avLst/>
                  <a:gdLst>
                    <a:gd name="T0" fmla="*/ 7 w 920"/>
                    <a:gd name="T1" fmla="*/ 17 h 732"/>
                    <a:gd name="T2" fmla="*/ 29 w 920"/>
                    <a:gd name="T3" fmla="*/ 3 h 732"/>
                    <a:gd name="T4" fmla="*/ 67 w 920"/>
                    <a:gd name="T5" fmla="*/ 30 h 732"/>
                    <a:gd name="T6" fmla="*/ 353 w 920"/>
                    <a:gd name="T7" fmla="*/ 505 h 732"/>
                    <a:gd name="T8" fmla="*/ 879 w 920"/>
                    <a:gd name="T9" fmla="*/ 635 h 732"/>
                    <a:gd name="T10" fmla="*/ 917 w 920"/>
                    <a:gd name="T11" fmla="*/ 662 h 732"/>
                    <a:gd name="T12" fmla="*/ 890 w 920"/>
                    <a:gd name="T13" fmla="*/ 700 h 732"/>
                    <a:gd name="T14" fmla="*/ 314 w 920"/>
                    <a:gd name="T15" fmla="*/ 557 h 732"/>
                    <a:gd name="T16" fmla="*/ 2 w 920"/>
                    <a:gd name="T17" fmla="*/ 40 h 732"/>
                    <a:gd name="T18" fmla="*/ 7 w 920"/>
                    <a:gd name="T19" fmla="*/ 17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0" h="732">
                      <a:moveTo>
                        <a:pt x="7" y="17"/>
                      </a:moveTo>
                      <a:cubicBezTo>
                        <a:pt x="12" y="9"/>
                        <a:pt x="19" y="4"/>
                        <a:pt x="29" y="3"/>
                      </a:cubicBezTo>
                      <a:cubicBezTo>
                        <a:pt x="47" y="0"/>
                        <a:pt x="63" y="12"/>
                        <a:pt x="67" y="30"/>
                      </a:cubicBezTo>
                      <a:cubicBezTo>
                        <a:pt x="97" y="222"/>
                        <a:pt x="199" y="390"/>
                        <a:pt x="353" y="505"/>
                      </a:cubicBezTo>
                      <a:cubicBezTo>
                        <a:pt x="507" y="619"/>
                        <a:pt x="693" y="665"/>
                        <a:pt x="879" y="635"/>
                      </a:cubicBezTo>
                      <a:cubicBezTo>
                        <a:pt x="897" y="632"/>
                        <a:pt x="914" y="644"/>
                        <a:pt x="917" y="662"/>
                      </a:cubicBezTo>
                      <a:cubicBezTo>
                        <a:pt x="920" y="680"/>
                        <a:pt x="908" y="697"/>
                        <a:pt x="890" y="700"/>
                      </a:cubicBezTo>
                      <a:cubicBezTo>
                        <a:pt x="686" y="732"/>
                        <a:pt x="482" y="682"/>
                        <a:pt x="314" y="557"/>
                      </a:cubicBezTo>
                      <a:cubicBezTo>
                        <a:pt x="146" y="433"/>
                        <a:pt x="35" y="249"/>
                        <a:pt x="2" y="40"/>
                      </a:cubicBezTo>
                      <a:cubicBezTo>
                        <a:pt x="0" y="32"/>
                        <a:pt x="2" y="23"/>
                        <a:pt x="7" y="1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249" name="Freeform 47"/>
                <p:cNvSpPr>
                  <a:spLocks noEditPoints="1"/>
                </p:cNvSpPr>
                <p:nvPr/>
              </p:nvSpPr>
              <p:spPr bwMode="auto">
                <a:xfrm>
                  <a:off x="1701" y="2389"/>
                  <a:ext cx="2057" cy="1696"/>
                </a:xfrm>
                <a:custGeom>
                  <a:avLst/>
                  <a:gdLst>
                    <a:gd name="T0" fmla="*/ 550 w 871"/>
                    <a:gd name="T1" fmla="*/ 202 h 718"/>
                    <a:gd name="T2" fmla="*/ 51 w 871"/>
                    <a:gd name="T3" fmla="*/ 92 h 718"/>
                    <a:gd name="T4" fmla="*/ 169 w 871"/>
                    <a:gd name="T5" fmla="*/ 417 h 718"/>
                    <a:gd name="T6" fmla="*/ 119 w 871"/>
                    <a:gd name="T7" fmla="*/ 612 h 718"/>
                    <a:gd name="T8" fmla="*/ 117 w 871"/>
                    <a:gd name="T9" fmla="*/ 623 h 718"/>
                    <a:gd name="T10" fmla="*/ 134 w 871"/>
                    <a:gd name="T11" fmla="*/ 688 h 718"/>
                    <a:gd name="T12" fmla="*/ 187 w 871"/>
                    <a:gd name="T13" fmla="*/ 716 h 718"/>
                    <a:gd name="T14" fmla="*/ 198 w 871"/>
                    <a:gd name="T15" fmla="*/ 717 h 718"/>
                    <a:gd name="T16" fmla="*/ 233 w 871"/>
                    <a:gd name="T17" fmla="*/ 711 h 718"/>
                    <a:gd name="T18" fmla="*/ 437 w 871"/>
                    <a:gd name="T19" fmla="*/ 618 h 718"/>
                    <a:gd name="T20" fmla="*/ 803 w 871"/>
                    <a:gd name="T21" fmla="*/ 646 h 718"/>
                    <a:gd name="T22" fmla="*/ 550 w 871"/>
                    <a:gd name="T23" fmla="*/ 202 h 718"/>
                    <a:gd name="T24" fmla="*/ 217 w 871"/>
                    <a:gd name="T25" fmla="*/ 647 h 718"/>
                    <a:gd name="T26" fmla="*/ 216 w 871"/>
                    <a:gd name="T27" fmla="*/ 648 h 718"/>
                    <a:gd name="T28" fmla="*/ 193 w 871"/>
                    <a:gd name="T29" fmla="*/ 651 h 718"/>
                    <a:gd name="T30" fmla="*/ 184 w 871"/>
                    <a:gd name="T31" fmla="*/ 646 h 718"/>
                    <a:gd name="T32" fmla="*/ 182 w 871"/>
                    <a:gd name="T33" fmla="*/ 631 h 718"/>
                    <a:gd name="T34" fmla="*/ 223 w 871"/>
                    <a:gd name="T35" fmla="*/ 469 h 718"/>
                    <a:gd name="T36" fmla="*/ 304 w 871"/>
                    <a:gd name="T37" fmla="*/ 536 h 718"/>
                    <a:gd name="T38" fmla="*/ 367 w 871"/>
                    <a:gd name="T39" fmla="*/ 578 h 718"/>
                    <a:gd name="T40" fmla="*/ 217 w 871"/>
                    <a:gd name="T41" fmla="*/ 647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71" h="718">
                      <a:moveTo>
                        <a:pt x="550" y="202"/>
                      </a:moveTo>
                      <a:cubicBezTo>
                        <a:pt x="342" y="49"/>
                        <a:pt x="119" y="0"/>
                        <a:pt x="51" y="92"/>
                      </a:cubicBezTo>
                      <a:cubicBezTo>
                        <a:pt x="0" y="161"/>
                        <a:pt x="52" y="291"/>
                        <a:pt x="169" y="417"/>
                      </a:cubicBezTo>
                      <a:cubicBezTo>
                        <a:pt x="119" y="612"/>
                        <a:pt x="119" y="612"/>
                        <a:pt x="119" y="612"/>
                      </a:cubicBezTo>
                      <a:cubicBezTo>
                        <a:pt x="117" y="623"/>
                        <a:pt x="117" y="623"/>
                        <a:pt x="117" y="623"/>
                      </a:cubicBezTo>
                      <a:cubicBezTo>
                        <a:pt x="113" y="648"/>
                        <a:pt x="119" y="671"/>
                        <a:pt x="134" y="688"/>
                      </a:cubicBezTo>
                      <a:cubicBezTo>
                        <a:pt x="146" y="704"/>
                        <a:pt x="165" y="714"/>
                        <a:pt x="187" y="716"/>
                      </a:cubicBezTo>
                      <a:cubicBezTo>
                        <a:pt x="190" y="716"/>
                        <a:pt x="194" y="717"/>
                        <a:pt x="198" y="717"/>
                      </a:cubicBezTo>
                      <a:cubicBezTo>
                        <a:pt x="217" y="717"/>
                        <a:pt x="231" y="712"/>
                        <a:pt x="233" y="711"/>
                      </a:cubicBezTo>
                      <a:cubicBezTo>
                        <a:pt x="437" y="618"/>
                        <a:pt x="437" y="618"/>
                        <a:pt x="437" y="618"/>
                      </a:cubicBezTo>
                      <a:cubicBezTo>
                        <a:pt x="600" y="702"/>
                        <a:pt x="750" y="718"/>
                        <a:pt x="803" y="646"/>
                      </a:cubicBezTo>
                      <a:cubicBezTo>
                        <a:pt x="871" y="553"/>
                        <a:pt x="758" y="355"/>
                        <a:pt x="550" y="202"/>
                      </a:cubicBezTo>
                      <a:close/>
                      <a:moveTo>
                        <a:pt x="217" y="647"/>
                      </a:moveTo>
                      <a:cubicBezTo>
                        <a:pt x="216" y="648"/>
                        <a:pt x="216" y="648"/>
                        <a:pt x="216" y="648"/>
                      </a:cubicBezTo>
                      <a:cubicBezTo>
                        <a:pt x="212" y="649"/>
                        <a:pt x="204" y="652"/>
                        <a:pt x="193" y="651"/>
                      </a:cubicBezTo>
                      <a:cubicBezTo>
                        <a:pt x="189" y="650"/>
                        <a:pt x="186" y="649"/>
                        <a:pt x="184" y="646"/>
                      </a:cubicBezTo>
                      <a:cubicBezTo>
                        <a:pt x="182" y="644"/>
                        <a:pt x="181" y="638"/>
                        <a:pt x="182" y="631"/>
                      </a:cubicBezTo>
                      <a:cubicBezTo>
                        <a:pt x="223" y="469"/>
                        <a:pt x="223" y="469"/>
                        <a:pt x="223" y="469"/>
                      </a:cubicBezTo>
                      <a:cubicBezTo>
                        <a:pt x="249" y="492"/>
                        <a:pt x="275" y="514"/>
                        <a:pt x="304" y="536"/>
                      </a:cubicBezTo>
                      <a:cubicBezTo>
                        <a:pt x="325" y="551"/>
                        <a:pt x="346" y="565"/>
                        <a:pt x="367" y="578"/>
                      </a:cubicBezTo>
                      <a:lnTo>
                        <a:pt x="217" y="64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250" name="Freeform 48"/>
                <p:cNvSpPr>
                  <a:spLocks/>
                </p:cNvSpPr>
                <p:nvPr/>
              </p:nvSpPr>
              <p:spPr bwMode="auto">
                <a:xfrm>
                  <a:off x="99" y="-290"/>
                  <a:ext cx="485" cy="485"/>
                </a:xfrm>
                <a:custGeom>
                  <a:avLst/>
                  <a:gdLst>
                    <a:gd name="T0" fmla="*/ 153 w 205"/>
                    <a:gd name="T1" fmla="*/ 177 h 205"/>
                    <a:gd name="T2" fmla="*/ 177 w 205"/>
                    <a:gd name="T3" fmla="*/ 52 h 205"/>
                    <a:gd name="T4" fmla="*/ 52 w 205"/>
                    <a:gd name="T5" fmla="*/ 28 h 205"/>
                    <a:gd name="T6" fmla="*/ 28 w 205"/>
                    <a:gd name="T7" fmla="*/ 153 h 205"/>
                    <a:gd name="T8" fmla="*/ 153 w 205"/>
                    <a:gd name="T9" fmla="*/ 177 h 205"/>
                  </a:gdLst>
                  <a:ahLst/>
                  <a:cxnLst>
                    <a:cxn ang="0">
                      <a:pos x="T0" y="T1"/>
                    </a:cxn>
                    <a:cxn ang="0">
                      <a:pos x="T2" y="T3"/>
                    </a:cxn>
                    <a:cxn ang="0">
                      <a:pos x="T4" y="T5"/>
                    </a:cxn>
                    <a:cxn ang="0">
                      <a:pos x="T6" y="T7"/>
                    </a:cxn>
                    <a:cxn ang="0">
                      <a:pos x="T8" y="T9"/>
                    </a:cxn>
                  </a:cxnLst>
                  <a:rect l="0" t="0" r="r" b="b"/>
                  <a:pathLst>
                    <a:path w="205" h="205">
                      <a:moveTo>
                        <a:pt x="153" y="177"/>
                      </a:moveTo>
                      <a:cubicBezTo>
                        <a:pt x="194" y="149"/>
                        <a:pt x="205" y="93"/>
                        <a:pt x="177" y="52"/>
                      </a:cubicBezTo>
                      <a:cubicBezTo>
                        <a:pt x="149" y="11"/>
                        <a:pt x="93" y="0"/>
                        <a:pt x="52" y="28"/>
                      </a:cubicBezTo>
                      <a:cubicBezTo>
                        <a:pt x="11" y="56"/>
                        <a:pt x="0" y="112"/>
                        <a:pt x="28" y="153"/>
                      </a:cubicBezTo>
                      <a:cubicBezTo>
                        <a:pt x="56" y="195"/>
                        <a:pt x="112" y="205"/>
                        <a:pt x="153" y="17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251" name="Freeform 49"/>
                <p:cNvSpPr>
                  <a:spLocks/>
                </p:cNvSpPr>
                <p:nvPr/>
              </p:nvSpPr>
              <p:spPr bwMode="auto">
                <a:xfrm>
                  <a:off x="534" y="-1050"/>
                  <a:ext cx="6852" cy="6132"/>
                </a:xfrm>
                <a:custGeom>
                  <a:avLst/>
                  <a:gdLst>
                    <a:gd name="T0" fmla="*/ 2859 w 2901"/>
                    <a:gd name="T1" fmla="*/ 2104 h 2596"/>
                    <a:gd name="T2" fmla="*/ 1922 w 2901"/>
                    <a:gd name="T3" fmla="*/ 1359 h 2596"/>
                    <a:gd name="T4" fmla="*/ 1812 w 2901"/>
                    <a:gd name="T5" fmla="*/ 1376 h 2596"/>
                    <a:gd name="T6" fmla="*/ 1710 w 2901"/>
                    <a:gd name="T7" fmla="*/ 1535 h 2596"/>
                    <a:gd name="T8" fmla="*/ 1631 w 2901"/>
                    <a:gd name="T9" fmla="*/ 1471 h 2596"/>
                    <a:gd name="T10" fmla="*/ 1779 w 2901"/>
                    <a:gd name="T11" fmla="*/ 1252 h 2596"/>
                    <a:gd name="T12" fmla="*/ 1757 w 2901"/>
                    <a:gd name="T13" fmla="*/ 1147 h 2596"/>
                    <a:gd name="T14" fmla="*/ 1429 w 2901"/>
                    <a:gd name="T15" fmla="*/ 886 h 2596"/>
                    <a:gd name="T16" fmla="*/ 1322 w 2901"/>
                    <a:gd name="T17" fmla="*/ 890 h 2596"/>
                    <a:gd name="T18" fmla="*/ 1146 w 2901"/>
                    <a:gd name="T19" fmla="*/ 1081 h 2596"/>
                    <a:gd name="T20" fmla="*/ 1061 w 2901"/>
                    <a:gd name="T21" fmla="*/ 1013 h 2596"/>
                    <a:gd name="T22" fmla="*/ 1187 w 2901"/>
                    <a:gd name="T23" fmla="*/ 884 h 2596"/>
                    <a:gd name="T24" fmla="*/ 1180 w 2901"/>
                    <a:gd name="T25" fmla="*/ 774 h 2596"/>
                    <a:gd name="T26" fmla="*/ 249 w 2901"/>
                    <a:gd name="T27" fmla="*/ 28 h 2596"/>
                    <a:gd name="T28" fmla="*/ 134 w 2901"/>
                    <a:gd name="T29" fmla="*/ 41 h 2596"/>
                    <a:gd name="T30" fmla="*/ 0 w 2901"/>
                    <a:gd name="T31" fmla="*/ 208 h 2596"/>
                    <a:gd name="T32" fmla="*/ 122 w 2901"/>
                    <a:gd name="T33" fmla="*/ 297 h 2596"/>
                    <a:gd name="T34" fmla="*/ 59 w 2901"/>
                    <a:gd name="T35" fmla="*/ 628 h 2596"/>
                    <a:gd name="T36" fmla="*/ 56 w 2901"/>
                    <a:gd name="T37" fmla="*/ 629 h 2596"/>
                    <a:gd name="T38" fmla="*/ 765 w 2901"/>
                    <a:gd name="T39" fmla="*/ 1198 h 2596"/>
                    <a:gd name="T40" fmla="*/ 887 w 2901"/>
                    <a:gd name="T41" fmla="*/ 1190 h 2596"/>
                    <a:gd name="T42" fmla="*/ 988 w 2901"/>
                    <a:gd name="T43" fmla="*/ 1087 h 2596"/>
                    <a:gd name="T44" fmla="*/ 1076 w 2901"/>
                    <a:gd name="T45" fmla="*/ 1158 h 2596"/>
                    <a:gd name="T46" fmla="*/ 878 w 2901"/>
                    <a:gd name="T47" fmla="*/ 1374 h 2596"/>
                    <a:gd name="T48" fmla="*/ 900 w 2901"/>
                    <a:gd name="T49" fmla="*/ 1479 h 2596"/>
                    <a:gd name="T50" fmla="*/ 1305 w 2901"/>
                    <a:gd name="T51" fmla="*/ 1798 h 2596"/>
                    <a:gd name="T52" fmla="*/ 1412 w 2901"/>
                    <a:gd name="T53" fmla="*/ 1795 h 2596"/>
                    <a:gd name="T54" fmla="*/ 1572 w 2901"/>
                    <a:gd name="T55" fmla="*/ 1558 h 2596"/>
                    <a:gd name="T56" fmla="*/ 1653 w 2901"/>
                    <a:gd name="T57" fmla="*/ 1623 h 2596"/>
                    <a:gd name="T58" fmla="*/ 1579 w 2901"/>
                    <a:gd name="T59" fmla="*/ 1738 h 2596"/>
                    <a:gd name="T60" fmla="*/ 1600 w 2901"/>
                    <a:gd name="T61" fmla="*/ 1859 h 2596"/>
                    <a:gd name="T62" fmla="*/ 2492 w 2901"/>
                    <a:gd name="T63" fmla="*/ 2568 h 2596"/>
                    <a:gd name="T64" fmla="*/ 2607 w 2901"/>
                    <a:gd name="T65" fmla="*/ 2554 h 2596"/>
                    <a:gd name="T66" fmla="*/ 2873 w 2901"/>
                    <a:gd name="T67" fmla="*/ 2219 h 2596"/>
                    <a:gd name="T68" fmla="*/ 2859 w 2901"/>
                    <a:gd name="T69" fmla="*/ 2104 h 2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01" h="2596">
                      <a:moveTo>
                        <a:pt x="2859" y="2104"/>
                      </a:moveTo>
                      <a:cubicBezTo>
                        <a:pt x="1922" y="1359"/>
                        <a:pt x="1922" y="1359"/>
                        <a:pt x="1922" y="1359"/>
                      </a:cubicBezTo>
                      <a:cubicBezTo>
                        <a:pt x="1887" y="1331"/>
                        <a:pt x="1837" y="1338"/>
                        <a:pt x="1812" y="1376"/>
                      </a:cubicBezTo>
                      <a:cubicBezTo>
                        <a:pt x="1710" y="1535"/>
                        <a:pt x="1710" y="1535"/>
                        <a:pt x="1710" y="1535"/>
                      </a:cubicBezTo>
                      <a:cubicBezTo>
                        <a:pt x="1631" y="1471"/>
                        <a:pt x="1631" y="1471"/>
                        <a:pt x="1631" y="1471"/>
                      </a:cubicBezTo>
                      <a:cubicBezTo>
                        <a:pt x="1779" y="1252"/>
                        <a:pt x="1779" y="1252"/>
                        <a:pt x="1779" y="1252"/>
                      </a:cubicBezTo>
                      <a:cubicBezTo>
                        <a:pt x="1803" y="1223"/>
                        <a:pt x="1793" y="1176"/>
                        <a:pt x="1757" y="1147"/>
                      </a:cubicBezTo>
                      <a:cubicBezTo>
                        <a:pt x="1429" y="886"/>
                        <a:pt x="1429" y="886"/>
                        <a:pt x="1429" y="886"/>
                      </a:cubicBezTo>
                      <a:cubicBezTo>
                        <a:pt x="1393" y="858"/>
                        <a:pt x="1345" y="860"/>
                        <a:pt x="1322" y="890"/>
                      </a:cubicBezTo>
                      <a:cubicBezTo>
                        <a:pt x="1146" y="1081"/>
                        <a:pt x="1146" y="1081"/>
                        <a:pt x="1146" y="1081"/>
                      </a:cubicBezTo>
                      <a:cubicBezTo>
                        <a:pt x="1061" y="1013"/>
                        <a:pt x="1061" y="1013"/>
                        <a:pt x="1061" y="1013"/>
                      </a:cubicBezTo>
                      <a:cubicBezTo>
                        <a:pt x="1187" y="884"/>
                        <a:pt x="1187" y="884"/>
                        <a:pt x="1187" y="884"/>
                      </a:cubicBezTo>
                      <a:cubicBezTo>
                        <a:pt x="1218" y="852"/>
                        <a:pt x="1216" y="803"/>
                        <a:pt x="1180" y="774"/>
                      </a:cubicBezTo>
                      <a:cubicBezTo>
                        <a:pt x="249" y="28"/>
                        <a:pt x="249" y="28"/>
                        <a:pt x="249" y="28"/>
                      </a:cubicBezTo>
                      <a:cubicBezTo>
                        <a:pt x="214" y="0"/>
                        <a:pt x="162" y="6"/>
                        <a:pt x="134" y="41"/>
                      </a:cubicBezTo>
                      <a:cubicBezTo>
                        <a:pt x="0" y="208"/>
                        <a:pt x="0" y="208"/>
                        <a:pt x="0" y="208"/>
                      </a:cubicBezTo>
                      <a:cubicBezTo>
                        <a:pt x="48" y="224"/>
                        <a:pt x="92" y="252"/>
                        <a:pt x="122" y="297"/>
                      </a:cubicBezTo>
                      <a:cubicBezTo>
                        <a:pt x="196" y="406"/>
                        <a:pt x="167" y="554"/>
                        <a:pt x="59" y="628"/>
                      </a:cubicBezTo>
                      <a:cubicBezTo>
                        <a:pt x="58" y="628"/>
                        <a:pt x="57" y="629"/>
                        <a:pt x="56" y="629"/>
                      </a:cubicBezTo>
                      <a:cubicBezTo>
                        <a:pt x="765" y="1198"/>
                        <a:pt x="765" y="1198"/>
                        <a:pt x="765" y="1198"/>
                      </a:cubicBezTo>
                      <a:cubicBezTo>
                        <a:pt x="800" y="1226"/>
                        <a:pt x="855" y="1223"/>
                        <a:pt x="887" y="1190"/>
                      </a:cubicBezTo>
                      <a:cubicBezTo>
                        <a:pt x="988" y="1087"/>
                        <a:pt x="988" y="1087"/>
                        <a:pt x="988" y="1087"/>
                      </a:cubicBezTo>
                      <a:cubicBezTo>
                        <a:pt x="1076" y="1158"/>
                        <a:pt x="1076" y="1158"/>
                        <a:pt x="1076" y="1158"/>
                      </a:cubicBezTo>
                      <a:cubicBezTo>
                        <a:pt x="878" y="1374"/>
                        <a:pt x="878" y="1374"/>
                        <a:pt x="878" y="1374"/>
                      </a:cubicBezTo>
                      <a:cubicBezTo>
                        <a:pt x="854" y="1404"/>
                        <a:pt x="864" y="1451"/>
                        <a:pt x="900" y="1479"/>
                      </a:cubicBezTo>
                      <a:cubicBezTo>
                        <a:pt x="1305" y="1798"/>
                        <a:pt x="1305" y="1798"/>
                        <a:pt x="1305" y="1798"/>
                      </a:cubicBezTo>
                      <a:cubicBezTo>
                        <a:pt x="1340" y="1827"/>
                        <a:pt x="1388" y="1825"/>
                        <a:pt x="1412" y="1795"/>
                      </a:cubicBezTo>
                      <a:cubicBezTo>
                        <a:pt x="1572" y="1558"/>
                        <a:pt x="1572" y="1558"/>
                        <a:pt x="1572" y="1558"/>
                      </a:cubicBezTo>
                      <a:cubicBezTo>
                        <a:pt x="1653" y="1623"/>
                        <a:pt x="1653" y="1623"/>
                        <a:pt x="1653" y="1623"/>
                      </a:cubicBezTo>
                      <a:cubicBezTo>
                        <a:pt x="1579" y="1738"/>
                        <a:pt x="1579" y="1738"/>
                        <a:pt x="1579" y="1738"/>
                      </a:cubicBezTo>
                      <a:cubicBezTo>
                        <a:pt x="1555" y="1776"/>
                        <a:pt x="1565" y="1831"/>
                        <a:pt x="1600" y="1859"/>
                      </a:cubicBezTo>
                      <a:cubicBezTo>
                        <a:pt x="2492" y="2568"/>
                        <a:pt x="2492" y="2568"/>
                        <a:pt x="2492" y="2568"/>
                      </a:cubicBezTo>
                      <a:cubicBezTo>
                        <a:pt x="2527" y="2596"/>
                        <a:pt x="2579" y="2590"/>
                        <a:pt x="2607" y="2554"/>
                      </a:cubicBezTo>
                      <a:cubicBezTo>
                        <a:pt x="2873" y="2219"/>
                        <a:pt x="2873" y="2219"/>
                        <a:pt x="2873" y="2219"/>
                      </a:cubicBezTo>
                      <a:cubicBezTo>
                        <a:pt x="2901" y="2184"/>
                        <a:pt x="2895" y="2132"/>
                        <a:pt x="2859" y="210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grpSp>
        </p:grpSp>
        <p:grpSp>
          <p:nvGrpSpPr>
            <p:cNvPr id="25" name="Group 396"/>
            <p:cNvGrpSpPr/>
            <p:nvPr/>
          </p:nvGrpSpPr>
          <p:grpSpPr>
            <a:xfrm>
              <a:off x="5052378" y="3357870"/>
              <a:ext cx="230951" cy="225236"/>
              <a:chOff x="5604433" y="5366835"/>
              <a:chExt cx="676223" cy="676223"/>
            </a:xfrm>
          </p:grpSpPr>
          <p:sp>
            <p:nvSpPr>
              <p:cNvPr id="238" name="Oval 237"/>
              <p:cNvSpPr/>
              <p:nvPr/>
            </p:nvSpPr>
            <p:spPr>
              <a:xfrm>
                <a:off x="5604433" y="5366835"/>
                <a:ext cx="676223" cy="676223"/>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85"/>
                  </a:spcBef>
                </a:pPr>
                <a:endParaRPr lang="en-US" sz="1100" cap="all" dirty="0">
                  <a:solidFill>
                    <a:srgbClr val="FFFFFF"/>
                  </a:solidFill>
                  <a:latin typeface="Trebuchet MS" panose="020B0603020202020204" pitchFamily="34" charset="0"/>
                </a:endParaRPr>
              </a:p>
            </p:txBody>
          </p:sp>
          <p:grpSp>
            <p:nvGrpSpPr>
              <p:cNvPr id="239" name="Group 81"/>
              <p:cNvGrpSpPr>
                <a:grpSpLocks noChangeAspect="1"/>
              </p:cNvGrpSpPr>
              <p:nvPr/>
            </p:nvGrpSpPr>
            <p:grpSpPr bwMode="auto">
              <a:xfrm>
                <a:off x="5683486" y="5545723"/>
                <a:ext cx="488104" cy="330375"/>
                <a:chOff x="860" y="213"/>
                <a:chExt cx="5759" cy="3898"/>
              </a:xfrm>
              <a:solidFill>
                <a:schemeClr val="bg1"/>
              </a:solidFill>
            </p:grpSpPr>
            <p:sp>
              <p:nvSpPr>
                <p:cNvPr id="240" name="Freeform 82"/>
                <p:cNvSpPr>
                  <a:spLocks noEditPoints="1"/>
                </p:cNvSpPr>
                <p:nvPr/>
              </p:nvSpPr>
              <p:spPr bwMode="auto">
                <a:xfrm>
                  <a:off x="3444" y="213"/>
                  <a:ext cx="3175" cy="3461"/>
                </a:xfrm>
                <a:custGeom>
                  <a:avLst/>
                  <a:gdLst>
                    <a:gd name="T0" fmla="*/ 1270 w 1344"/>
                    <a:gd name="T1" fmla="*/ 0 h 1465"/>
                    <a:gd name="T2" fmla="*/ 217 w 1344"/>
                    <a:gd name="T3" fmla="*/ 0 h 1465"/>
                    <a:gd name="T4" fmla="*/ 245 w 1344"/>
                    <a:gd name="T5" fmla="*/ 89 h 1465"/>
                    <a:gd name="T6" fmla="*/ 90 w 1344"/>
                    <a:gd name="T7" fmla="*/ 243 h 1465"/>
                    <a:gd name="T8" fmla="*/ 0 w 1344"/>
                    <a:gd name="T9" fmla="*/ 213 h 1465"/>
                    <a:gd name="T10" fmla="*/ 0 w 1344"/>
                    <a:gd name="T11" fmla="*/ 957 h 1465"/>
                    <a:gd name="T12" fmla="*/ 23 w 1344"/>
                    <a:gd name="T13" fmla="*/ 966 h 1465"/>
                    <a:gd name="T14" fmla="*/ 318 w 1344"/>
                    <a:gd name="T15" fmla="*/ 1106 h 1465"/>
                    <a:gd name="T16" fmla="*/ 318 w 1344"/>
                    <a:gd name="T17" fmla="*/ 1106 h 1465"/>
                    <a:gd name="T18" fmla="*/ 468 w 1344"/>
                    <a:gd name="T19" fmla="*/ 1119 h 1465"/>
                    <a:gd name="T20" fmla="*/ 654 w 1344"/>
                    <a:gd name="T21" fmla="*/ 1164 h 1465"/>
                    <a:gd name="T22" fmla="*/ 761 w 1344"/>
                    <a:gd name="T23" fmla="*/ 1221 h 1465"/>
                    <a:gd name="T24" fmla="*/ 824 w 1344"/>
                    <a:gd name="T25" fmla="*/ 1280 h 1465"/>
                    <a:gd name="T26" fmla="*/ 824 w 1344"/>
                    <a:gd name="T27" fmla="*/ 1280 h 1465"/>
                    <a:gd name="T28" fmla="*/ 834 w 1344"/>
                    <a:gd name="T29" fmla="*/ 1329 h 1465"/>
                    <a:gd name="T30" fmla="*/ 833 w 1344"/>
                    <a:gd name="T31" fmla="*/ 1346 h 1465"/>
                    <a:gd name="T32" fmla="*/ 810 w 1344"/>
                    <a:gd name="T33" fmla="*/ 1453 h 1465"/>
                    <a:gd name="T34" fmla="*/ 806 w 1344"/>
                    <a:gd name="T35" fmla="*/ 1465 h 1465"/>
                    <a:gd name="T36" fmla="*/ 1255 w 1344"/>
                    <a:gd name="T37" fmla="*/ 1465 h 1465"/>
                    <a:gd name="T38" fmla="*/ 1344 w 1344"/>
                    <a:gd name="T39" fmla="*/ 1376 h 1465"/>
                    <a:gd name="T40" fmla="*/ 1344 w 1344"/>
                    <a:gd name="T41" fmla="*/ 89 h 1465"/>
                    <a:gd name="T42" fmla="*/ 1270 w 1344"/>
                    <a:gd name="T43" fmla="*/ 0 h 1465"/>
                    <a:gd name="T44" fmla="*/ 347 w 1344"/>
                    <a:gd name="T45" fmla="*/ 981 h 1465"/>
                    <a:gd name="T46" fmla="*/ 240 w 1344"/>
                    <a:gd name="T47" fmla="*/ 981 h 1465"/>
                    <a:gd name="T48" fmla="*/ 240 w 1344"/>
                    <a:gd name="T49" fmla="*/ 836 h 1465"/>
                    <a:gd name="T50" fmla="*/ 347 w 1344"/>
                    <a:gd name="T51" fmla="*/ 836 h 1465"/>
                    <a:gd name="T52" fmla="*/ 347 w 1344"/>
                    <a:gd name="T53" fmla="*/ 981 h 1465"/>
                    <a:gd name="T54" fmla="*/ 347 w 1344"/>
                    <a:gd name="T55" fmla="*/ 665 h 1465"/>
                    <a:gd name="T56" fmla="*/ 240 w 1344"/>
                    <a:gd name="T57" fmla="*/ 665 h 1465"/>
                    <a:gd name="T58" fmla="*/ 240 w 1344"/>
                    <a:gd name="T59" fmla="*/ 520 h 1465"/>
                    <a:gd name="T60" fmla="*/ 347 w 1344"/>
                    <a:gd name="T61" fmla="*/ 520 h 1465"/>
                    <a:gd name="T62" fmla="*/ 347 w 1344"/>
                    <a:gd name="T63" fmla="*/ 665 h 1465"/>
                    <a:gd name="T64" fmla="*/ 735 w 1344"/>
                    <a:gd name="T65" fmla="*/ 1035 h 1465"/>
                    <a:gd name="T66" fmla="*/ 628 w 1344"/>
                    <a:gd name="T67" fmla="*/ 1035 h 1465"/>
                    <a:gd name="T68" fmla="*/ 628 w 1344"/>
                    <a:gd name="T69" fmla="*/ 890 h 1465"/>
                    <a:gd name="T70" fmla="*/ 735 w 1344"/>
                    <a:gd name="T71" fmla="*/ 890 h 1465"/>
                    <a:gd name="T72" fmla="*/ 735 w 1344"/>
                    <a:gd name="T73" fmla="*/ 1035 h 1465"/>
                    <a:gd name="T74" fmla="*/ 854 w 1344"/>
                    <a:gd name="T75" fmla="*/ 346 h 1465"/>
                    <a:gd name="T76" fmla="*/ 747 w 1344"/>
                    <a:gd name="T77" fmla="*/ 346 h 1465"/>
                    <a:gd name="T78" fmla="*/ 747 w 1344"/>
                    <a:gd name="T79" fmla="*/ 201 h 1465"/>
                    <a:gd name="T80" fmla="*/ 854 w 1344"/>
                    <a:gd name="T81" fmla="*/ 201 h 1465"/>
                    <a:gd name="T82" fmla="*/ 854 w 1344"/>
                    <a:gd name="T83" fmla="*/ 346 h 1465"/>
                    <a:gd name="T84" fmla="*/ 1107 w 1344"/>
                    <a:gd name="T85" fmla="*/ 795 h 1465"/>
                    <a:gd name="T86" fmla="*/ 1001 w 1344"/>
                    <a:gd name="T87" fmla="*/ 795 h 1465"/>
                    <a:gd name="T88" fmla="*/ 1001 w 1344"/>
                    <a:gd name="T89" fmla="*/ 649 h 1465"/>
                    <a:gd name="T90" fmla="*/ 1107 w 1344"/>
                    <a:gd name="T91" fmla="*/ 649 h 1465"/>
                    <a:gd name="T92" fmla="*/ 1107 w 1344"/>
                    <a:gd name="T93" fmla="*/ 795 h 1465"/>
                    <a:gd name="T94" fmla="*/ 1107 w 1344"/>
                    <a:gd name="T95" fmla="*/ 406 h 1465"/>
                    <a:gd name="T96" fmla="*/ 1001 w 1344"/>
                    <a:gd name="T97" fmla="*/ 406 h 1465"/>
                    <a:gd name="T98" fmla="*/ 1001 w 1344"/>
                    <a:gd name="T99" fmla="*/ 260 h 1465"/>
                    <a:gd name="T100" fmla="*/ 1107 w 1344"/>
                    <a:gd name="T101" fmla="*/ 260 h 1465"/>
                    <a:gd name="T102" fmla="*/ 1107 w 1344"/>
                    <a:gd name="T103" fmla="*/ 406 h 1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44" h="1465">
                      <a:moveTo>
                        <a:pt x="1270" y="0"/>
                      </a:moveTo>
                      <a:cubicBezTo>
                        <a:pt x="217" y="0"/>
                        <a:pt x="217" y="0"/>
                        <a:pt x="217" y="0"/>
                      </a:cubicBezTo>
                      <a:cubicBezTo>
                        <a:pt x="234" y="26"/>
                        <a:pt x="245" y="56"/>
                        <a:pt x="245" y="89"/>
                      </a:cubicBezTo>
                      <a:cubicBezTo>
                        <a:pt x="245" y="174"/>
                        <a:pt x="176" y="243"/>
                        <a:pt x="90" y="243"/>
                      </a:cubicBezTo>
                      <a:cubicBezTo>
                        <a:pt x="56" y="243"/>
                        <a:pt x="25" y="232"/>
                        <a:pt x="0" y="213"/>
                      </a:cubicBezTo>
                      <a:cubicBezTo>
                        <a:pt x="0" y="957"/>
                        <a:pt x="0" y="957"/>
                        <a:pt x="0" y="957"/>
                      </a:cubicBezTo>
                      <a:cubicBezTo>
                        <a:pt x="9" y="960"/>
                        <a:pt x="17" y="963"/>
                        <a:pt x="23" y="966"/>
                      </a:cubicBezTo>
                      <a:cubicBezTo>
                        <a:pt x="46" y="975"/>
                        <a:pt x="284" y="1093"/>
                        <a:pt x="318" y="1106"/>
                      </a:cubicBezTo>
                      <a:cubicBezTo>
                        <a:pt x="318" y="1106"/>
                        <a:pt x="318" y="1106"/>
                        <a:pt x="318" y="1106"/>
                      </a:cubicBezTo>
                      <a:cubicBezTo>
                        <a:pt x="342" y="1106"/>
                        <a:pt x="427" y="1113"/>
                        <a:pt x="468" y="1119"/>
                      </a:cubicBezTo>
                      <a:cubicBezTo>
                        <a:pt x="594" y="1136"/>
                        <a:pt x="622" y="1155"/>
                        <a:pt x="654" y="1164"/>
                      </a:cubicBezTo>
                      <a:cubicBezTo>
                        <a:pt x="692" y="1176"/>
                        <a:pt x="730" y="1199"/>
                        <a:pt x="761" y="1221"/>
                      </a:cubicBezTo>
                      <a:cubicBezTo>
                        <a:pt x="792" y="1244"/>
                        <a:pt x="814" y="1262"/>
                        <a:pt x="824" y="1280"/>
                      </a:cubicBezTo>
                      <a:cubicBezTo>
                        <a:pt x="824" y="1280"/>
                        <a:pt x="824" y="1280"/>
                        <a:pt x="824" y="1280"/>
                      </a:cubicBezTo>
                      <a:cubicBezTo>
                        <a:pt x="832" y="1297"/>
                        <a:pt x="834" y="1315"/>
                        <a:pt x="834" y="1329"/>
                      </a:cubicBezTo>
                      <a:cubicBezTo>
                        <a:pt x="834" y="1335"/>
                        <a:pt x="834" y="1340"/>
                        <a:pt x="833" y="1346"/>
                      </a:cubicBezTo>
                      <a:cubicBezTo>
                        <a:pt x="832" y="1349"/>
                        <a:pt x="821" y="1416"/>
                        <a:pt x="810" y="1453"/>
                      </a:cubicBezTo>
                      <a:cubicBezTo>
                        <a:pt x="808" y="1457"/>
                        <a:pt x="807" y="1461"/>
                        <a:pt x="806" y="1465"/>
                      </a:cubicBezTo>
                      <a:cubicBezTo>
                        <a:pt x="1255" y="1465"/>
                        <a:pt x="1255" y="1465"/>
                        <a:pt x="1255" y="1465"/>
                      </a:cubicBezTo>
                      <a:cubicBezTo>
                        <a:pt x="1304" y="1465"/>
                        <a:pt x="1344" y="1425"/>
                        <a:pt x="1344" y="1376"/>
                      </a:cubicBezTo>
                      <a:cubicBezTo>
                        <a:pt x="1344" y="89"/>
                        <a:pt x="1344" y="89"/>
                        <a:pt x="1344" y="89"/>
                      </a:cubicBezTo>
                      <a:cubicBezTo>
                        <a:pt x="1344" y="40"/>
                        <a:pt x="1319" y="0"/>
                        <a:pt x="1270" y="0"/>
                      </a:cubicBezTo>
                      <a:close/>
                      <a:moveTo>
                        <a:pt x="347" y="981"/>
                      </a:moveTo>
                      <a:cubicBezTo>
                        <a:pt x="240" y="981"/>
                        <a:pt x="240" y="981"/>
                        <a:pt x="240" y="981"/>
                      </a:cubicBezTo>
                      <a:cubicBezTo>
                        <a:pt x="240" y="836"/>
                        <a:pt x="240" y="836"/>
                        <a:pt x="240" y="836"/>
                      </a:cubicBezTo>
                      <a:cubicBezTo>
                        <a:pt x="347" y="836"/>
                        <a:pt x="347" y="836"/>
                        <a:pt x="347" y="836"/>
                      </a:cubicBezTo>
                      <a:lnTo>
                        <a:pt x="347" y="981"/>
                      </a:lnTo>
                      <a:close/>
                      <a:moveTo>
                        <a:pt x="347" y="665"/>
                      </a:moveTo>
                      <a:cubicBezTo>
                        <a:pt x="240" y="665"/>
                        <a:pt x="240" y="665"/>
                        <a:pt x="240" y="665"/>
                      </a:cubicBezTo>
                      <a:cubicBezTo>
                        <a:pt x="240" y="520"/>
                        <a:pt x="240" y="520"/>
                        <a:pt x="240" y="520"/>
                      </a:cubicBezTo>
                      <a:cubicBezTo>
                        <a:pt x="347" y="520"/>
                        <a:pt x="347" y="520"/>
                        <a:pt x="347" y="520"/>
                      </a:cubicBezTo>
                      <a:lnTo>
                        <a:pt x="347" y="665"/>
                      </a:lnTo>
                      <a:close/>
                      <a:moveTo>
                        <a:pt x="735" y="1035"/>
                      </a:moveTo>
                      <a:cubicBezTo>
                        <a:pt x="628" y="1035"/>
                        <a:pt x="628" y="1035"/>
                        <a:pt x="628" y="1035"/>
                      </a:cubicBezTo>
                      <a:cubicBezTo>
                        <a:pt x="628" y="890"/>
                        <a:pt x="628" y="890"/>
                        <a:pt x="628" y="890"/>
                      </a:cubicBezTo>
                      <a:cubicBezTo>
                        <a:pt x="735" y="890"/>
                        <a:pt x="735" y="890"/>
                        <a:pt x="735" y="890"/>
                      </a:cubicBezTo>
                      <a:lnTo>
                        <a:pt x="735" y="1035"/>
                      </a:lnTo>
                      <a:close/>
                      <a:moveTo>
                        <a:pt x="854" y="346"/>
                      </a:moveTo>
                      <a:cubicBezTo>
                        <a:pt x="747" y="346"/>
                        <a:pt x="747" y="346"/>
                        <a:pt x="747" y="346"/>
                      </a:cubicBezTo>
                      <a:cubicBezTo>
                        <a:pt x="747" y="201"/>
                        <a:pt x="747" y="201"/>
                        <a:pt x="747" y="201"/>
                      </a:cubicBezTo>
                      <a:cubicBezTo>
                        <a:pt x="854" y="201"/>
                        <a:pt x="854" y="201"/>
                        <a:pt x="854" y="201"/>
                      </a:cubicBezTo>
                      <a:lnTo>
                        <a:pt x="854" y="346"/>
                      </a:lnTo>
                      <a:close/>
                      <a:moveTo>
                        <a:pt x="1107" y="795"/>
                      </a:moveTo>
                      <a:cubicBezTo>
                        <a:pt x="1001" y="795"/>
                        <a:pt x="1001" y="795"/>
                        <a:pt x="1001" y="795"/>
                      </a:cubicBezTo>
                      <a:cubicBezTo>
                        <a:pt x="1001" y="649"/>
                        <a:pt x="1001" y="649"/>
                        <a:pt x="1001" y="649"/>
                      </a:cubicBezTo>
                      <a:cubicBezTo>
                        <a:pt x="1107" y="649"/>
                        <a:pt x="1107" y="649"/>
                        <a:pt x="1107" y="649"/>
                      </a:cubicBezTo>
                      <a:lnTo>
                        <a:pt x="1107" y="795"/>
                      </a:lnTo>
                      <a:close/>
                      <a:moveTo>
                        <a:pt x="1107" y="406"/>
                      </a:moveTo>
                      <a:cubicBezTo>
                        <a:pt x="1001" y="406"/>
                        <a:pt x="1001" y="406"/>
                        <a:pt x="1001" y="406"/>
                      </a:cubicBezTo>
                      <a:cubicBezTo>
                        <a:pt x="1001" y="260"/>
                        <a:pt x="1001" y="260"/>
                        <a:pt x="1001" y="260"/>
                      </a:cubicBezTo>
                      <a:cubicBezTo>
                        <a:pt x="1107" y="260"/>
                        <a:pt x="1107" y="260"/>
                        <a:pt x="1107" y="260"/>
                      </a:cubicBezTo>
                      <a:lnTo>
                        <a:pt x="1107" y="40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241" name="Oval 83"/>
                <p:cNvSpPr>
                  <a:spLocks noChangeArrowheads="1"/>
                </p:cNvSpPr>
                <p:nvPr/>
              </p:nvSpPr>
              <p:spPr bwMode="auto">
                <a:xfrm>
                  <a:off x="3520" y="282"/>
                  <a:ext cx="278" cy="276"/>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242" name="Freeform 84"/>
                <p:cNvSpPr>
                  <a:spLocks/>
                </p:cNvSpPr>
                <p:nvPr/>
              </p:nvSpPr>
              <p:spPr bwMode="auto">
                <a:xfrm>
                  <a:off x="2494" y="2141"/>
                  <a:ext cx="449" cy="274"/>
                </a:xfrm>
                <a:custGeom>
                  <a:avLst/>
                  <a:gdLst>
                    <a:gd name="T0" fmla="*/ 152 w 190"/>
                    <a:gd name="T1" fmla="*/ 38 h 116"/>
                    <a:gd name="T2" fmla="*/ 88 w 190"/>
                    <a:gd name="T3" fmla="*/ 3 h 116"/>
                    <a:gd name="T4" fmla="*/ 21 w 190"/>
                    <a:gd name="T5" fmla="*/ 38 h 116"/>
                    <a:gd name="T6" fmla="*/ 0 w 190"/>
                    <a:gd name="T7" fmla="*/ 116 h 116"/>
                    <a:gd name="T8" fmla="*/ 190 w 190"/>
                    <a:gd name="T9" fmla="*/ 116 h 116"/>
                    <a:gd name="T10" fmla="*/ 152 w 190"/>
                    <a:gd name="T11" fmla="*/ 38 h 116"/>
                  </a:gdLst>
                  <a:ahLst/>
                  <a:cxnLst>
                    <a:cxn ang="0">
                      <a:pos x="T0" y="T1"/>
                    </a:cxn>
                    <a:cxn ang="0">
                      <a:pos x="T2" y="T3"/>
                    </a:cxn>
                    <a:cxn ang="0">
                      <a:pos x="T4" y="T5"/>
                    </a:cxn>
                    <a:cxn ang="0">
                      <a:pos x="T6" y="T7"/>
                    </a:cxn>
                    <a:cxn ang="0">
                      <a:pos x="T8" y="T9"/>
                    </a:cxn>
                    <a:cxn ang="0">
                      <a:pos x="T10" y="T11"/>
                    </a:cxn>
                  </a:cxnLst>
                  <a:rect l="0" t="0" r="r" b="b"/>
                  <a:pathLst>
                    <a:path w="190" h="116">
                      <a:moveTo>
                        <a:pt x="152" y="38"/>
                      </a:moveTo>
                      <a:cubicBezTo>
                        <a:pt x="134" y="0"/>
                        <a:pt x="88" y="3"/>
                        <a:pt x="88" y="3"/>
                      </a:cubicBezTo>
                      <a:cubicBezTo>
                        <a:pt x="39" y="7"/>
                        <a:pt x="21" y="38"/>
                        <a:pt x="21" y="38"/>
                      </a:cubicBezTo>
                      <a:cubicBezTo>
                        <a:pt x="0" y="116"/>
                        <a:pt x="0" y="116"/>
                        <a:pt x="0" y="116"/>
                      </a:cubicBezTo>
                      <a:cubicBezTo>
                        <a:pt x="190" y="116"/>
                        <a:pt x="190" y="116"/>
                        <a:pt x="190" y="116"/>
                      </a:cubicBezTo>
                      <a:lnTo>
                        <a:pt x="152" y="3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243" name="Freeform 85"/>
                <p:cNvSpPr>
                  <a:spLocks/>
                </p:cNvSpPr>
                <p:nvPr/>
              </p:nvSpPr>
              <p:spPr bwMode="auto">
                <a:xfrm>
                  <a:off x="860" y="2488"/>
                  <a:ext cx="4455" cy="1623"/>
                </a:xfrm>
                <a:custGeom>
                  <a:avLst/>
                  <a:gdLst>
                    <a:gd name="T0" fmla="*/ 1720 w 1886"/>
                    <a:gd name="T1" fmla="*/ 243 h 687"/>
                    <a:gd name="T2" fmla="*/ 1537 w 1886"/>
                    <a:gd name="T3" fmla="*/ 199 h 687"/>
                    <a:gd name="T4" fmla="*/ 1387 w 1886"/>
                    <a:gd name="T5" fmla="*/ 186 h 687"/>
                    <a:gd name="T6" fmla="*/ 1088 w 1886"/>
                    <a:gd name="T7" fmla="*/ 45 h 687"/>
                    <a:gd name="T8" fmla="*/ 937 w 1886"/>
                    <a:gd name="T9" fmla="*/ 12 h 687"/>
                    <a:gd name="T10" fmla="*/ 547 w 1886"/>
                    <a:gd name="T11" fmla="*/ 21 h 687"/>
                    <a:gd name="T12" fmla="*/ 265 w 1886"/>
                    <a:gd name="T13" fmla="*/ 143 h 687"/>
                    <a:gd name="T14" fmla="*/ 203 w 1886"/>
                    <a:gd name="T15" fmla="*/ 155 h 687"/>
                    <a:gd name="T16" fmla="*/ 60 w 1886"/>
                    <a:gd name="T17" fmla="*/ 157 h 687"/>
                    <a:gd name="T18" fmla="*/ 12 w 1886"/>
                    <a:gd name="T19" fmla="*/ 185 h 687"/>
                    <a:gd name="T20" fmla="*/ 4 w 1886"/>
                    <a:gd name="T21" fmla="*/ 411 h 687"/>
                    <a:gd name="T22" fmla="*/ 40 w 1886"/>
                    <a:gd name="T23" fmla="*/ 472 h 687"/>
                    <a:gd name="T24" fmla="*/ 74 w 1886"/>
                    <a:gd name="T25" fmla="*/ 515 h 687"/>
                    <a:gd name="T26" fmla="*/ 199 w 1886"/>
                    <a:gd name="T27" fmla="*/ 531 h 687"/>
                    <a:gd name="T28" fmla="*/ 379 w 1886"/>
                    <a:gd name="T29" fmla="*/ 687 h 687"/>
                    <a:gd name="T30" fmla="*/ 560 w 1886"/>
                    <a:gd name="T31" fmla="*/ 534 h 687"/>
                    <a:gd name="T32" fmla="*/ 1329 w 1886"/>
                    <a:gd name="T33" fmla="*/ 535 h 687"/>
                    <a:gd name="T34" fmla="*/ 1509 w 1886"/>
                    <a:gd name="T35" fmla="*/ 687 h 687"/>
                    <a:gd name="T36" fmla="*/ 1683 w 1886"/>
                    <a:gd name="T37" fmla="*/ 560 h 687"/>
                    <a:gd name="T38" fmla="*/ 1749 w 1886"/>
                    <a:gd name="T39" fmla="*/ 541 h 687"/>
                    <a:gd name="T40" fmla="*/ 1852 w 1886"/>
                    <a:gd name="T41" fmla="*/ 526 h 687"/>
                    <a:gd name="T42" fmla="*/ 1884 w 1886"/>
                    <a:gd name="T43" fmla="*/ 399 h 687"/>
                    <a:gd name="T44" fmla="*/ 1877 w 1886"/>
                    <a:gd name="T45" fmla="*/ 348 h 687"/>
                    <a:gd name="T46" fmla="*/ 1720 w 1886"/>
                    <a:gd name="T47" fmla="*/ 243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86" h="687">
                      <a:moveTo>
                        <a:pt x="1720" y="243"/>
                      </a:moveTo>
                      <a:cubicBezTo>
                        <a:pt x="1685" y="232"/>
                        <a:pt x="1662" y="216"/>
                        <a:pt x="1537" y="199"/>
                      </a:cubicBezTo>
                      <a:cubicBezTo>
                        <a:pt x="1495" y="193"/>
                        <a:pt x="1398" y="185"/>
                        <a:pt x="1387" y="186"/>
                      </a:cubicBezTo>
                      <a:cubicBezTo>
                        <a:pt x="1363" y="179"/>
                        <a:pt x="1109" y="53"/>
                        <a:pt x="1088" y="45"/>
                      </a:cubicBezTo>
                      <a:cubicBezTo>
                        <a:pt x="1064" y="34"/>
                        <a:pt x="1012" y="17"/>
                        <a:pt x="937" y="12"/>
                      </a:cubicBezTo>
                      <a:cubicBezTo>
                        <a:pt x="868" y="8"/>
                        <a:pt x="655" y="0"/>
                        <a:pt x="547" y="21"/>
                      </a:cubicBezTo>
                      <a:cubicBezTo>
                        <a:pt x="444" y="61"/>
                        <a:pt x="411" y="108"/>
                        <a:pt x="265" y="143"/>
                      </a:cubicBezTo>
                      <a:cubicBezTo>
                        <a:pt x="256" y="148"/>
                        <a:pt x="207" y="154"/>
                        <a:pt x="203" y="155"/>
                      </a:cubicBezTo>
                      <a:cubicBezTo>
                        <a:pt x="139" y="158"/>
                        <a:pt x="110" y="153"/>
                        <a:pt x="60" y="157"/>
                      </a:cubicBezTo>
                      <a:cubicBezTo>
                        <a:pt x="34" y="160"/>
                        <a:pt x="11" y="171"/>
                        <a:pt x="12" y="185"/>
                      </a:cubicBezTo>
                      <a:cubicBezTo>
                        <a:pt x="13" y="199"/>
                        <a:pt x="0" y="397"/>
                        <a:pt x="4" y="411"/>
                      </a:cubicBezTo>
                      <a:cubicBezTo>
                        <a:pt x="10" y="432"/>
                        <a:pt x="16" y="450"/>
                        <a:pt x="40" y="472"/>
                      </a:cubicBezTo>
                      <a:cubicBezTo>
                        <a:pt x="37" y="491"/>
                        <a:pt x="55" y="507"/>
                        <a:pt x="74" y="515"/>
                      </a:cubicBezTo>
                      <a:cubicBezTo>
                        <a:pt x="92" y="521"/>
                        <a:pt x="171" y="519"/>
                        <a:pt x="199" y="531"/>
                      </a:cubicBezTo>
                      <a:cubicBezTo>
                        <a:pt x="212" y="619"/>
                        <a:pt x="287" y="687"/>
                        <a:pt x="379" y="687"/>
                      </a:cubicBezTo>
                      <a:cubicBezTo>
                        <a:pt x="470" y="687"/>
                        <a:pt x="545" y="621"/>
                        <a:pt x="560" y="534"/>
                      </a:cubicBezTo>
                      <a:cubicBezTo>
                        <a:pt x="722" y="538"/>
                        <a:pt x="1323" y="536"/>
                        <a:pt x="1329" y="535"/>
                      </a:cubicBezTo>
                      <a:cubicBezTo>
                        <a:pt x="1344" y="621"/>
                        <a:pt x="1418" y="687"/>
                        <a:pt x="1509" y="687"/>
                      </a:cubicBezTo>
                      <a:cubicBezTo>
                        <a:pt x="1591" y="687"/>
                        <a:pt x="1659" y="633"/>
                        <a:pt x="1683" y="560"/>
                      </a:cubicBezTo>
                      <a:cubicBezTo>
                        <a:pt x="1688" y="549"/>
                        <a:pt x="1729" y="543"/>
                        <a:pt x="1749" y="541"/>
                      </a:cubicBezTo>
                      <a:cubicBezTo>
                        <a:pt x="1768" y="539"/>
                        <a:pt x="1838" y="532"/>
                        <a:pt x="1852" y="526"/>
                      </a:cubicBezTo>
                      <a:cubicBezTo>
                        <a:pt x="1865" y="520"/>
                        <a:pt x="1882" y="407"/>
                        <a:pt x="1884" y="399"/>
                      </a:cubicBezTo>
                      <a:cubicBezTo>
                        <a:pt x="1886" y="392"/>
                        <a:pt x="1886" y="366"/>
                        <a:pt x="1877" y="348"/>
                      </a:cubicBezTo>
                      <a:cubicBezTo>
                        <a:pt x="1868" y="330"/>
                        <a:pt x="1789" y="264"/>
                        <a:pt x="1720" y="24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grpSp>
        </p:grpSp>
        <p:grpSp>
          <p:nvGrpSpPr>
            <p:cNvPr id="26" name="Group 403"/>
            <p:cNvGrpSpPr/>
            <p:nvPr/>
          </p:nvGrpSpPr>
          <p:grpSpPr>
            <a:xfrm>
              <a:off x="5311239" y="3358486"/>
              <a:ext cx="230951" cy="225236"/>
              <a:chOff x="7885433" y="3085836"/>
              <a:chExt cx="676223" cy="676223"/>
            </a:xfrm>
          </p:grpSpPr>
          <p:sp>
            <p:nvSpPr>
              <p:cNvPr id="233" name="Oval 232"/>
              <p:cNvSpPr/>
              <p:nvPr/>
            </p:nvSpPr>
            <p:spPr>
              <a:xfrm rot="5400000">
                <a:off x="7885433" y="3085836"/>
                <a:ext cx="676223" cy="676223"/>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85"/>
                  </a:spcBef>
                </a:pPr>
                <a:endParaRPr lang="en-US" sz="1100" cap="all" dirty="0">
                  <a:solidFill>
                    <a:srgbClr val="FFFFFF"/>
                  </a:solidFill>
                  <a:latin typeface="Trebuchet MS" panose="020B0603020202020204" pitchFamily="34" charset="0"/>
                </a:endParaRPr>
              </a:p>
            </p:txBody>
          </p:sp>
          <p:grpSp>
            <p:nvGrpSpPr>
              <p:cNvPr id="234" name="Group 89"/>
              <p:cNvGrpSpPr>
                <a:grpSpLocks noChangeAspect="1"/>
              </p:cNvGrpSpPr>
              <p:nvPr/>
            </p:nvGrpSpPr>
            <p:grpSpPr bwMode="auto">
              <a:xfrm>
                <a:off x="7992247" y="3323090"/>
                <a:ext cx="462595" cy="201715"/>
                <a:chOff x="1463" y="1162"/>
                <a:chExt cx="4566" cy="1991"/>
              </a:xfrm>
              <a:solidFill>
                <a:schemeClr val="bg1"/>
              </a:solidFill>
            </p:grpSpPr>
            <p:sp>
              <p:nvSpPr>
                <p:cNvPr id="235" name="Freeform 90"/>
                <p:cNvSpPr>
                  <a:spLocks/>
                </p:cNvSpPr>
                <p:nvPr/>
              </p:nvSpPr>
              <p:spPr bwMode="auto">
                <a:xfrm>
                  <a:off x="2989" y="2031"/>
                  <a:ext cx="1507" cy="1122"/>
                </a:xfrm>
                <a:custGeom>
                  <a:avLst/>
                  <a:gdLst>
                    <a:gd name="T0" fmla="*/ 592 w 638"/>
                    <a:gd name="T1" fmla="*/ 0 h 475"/>
                    <a:gd name="T2" fmla="*/ 61 w 638"/>
                    <a:gd name="T3" fmla="*/ 0 h 475"/>
                    <a:gd name="T4" fmla="*/ 0 w 638"/>
                    <a:gd name="T5" fmla="*/ 63 h 475"/>
                    <a:gd name="T6" fmla="*/ 0 w 638"/>
                    <a:gd name="T7" fmla="*/ 428 h 475"/>
                    <a:gd name="T8" fmla="*/ 46 w 638"/>
                    <a:gd name="T9" fmla="*/ 475 h 475"/>
                    <a:gd name="T10" fmla="*/ 592 w 638"/>
                    <a:gd name="T11" fmla="*/ 475 h 475"/>
                    <a:gd name="T12" fmla="*/ 638 w 638"/>
                    <a:gd name="T13" fmla="*/ 428 h 475"/>
                    <a:gd name="T14" fmla="*/ 638 w 638"/>
                    <a:gd name="T15" fmla="*/ 47 h 475"/>
                    <a:gd name="T16" fmla="*/ 592 w 638"/>
                    <a:gd name="T17" fmla="*/ 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8" h="475">
                      <a:moveTo>
                        <a:pt x="592" y="0"/>
                      </a:moveTo>
                      <a:cubicBezTo>
                        <a:pt x="61" y="0"/>
                        <a:pt x="61" y="0"/>
                        <a:pt x="61" y="0"/>
                      </a:cubicBezTo>
                      <a:cubicBezTo>
                        <a:pt x="10" y="1"/>
                        <a:pt x="3" y="18"/>
                        <a:pt x="0" y="63"/>
                      </a:cubicBezTo>
                      <a:cubicBezTo>
                        <a:pt x="0" y="428"/>
                        <a:pt x="0" y="428"/>
                        <a:pt x="0" y="428"/>
                      </a:cubicBezTo>
                      <a:cubicBezTo>
                        <a:pt x="0" y="454"/>
                        <a:pt x="21" y="475"/>
                        <a:pt x="46" y="475"/>
                      </a:cubicBezTo>
                      <a:cubicBezTo>
                        <a:pt x="592" y="475"/>
                        <a:pt x="592" y="475"/>
                        <a:pt x="592" y="475"/>
                      </a:cubicBezTo>
                      <a:cubicBezTo>
                        <a:pt x="617" y="475"/>
                        <a:pt x="638" y="454"/>
                        <a:pt x="638" y="428"/>
                      </a:cubicBezTo>
                      <a:cubicBezTo>
                        <a:pt x="638" y="47"/>
                        <a:pt x="638" y="47"/>
                        <a:pt x="638" y="47"/>
                      </a:cubicBezTo>
                      <a:cubicBezTo>
                        <a:pt x="638" y="21"/>
                        <a:pt x="617" y="0"/>
                        <a:pt x="592"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236" name="Freeform 91"/>
                <p:cNvSpPr>
                  <a:spLocks noEditPoints="1"/>
                </p:cNvSpPr>
                <p:nvPr/>
              </p:nvSpPr>
              <p:spPr bwMode="auto">
                <a:xfrm>
                  <a:off x="1463" y="1162"/>
                  <a:ext cx="4566" cy="1988"/>
                </a:xfrm>
                <a:custGeom>
                  <a:avLst/>
                  <a:gdLst>
                    <a:gd name="T0" fmla="*/ 1884 w 1933"/>
                    <a:gd name="T1" fmla="*/ 272 h 842"/>
                    <a:gd name="T2" fmla="*/ 964 w 1933"/>
                    <a:gd name="T3" fmla="*/ 0 h 842"/>
                    <a:gd name="T4" fmla="*/ 218 w 1933"/>
                    <a:gd name="T5" fmla="*/ 165 h 842"/>
                    <a:gd name="T6" fmla="*/ 223 w 1933"/>
                    <a:gd name="T7" fmla="*/ 213 h 842"/>
                    <a:gd name="T8" fmla="*/ 82 w 1933"/>
                    <a:gd name="T9" fmla="*/ 328 h 842"/>
                    <a:gd name="T10" fmla="*/ 19 w 1933"/>
                    <a:gd name="T11" fmla="*/ 302 h 842"/>
                    <a:gd name="T12" fmla="*/ 0 w 1933"/>
                    <a:gd name="T13" fmla="*/ 377 h 842"/>
                    <a:gd name="T14" fmla="*/ 0 w 1933"/>
                    <a:gd name="T15" fmla="*/ 768 h 842"/>
                    <a:gd name="T16" fmla="*/ 74 w 1933"/>
                    <a:gd name="T17" fmla="*/ 842 h 842"/>
                    <a:gd name="T18" fmla="*/ 595 w 1933"/>
                    <a:gd name="T19" fmla="*/ 842 h 842"/>
                    <a:gd name="T20" fmla="*/ 595 w 1933"/>
                    <a:gd name="T21" fmla="*/ 390 h 842"/>
                    <a:gd name="T22" fmla="*/ 666 w 1933"/>
                    <a:gd name="T23" fmla="*/ 317 h 842"/>
                    <a:gd name="T24" fmla="*/ 1283 w 1933"/>
                    <a:gd name="T25" fmla="*/ 317 h 842"/>
                    <a:gd name="T26" fmla="*/ 1336 w 1933"/>
                    <a:gd name="T27" fmla="*/ 371 h 842"/>
                    <a:gd name="T28" fmla="*/ 1336 w 1933"/>
                    <a:gd name="T29" fmla="*/ 842 h 842"/>
                    <a:gd name="T30" fmla="*/ 1856 w 1933"/>
                    <a:gd name="T31" fmla="*/ 842 h 842"/>
                    <a:gd name="T32" fmla="*/ 1930 w 1933"/>
                    <a:gd name="T33" fmla="*/ 768 h 842"/>
                    <a:gd name="T34" fmla="*/ 1930 w 1933"/>
                    <a:gd name="T35" fmla="*/ 371 h 842"/>
                    <a:gd name="T36" fmla="*/ 1884 w 1933"/>
                    <a:gd name="T37" fmla="*/ 272 h 842"/>
                    <a:gd name="T38" fmla="*/ 177 w 1933"/>
                    <a:gd name="T39" fmla="*/ 798 h 842"/>
                    <a:gd name="T40" fmla="*/ 89 w 1933"/>
                    <a:gd name="T41" fmla="*/ 798 h 842"/>
                    <a:gd name="T42" fmla="*/ 89 w 1933"/>
                    <a:gd name="T43" fmla="*/ 437 h 842"/>
                    <a:gd name="T44" fmla="*/ 177 w 1933"/>
                    <a:gd name="T45" fmla="*/ 388 h 842"/>
                    <a:gd name="T46" fmla="*/ 177 w 1933"/>
                    <a:gd name="T47" fmla="*/ 798 h 842"/>
                    <a:gd name="T48" fmla="*/ 338 w 1933"/>
                    <a:gd name="T49" fmla="*/ 798 h 842"/>
                    <a:gd name="T50" fmla="*/ 250 w 1933"/>
                    <a:gd name="T51" fmla="*/ 798 h 842"/>
                    <a:gd name="T52" fmla="*/ 250 w 1933"/>
                    <a:gd name="T53" fmla="*/ 355 h 842"/>
                    <a:gd name="T54" fmla="*/ 338 w 1933"/>
                    <a:gd name="T55" fmla="*/ 323 h 842"/>
                    <a:gd name="T56" fmla="*/ 338 w 1933"/>
                    <a:gd name="T57" fmla="*/ 798 h 842"/>
                    <a:gd name="T58" fmla="*/ 499 w 1933"/>
                    <a:gd name="T59" fmla="*/ 798 h 842"/>
                    <a:gd name="T60" fmla="*/ 412 w 1933"/>
                    <a:gd name="T61" fmla="*/ 798 h 842"/>
                    <a:gd name="T62" fmla="*/ 412 w 1933"/>
                    <a:gd name="T63" fmla="*/ 301 h 842"/>
                    <a:gd name="T64" fmla="*/ 499 w 1933"/>
                    <a:gd name="T65" fmla="*/ 280 h 842"/>
                    <a:gd name="T66" fmla="*/ 499 w 1933"/>
                    <a:gd name="T67" fmla="*/ 798 h 842"/>
                    <a:gd name="T68" fmla="*/ 1503 w 1933"/>
                    <a:gd name="T69" fmla="*/ 798 h 842"/>
                    <a:gd name="T70" fmla="*/ 1415 w 1933"/>
                    <a:gd name="T71" fmla="*/ 798 h 842"/>
                    <a:gd name="T72" fmla="*/ 1415 w 1933"/>
                    <a:gd name="T73" fmla="*/ 278 h 842"/>
                    <a:gd name="T74" fmla="*/ 1503 w 1933"/>
                    <a:gd name="T75" fmla="*/ 298 h 842"/>
                    <a:gd name="T76" fmla="*/ 1503 w 1933"/>
                    <a:gd name="T77" fmla="*/ 798 h 842"/>
                    <a:gd name="T78" fmla="*/ 1664 w 1933"/>
                    <a:gd name="T79" fmla="*/ 798 h 842"/>
                    <a:gd name="T80" fmla="*/ 1577 w 1933"/>
                    <a:gd name="T81" fmla="*/ 798 h 842"/>
                    <a:gd name="T82" fmla="*/ 1577 w 1933"/>
                    <a:gd name="T83" fmla="*/ 320 h 842"/>
                    <a:gd name="T84" fmla="*/ 1664 w 1933"/>
                    <a:gd name="T85" fmla="*/ 350 h 842"/>
                    <a:gd name="T86" fmla="*/ 1664 w 1933"/>
                    <a:gd name="T87" fmla="*/ 798 h 842"/>
                    <a:gd name="T88" fmla="*/ 1826 w 1933"/>
                    <a:gd name="T89" fmla="*/ 798 h 842"/>
                    <a:gd name="T90" fmla="*/ 1738 w 1933"/>
                    <a:gd name="T91" fmla="*/ 798 h 842"/>
                    <a:gd name="T92" fmla="*/ 1738 w 1933"/>
                    <a:gd name="T93" fmla="*/ 382 h 842"/>
                    <a:gd name="T94" fmla="*/ 1826 w 1933"/>
                    <a:gd name="T95" fmla="*/ 429 h 842"/>
                    <a:gd name="T96" fmla="*/ 1826 w 1933"/>
                    <a:gd name="T97" fmla="*/ 798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33" h="842">
                      <a:moveTo>
                        <a:pt x="1884" y="272"/>
                      </a:moveTo>
                      <a:cubicBezTo>
                        <a:pt x="1707" y="134"/>
                        <a:pt x="1363" y="0"/>
                        <a:pt x="964" y="0"/>
                      </a:cubicBezTo>
                      <a:cubicBezTo>
                        <a:pt x="672" y="0"/>
                        <a:pt x="408" y="71"/>
                        <a:pt x="218" y="165"/>
                      </a:cubicBezTo>
                      <a:cubicBezTo>
                        <a:pt x="223" y="180"/>
                        <a:pt x="225" y="196"/>
                        <a:pt x="223" y="213"/>
                      </a:cubicBezTo>
                      <a:cubicBezTo>
                        <a:pt x="216" y="284"/>
                        <a:pt x="153" y="335"/>
                        <a:pt x="82" y="328"/>
                      </a:cubicBezTo>
                      <a:cubicBezTo>
                        <a:pt x="58" y="325"/>
                        <a:pt x="37" y="316"/>
                        <a:pt x="19" y="302"/>
                      </a:cubicBezTo>
                      <a:cubicBezTo>
                        <a:pt x="9" y="319"/>
                        <a:pt x="0" y="343"/>
                        <a:pt x="0" y="377"/>
                      </a:cubicBezTo>
                      <a:cubicBezTo>
                        <a:pt x="0" y="768"/>
                        <a:pt x="0" y="768"/>
                        <a:pt x="0" y="768"/>
                      </a:cubicBezTo>
                      <a:cubicBezTo>
                        <a:pt x="0" y="809"/>
                        <a:pt x="33" y="842"/>
                        <a:pt x="74" y="842"/>
                      </a:cubicBezTo>
                      <a:cubicBezTo>
                        <a:pt x="367" y="841"/>
                        <a:pt x="595" y="842"/>
                        <a:pt x="595" y="842"/>
                      </a:cubicBezTo>
                      <a:cubicBezTo>
                        <a:pt x="595" y="390"/>
                        <a:pt x="595" y="390"/>
                        <a:pt x="595" y="390"/>
                      </a:cubicBezTo>
                      <a:cubicBezTo>
                        <a:pt x="598" y="337"/>
                        <a:pt x="607" y="318"/>
                        <a:pt x="666" y="317"/>
                      </a:cubicBezTo>
                      <a:cubicBezTo>
                        <a:pt x="1283" y="317"/>
                        <a:pt x="1283" y="317"/>
                        <a:pt x="1283" y="317"/>
                      </a:cubicBezTo>
                      <a:cubicBezTo>
                        <a:pt x="1313" y="317"/>
                        <a:pt x="1336" y="341"/>
                        <a:pt x="1336" y="371"/>
                      </a:cubicBezTo>
                      <a:cubicBezTo>
                        <a:pt x="1336" y="842"/>
                        <a:pt x="1336" y="842"/>
                        <a:pt x="1336" y="842"/>
                      </a:cubicBezTo>
                      <a:cubicBezTo>
                        <a:pt x="1856" y="842"/>
                        <a:pt x="1856" y="842"/>
                        <a:pt x="1856" y="842"/>
                      </a:cubicBezTo>
                      <a:cubicBezTo>
                        <a:pt x="1897" y="842"/>
                        <a:pt x="1930" y="809"/>
                        <a:pt x="1930" y="768"/>
                      </a:cubicBezTo>
                      <a:cubicBezTo>
                        <a:pt x="1930" y="371"/>
                        <a:pt x="1930" y="371"/>
                        <a:pt x="1930" y="371"/>
                      </a:cubicBezTo>
                      <a:cubicBezTo>
                        <a:pt x="1930" y="371"/>
                        <a:pt x="1933" y="311"/>
                        <a:pt x="1884" y="272"/>
                      </a:cubicBezTo>
                      <a:close/>
                      <a:moveTo>
                        <a:pt x="177" y="798"/>
                      </a:moveTo>
                      <a:cubicBezTo>
                        <a:pt x="89" y="798"/>
                        <a:pt x="89" y="798"/>
                        <a:pt x="89" y="798"/>
                      </a:cubicBezTo>
                      <a:cubicBezTo>
                        <a:pt x="89" y="437"/>
                        <a:pt x="89" y="437"/>
                        <a:pt x="89" y="437"/>
                      </a:cubicBezTo>
                      <a:cubicBezTo>
                        <a:pt x="115" y="420"/>
                        <a:pt x="145" y="403"/>
                        <a:pt x="177" y="388"/>
                      </a:cubicBezTo>
                      <a:lnTo>
                        <a:pt x="177" y="798"/>
                      </a:lnTo>
                      <a:close/>
                      <a:moveTo>
                        <a:pt x="338" y="798"/>
                      </a:moveTo>
                      <a:cubicBezTo>
                        <a:pt x="250" y="798"/>
                        <a:pt x="250" y="798"/>
                        <a:pt x="250" y="798"/>
                      </a:cubicBezTo>
                      <a:cubicBezTo>
                        <a:pt x="250" y="355"/>
                        <a:pt x="250" y="355"/>
                        <a:pt x="250" y="355"/>
                      </a:cubicBezTo>
                      <a:cubicBezTo>
                        <a:pt x="278" y="343"/>
                        <a:pt x="307" y="333"/>
                        <a:pt x="338" y="323"/>
                      </a:cubicBezTo>
                      <a:lnTo>
                        <a:pt x="338" y="798"/>
                      </a:lnTo>
                      <a:close/>
                      <a:moveTo>
                        <a:pt x="499" y="798"/>
                      </a:moveTo>
                      <a:cubicBezTo>
                        <a:pt x="412" y="798"/>
                        <a:pt x="412" y="798"/>
                        <a:pt x="412" y="798"/>
                      </a:cubicBezTo>
                      <a:cubicBezTo>
                        <a:pt x="412" y="301"/>
                        <a:pt x="412" y="301"/>
                        <a:pt x="412" y="301"/>
                      </a:cubicBezTo>
                      <a:cubicBezTo>
                        <a:pt x="440" y="294"/>
                        <a:pt x="469" y="287"/>
                        <a:pt x="499" y="280"/>
                      </a:cubicBezTo>
                      <a:lnTo>
                        <a:pt x="499" y="798"/>
                      </a:lnTo>
                      <a:close/>
                      <a:moveTo>
                        <a:pt x="1503" y="798"/>
                      </a:moveTo>
                      <a:cubicBezTo>
                        <a:pt x="1415" y="798"/>
                        <a:pt x="1415" y="798"/>
                        <a:pt x="1415" y="798"/>
                      </a:cubicBezTo>
                      <a:cubicBezTo>
                        <a:pt x="1415" y="278"/>
                        <a:pt x="1415" y="278"/>
                        <a:pt x="1415" y="278"/>
                      </a:cubicBezTo>
                      <a:cubicBezTo>
                        <a:pt x="1445" y="284"/>
                        <a:pt x="1475" y="291"/>
                        <a:pt x="1503" y="298"/>
                      </a:cubicBezTo>
                      <a:lnTo>
                        <a:pt x="1503" y="798"/>
                      </a:lnTo>
                      <a:close/>
                      <a:moveTo>
                        <a:pt x="1664" y="798"/>
                      </a:moveTo>
                      <a:cubicBezTo>
                        <a:pt x="1577" y="798"/>
                        <a:pt x="1577" y="798"/>
                        <a:pt x="1577" y="798"/>
                      </a:cubicBezTo>
                      <a:cubicBezTo>
                        <a:pt x="1577" y="320"/>
                        <a:pt x="1577" y="320"/>
                        <a:pt x="1577" y="320"/>
                      </a:cubicBezTo>
                      <a:cubicBezTo>
                        <a:pt x="1607" y="329"/>
                        <a:pt x="1636" y="339"/>
                        <a:pt x="1664" y="350"/>
                      </a:cubicBezTo>
                      <a:lnTo>
                        <a:pt x="1664" y="798"/>
                      </a:lnTo>
                      <a:close/>
                      <a:moveTo>
                        <a:pt x="1826" y="798"/>
                      </a:moveTo>
                      <a:cubicBezTo>
                        <a:pt x="1738" y="798"/>
                        <a:pt x="1738" y="798"/>
                        <a:pt x="1738" y="798"/>
                      </a:cubicBezTo>
                      <a:cubicBezTo>
                        <a:pt x="1738" y="382"/>
                        <a:pt x="1738" y="382"/>
                        <a:pt x="1738" y="382"/>
                      </a:cubicBezTo>
                      <a:cubicBezTo>
                        <a:pt x="1770" y="397"/>
                        <a:pt x="1799" y="412"/>
                        <a:pt x="1826" y="429"/>
                      </a:cubicBezTo>
                      <a:lnTo>
                        <a:pt x="1826" y="7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237" name="Freeform 92"/>
                <p:cNvSpPr>
                  <a:spLocks/>
                </p:cNvSpPr>
                <p:nvPr/>
              </p:nvSpPr>
              <p:spPr bwMode="auto">
                <a:xfrm>
                  <a:off x="1567" y="1509"/>
                  <a:ext cx="245" cy="243"/>
                </a:xfrm>
                <a:custGeom>
                  <a:avLst/>
                  <a:gdLst>
                    <a:gd name="T0" fmla="*/ 47 w 104"/>
                    <a:gd name="T1" fmla="*/ 101 h 103"/>
                    <a:gd name="T2" fmla="*/ 101 w 104"/>
                    <a:gd name="T3" fmla="*/ 57 h 103"/>
                    <a:gd name="T4" fmla="*/ 57 w 104"/>
                    <a:gd name="T5" fmla="*/ 3 h 103"/>
                    <a:gd name="T6" fmla="*/ 3 w 104"/>
                    <a:gd name="T7" fmla="*/ 47 h 103"/>
                    <a:gd name="T8" fmla="*/ 47 w 104"/>
                    <a:gd name="T9" fmla="*/ 101 h 103"/>
                  </a:gdLst>
                  <a:ahLst/>
                  <a:cxnLst>
                    <a:cxn ang="0">
                      <a:pos x="T0" y="T1"/>
                    </a:cxn>
                    <a:cxn ang="0">
                      <a:pos x="T2" y="T3"/>
                    </a:cxn>
                    <a:cxn ang="0">
                      <a:pos x="T4" y="T5"/>
                    </a:cxn>
                    <a:cxn ang="0">
                      <a:pos x="T6" y="T7"/>
                    </a:cxn>
                    <a:cxn ang="0">
                      <a:pos x="T8" y="T9"/>
                    </a:cxn>
                  </a:cxnLst>
                  <a:rect l="0" t="0" r="r" b="b"/>
                  <a:pathLst>
                    <a:path w="104" h="103">
                      <a:moveTo>
                        <a:pt x="47" y="101"/>
                      </a:moveTo>
                      <a:cubicBezTo>
                        <a:pt x="74" y="103"/>
                        <a:pt x="98" y="84"/>
                        <a:pt x="101" y="57"/>
                      </a:cubicBezTo>
                      <a:cubicBezTo>
                        <a:pt x="104" y="30"/>
                        <a:pt x="84" y="6"/>
                        <a:pt x="57" y="3"/>
                      </a:cubicBezTo>
                      <a:cubicBezTo>
                        <a:pt x="30" y="0"/>
                        <a:pt x="6" y="20"/>
                        <a:pt x="3" y="47"/>
                      </a:cubicBezTo>
                      <a:cubicBezTo>
                        <a:pt x="0" y="74"/>
                        <a:pt x="20" y="98"/>
                        <a:pt x="47" y="10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grpSp>
        </p:grpSp>
        <p:grpSp>
          <p:nvGrpSpPr>
            <p:cNvPr id="27" name="Group 409"/>
            <p:cNvGrpSpPr/>
            <p:nvPr/>
          </p:nvGrpSpPr>
          <p:grpSpPr>
            <a:xfrm>
              <a:off x="5171985" y="3962854"/>
              <a:ext cx="230951" cy="225236"/>
              <a:chOff x="2438245" y="4698746"/>
              <a:chExt cx="676223" cy="676223"/>
            </a:xfrm>
          </p:grpSpPr>
          <p:sp>
            <p:nvSpPr>
              <p:cNvPr id="226" name="Oval 225"/>
              <p:cNvSpPr/>
              <p:nvPr/>
            </p:nvSpPr>
            <p:spPr>
              <a:xfrm rot="2700000">
                <a:off x="2438245" y="4698746"/>
                <a:ext cx="676223" cy="676223"/>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85"/>
                  </a:spcBef>
                </a:pPr>
                <a:endParaRPr lang="en-US" sz="1100" cap="all" dirty="0">
                  <a:solidFill>
                    <a:srgbClr val="FFFFFF"/>
                  </a:solidFill>
                  <a:latin typeface="Trebuchet MS" panose="020B0603020202020204" pitchFamily="34" charset="0"/>
                </a:endParaRPr>
              </a:p>
            </p:txBody>
          </p:sp>
          <p:grpSp>
            <p:nvGrpSpPr>
              <p:cNvPr id="227" name="Group 96"/>
              <p:cNvGrpSpPr>
                <a:grpSpLocks noChangeAspect="1"/>
              </p:cNvGrpSpPr>
              <p:nvPr/>
            </p:nvGrpSpPr>
            <p:grpSpPr bwMode="auto">
              <a:xfrm>
                <a:off x="2541093" y="4835924"/>
                <a:ext cx="490405" cy="391411"/>
                <a:chOff x="1276" y="188"/>
                <a:chExt cx="4939" cy="3942"/>
              </a:xfrm>
              <a:solidFill>
                <a:schemeClr val="bg1"/>
              </a:solidFill>
            </p:grpSpPr>
            <p:sp>
              <p:nvSpPr>
                <p:cNvPr id="228" name="Freeform 97"/>
                <p:cNvSpPr>
                  <a:spLocks/>
                </p:cNvSpPr>
                <p:nvPr/>
              </p:nvSpPr>
              <p:spPr bwMode="auto">
                <a:xfrm>
                  <a:off x="4954" y="1026"/>
                  <a:ext cx="938" cy="1937"/>
                </a:xfrm>
                <a:custGeom>
                  <a:avLst/>
                  <a:gdLst>
                    <a:gd name="T0" fmla="*/ 200 w 397"/>
                    <a:gd name="T1" fmla="*/ 494 h 820"/>
                    <a:gd name="T2" fmla="*/ 278 w 397"/>
                    <a:gd name="T3" fmla="*/ 574 h 820"/>
                    <a:gd name="T4" fmla="*/ 278 w 397"/>
                    <a:gd name="T5" fmla="*/ 820 h 820"/>
                    <a:gd name="T6" fmla="*/ 395 w 397"/>
                    <a:gd name="T7" fmla="*/ 820 h 820"/>
                    <a:gd name="T8" fmla="*/ 397 w 397"/>
                    <a:gd name="T9" fmla="*/ 39 h 820"/>
                    <a:gd name="T10" fmla="*/ 356 w 397"/>
                    <a:gd name="T11" fmla="*/ 0 h 820"/>
                    <a:gd name="T12" fmla="*/ 36 w 397"/>
                    <a:gd name="T13" fmla="*/ 0 h 820"/>
                    <a:gd name="T14" fmla="*/ 0 w 397"/>
                    <a:gd name="T15" fmla="*/ 45 h 820"/>
                    <a:gd name="T16" fmla="*/ 1 w 397"/>
                    <a:gd name="T17" fmla="*/ 494 h 820"/>
                    <a:gd name="T18" fmla="*/ 200 w 397"/>
                    <a:gd name="T19" fmla="*/ 494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7" h="820">
                      <a:moveTo>
                        <a:pt x="200" y="494"/>
                      </a:moveTo>
                      <a:cubicBezTo>
                        <a:pt x="244" y="494"/>
                        <a:pt x="277" y="530"/>
                        <a:pt x="278" y="574"/>
                      </a:cubicBezTo>
                      <a:cubicBezTo>
                        <a:pt x="278" y="820"/>
                        <a:pt x="278" y="820"/>
                        <a:pt x="278" y="820"/>
                      </a:cubicBezTo>
                      <a:cubicBezTo>
                        <a:pt x="395" y="820"/>
                        <a:pt x="395" y="820"/>
                        <a:pt x="395" y="820"/>
                      </a:cubicBezTo>
                      <a:cubicBezTo>
                        <a:pt x="397" y="39"/>
                        <a:pt x="397" y="39"/>
                        <a:pt x="397" y="39"/>
                      </a:cubicBezTo>
                      <a:cubicBezTo>
                        <a:pt x="396" y="17"/>
                        <a:pt x="379" y="0"/>
                        <a:pt x="356" y="0"/>
                      </a:cubicBezTo>
                      <a:cubicBezTo>
                        <a:pt x="36" y="0"/>
                        <a:pt x="36" y="0"/>
                        <a:pt x="36" y="0"/>
                      </a:cubicBezTo>
                      <a:cubicBezTo>
                        <a:pt x="14" y="0"/>
                        <a:pt x="0" y="23"/>
                        <a:pt x="0" y="45"/>
                      </a:cubicBezTo>
                      <a:cubicBezTo>
                        <a:pt x="1" y="494"/>
                        <a:pt x="1" y="494"/>
                        <a:pt x="1" y="494"/>
                      </a:cubicBezTo>
                      <a:lnTo>
                        <a:pt x="200" y="49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229" name="Freeform 98"/>
                <p:cNvSpPr>
                  <a:spLocks/>
                </p:cNvSpPr>
                <p:nvPr/>
              </p:nvSpPr>
              <p:spPr bwMode="auto">
                <a:xfrm>
                  <a:off x="1276" y="603"/>
                  <a:ext cx="1918" cy="3525"/>
                </a:xfrm>
                <a:custGeom>
                  <a:avLst/>
                  <a:gdLst>
                    <a:gd name="T0" fmla="*/ 812 w 812"/>
                    <a:gd name="T1" fmla="*/ 674 h 1492"/>
                    <a:gd name="T2" fmla="*/ 812 w 812"/>
                    <a:gd name="T3" fmla="*/ 86 h 1492"/>
                    <a:gd name="T4" fmla="*/ 727 w 812"/>
                    <a:gd name="T5" fmla="*/ 0 h 1492"/>
                    <a:gd name="T6" fmla="*/ 225 w 812"/>
                    <a:gd name="T7" fmla="*/ 0 h 1492"/>
                    <a:gd name="T8" fmla="*/ 254 w 812"/>
                    <a:gd name="T9" fmla="*/ 96 h 1492"/>
                    <a:gd name="T10" fmla="*/ 82 w 812"/>
                    <a:gd name="T11" fmla="*/ 268 h 1492"/>
                    <a:gd name="T12" fmla="*/ 0 w 812"/>
                    <a:gd name="T13" fmla="*/ 246 h 1492"/>
                    <a:gd name="T14" fmla="*/ 0 w 812"/>
                    <a:gd name="T15" fmla="*/ 1406 h 1492"/>
                    <a:gd name="T16" fmla="*/ 86 w 812"/>
                    <a:gd name="T17" fmla="*/ 1492 h 1492"/>
                    <a:gd name="T18" fmla="*/ 405 w 812"/>
                    <a:gd name="T19" fmla="*/ 1492 h 1492"/>
                    <a:gd name="T20" fmla="*/ 405 w 812"/>
                    <a:gd name="T21" fmla="*/ 759 h 1492"/>
                    <a:gd name="T22" fmla="*/ 487 w 812"/>
                    <a:gd name="T23" fmla="*/ 674 h 1492"/>
                    <a:gd name="T24" fmla="*/ 812 w 812"/>
                    <a:gd name="T25" fmla="*/ 674 h 1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2" h="1492">
                      <a:moveTo>
                        <a:pt x="812" y="674"/>
                      </a:moveTo>
                      <a:cubicBezTo>
                        <a:pt x="812" y="86"/>
                        <a:pt x="812" y="86"/>
                        <a:pt x="812" y="86"/>
                      </a:cubicBezTo>
                      <a:cubicBezTo>
                        <a:pt x="812" y="38"/>
                        <a:pt x="774" y="0"/>
                        <a:pt x="727" y="0"/>
                      </a:cubicBezTo>
                      <a:cubicBezTo>
                        <a:pt x="225" y="0"/>
                        <a:pt x="225" y="0"/>
                        <a:pt x="225" y="0"/>
                      </a:cubicBezTo>
                      <a:cubicBezTo>
                        <a:pt x="244" y="27"/>
                        <a:pt x="254" y="60"/>
                        <a:pt x="254" y="96"/>
                      </a:cubicBezTo>
                      <a:cubicBezTo>
                        <a:pt x="254" y="191"/>
                        <a:pt x="177" y="268"/>
                        <a:pt x="82" y="268"/>
                      </a:cubicBezTo>
                      <a:cubicBezTo>
                        <a:pt x="52" y="268"/>
                        <a:pt x="25" y="259"/>
                        <a:pt x="0" y="246"/>
                      </a:cubicBezTo>
                      <a:cubicBezTo>
                        <a:pt x="0" y="1406"/>
                        <a:pt x="0" y="1406"/>
                        <a:pt x="0" y="1406"/>
                      </a:cubicBezTo>
                      <a:cubicBezTo>
                        <a:pt x="0" y="1454"/>
                        <a:pt x="38" y="1492"/>
                        <a:pt x="86" y="1492"/>
                      </a:cubicBezTo>
                      <a:cubicBezTo>
                        <a:pt x="405" y="1492"/>
                        <a:pt x="405" y="1492"/>
                        <a:pt x="405" y="1492"/>
                      </a:cubicBezTo>
                      <a:cubicBezTo>
                        <a:pt x="405" y="759"/>
                        <a:pt x="405" y="759"/>
                        <a:pt x="405" y="759"/>
                      </a:cubicBezTo>
                      <a:cubicBezTo>
                        <a:pt x="408" y="698"/>
                        <a:pt x="418" y="675"/>
                        <a:pt x="487" y="674"/>
                      </a:cubicBezTo>
                      <a:lnTo>
                        <a:pt x="812" y="67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230" name="Freeform 99"/>
                <p:cNvSpPr>
                  <a:spLocks noEditPoints="1"/>
                </p:cNvSpPr>
                <p:nvPr/>
              </p:nvSpPr>
              <p:spPr bwMode="auto">
                <a:xfrm>
                  <a:off x="2372" y="2337"/>
                  <a:ext cx="3843" cy="1793"/>
                </a:xfrm>
                <a:custGeom>
                  <a:avLst/>
                  <a:gdLst>
                    <a:gd name="T0" fmla="*/ 1581 w 1627"/>
                    <a:gd name="T1" fmla="*/ 321 h 759"/>
                    <a:gd name="T2" fmla="*/ 1305 w 1627"/>
                    <a:gd name="T3" fmla="*/ 321 h 759"/>
                    <a:gd name="T4" fmla="*/ 1305 w 1627"/>
                    <a:gd name="T5" fmla="*/ 54 h 759"/>
                    <a:gd name="T6" fmla="*/ 1252 w 1627"/>
                    <a:gd name="T7" fmla="*/ 0 h 759"/>
                    <a:gd name="T8" fmla="*/ 71 w 1627"/>
                    <a:gd name="T9" fmla="*/ 0 h 759"/>
                    <a:gd name="T10" fmla="*/ 0 w 1627"/>
                    <a:gd name="T11" fmla="*/ 73 h 759"/>
                    <a:gd name="T12" fmla="*/ 0 w 1627"/>
                    <a:gd name="T13" fmla="*/ 705 h 759"/>
                    <a:gd name="T14" fmla="*/ 53 w 1627"/>
                    <a:gd name="T15" fmla="*/ 759 h 759"/>
                    <a:gd name="T16" fmla="*/ 1218 w 1627"/>
                    <a:gd name="T17" fmla="*/ 759 h 759"/>
                    <a:gd name="T18" fmla="*/ 1218 w 1627"/>
                    <a:gd name="T19" fmla="*/ 759 h 759"/>
                    <a:gd name="T20" fmla="*/ 1576 w 1627"/>
                    <a:gd name="T21" fmla="*/ 759 h 759"/>
                    <a:gd name="T22" fmla="*/ 1627 w 1627"/>
                    <a:gd name="T23" fmla="*/ 713 h 759"/>
                    <a:gd name="T24" fmla="*/ 1627 w 1627"/>
                    <a:gd name="T25" fmla="*/ 367 h 759"/>
                    <a:gd name="T26" fmla="*/ 1581 w 1627"/>
                    <a:gd name="T27" fmla="*/ 321 h 759"/>
                    <a:gd name="T28" fmla="*/ 477 w 1627"/>
                    <a:gd name="T29" fmla="*/ 307 h 759"/>
                    <a:gd name="T30" fmla="*/ 375 w 1627"/>
                    <a:gd name="T31" fmla="*/ 307 h 759"/>
                    <a:gd name="T32" fmla="*/ 375 w 1627"/>
                    <a:gd name="T33" fmla="*/ 167 h 759"/>
                    <a:gd name="T34" fmla="*/ 477 w 1627"/>
                    <a:gd name="T35" fmla="*/ 167 h 759"/>
                    <a:gd name="T36" fmla="*/ 477 w 1627"/>
                    <a:gd name="T37" fmla="*/ 307 h 759"/>
                    <a:gd name="T38" fmla="*/ 757 w 1627"/>
                    <a:gd name="T39" fmla="*/ 307 h 759"/>
                    <a:gd name="T40" fmla="*/ 654 w 1627"/>
                    <a:gd name="T41" fmla="*/ 307 h 759"/>
                    <a:gd name="T42" fmla="*/ 654 w 1627"/>
                    <a:gd name="T43" fmla="*/ 167 h 759"/>
                    <a:gd name="T44" fmla="*/ 757 w 1627"/>
                    <a:gd name="T45" fmla="*/ 167 h 759"/>
                    <a:gd name="T46" fmla="*/ 757 w 1627"/>
                    <a:gd name="T47" fmla="*/ 307 h 759"/>
                    <a:gd name="T48" fmla="*/ 1036 w 1627"/>
                    <a:gd name="T49" fmla="*/ 307 h 759"/>
                    <a:gd name="T50" fmla="*/ 933 w 1627"/>
                    <a:gd name="T51" fmla="*/ 307 h 759"/>
                    <a:gd name="T52" fmla="*/ 933 w 1627"/>
                    <a:gd name="T53" fmla="*/ 167 h 759"/>
                    <a:gd name="T54" fmla="*/ 1036 w 1627"/>
                    <a:gd name="T55" fmla="*/ 167 h 759"/>
                    <a:gd name="T56" fmla="*/ 1036 w 1627"/>
                    <a:gd name="T57" fmla="*/ 307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27" h="759">
                      <a:moveTo>
                        <a:pt x="1581" y="321"/>
                      </a:moveTo>
                      <a:cubicBezTo>
                        <a:pt x="1305" y="321"/>
                        <a:pt x="1305" y="321"/>
                        <a:pt x="1305" y="321"/>
                      </a:cubicBezTo>
                      <a:cubicBezTo>
                        <a:pt x="1305" y="54"/>
                        <a:pt x="1305" y="54"/>
                        <a:pt x="1305" y="54"/>
                      </a:cubicBezTo>
                      <a:cubicBezTo>
                        <a:pt x="1305" y="24"/>
                        <a:pt x="1281" y="0"/>
                        <a:pt x="1252" y="0"/>
                      </a:cubicBezTo>
                      <a:cubicBezTo>
                        <a:pt x="71" y="0"/>
                        <a:pt x="71" y="0"/>
                        <a:pt x="71" y="0"/>
                      </a:cubicBezTo>
                      <a:cubicBezTo>
                        <a:pt x="12" y="0"/>
                        <a:pt x="3" y="20"/>
                        <a:pt x="0" y="73"/>
                      </a:cubicBezTo>
                      <a:cubicBezTo>
                        <a:pt x="0" y="705"/>
                        <a:pt x="0" y="705"/>
                        <a:pt x="0" y="705"/>
                      </a:cubicBezTo>
                      <a:cubicBezTo>
                        <a:pt x="0" y="735"/>
                        <a:pt x="24" y="759"/>
                        <a:pt x="53" y="759"/>
                      </a:cubicBezTo>
                      <a:cubicBezTo>
                        <a:pt x="1218" y="759"/>
                        <a:pt x="1218" y="759"/>
                        <a:pt x="1218" y="759"/>
                      </a:cubicBezTo>
                      <a:cubicBezTo>
                        <a:pt x="1218" y="759"/>
                        <a:pt x="1218" y="759"/>
                        <a:pt x="1218" y="759"/>
                      </a:cubicBezTo>
                      <a:cubicBezTo>
                        <a:pt x="1576" y="759"/>
                        <a:pt x="1576" y="759"/>
                        <a:pt x="1576" y="759"/>
                      </a:cubicBezTo>
                      <a:cubicBezTo>
                        <a:pt x="1602" y="759"/>
                        <a:pt x="1627" y="738"/>
                        <a:pt x="1627" y="713"/>
                      </a:cubicBezTo>
                      <a:cubicBezTo>
                        <a:pt x="1627" y="367"/>
                        <a:pt x="1627" y="367"/>
                        <a:pt x="1627" y="367"/>
                      </a:cubicBezTo>
                      <a:cubicBezTo>
                        <a:pt x="1627" y="342"/>
                        <a:pt x="1607" y="321"/>
                        <a:pt x="1581" y="321"/>
                      </a:cubicBezTo>
                      <a:close/>
                      <a:moveTo>
                        <a:pt x="477" y="307"/>
                      </a:moveTo>
                      <a:cubicBezTo>
                        <a:pt x="375" y="307"/>
                        <a:pt x="375" y="307"/>
                        <a:pt x="375" y="307"/>
                      </a:cubicBezTo>
                      <a:cubicBezTo>
                        <a:pt x="375" y="167"/>
                        <a:pt x="375" y="167"/>
                        <a:pt x="375" y="167"/>
                      </a:cubicBezTo>
                      <a:cubicBezTo>
                        <a:pt x="477" y="167"/>
                        <a:pt x="477" y="167"/>
                        <a:pt x="477" y="167"/>
                      </a:cubicBezTo>
                      <a:lnTo>
                        <a:pt x="477" y="307"/>
                      </a:lnTo>
                      <a:close/>
                      <a:moveTo>
                        <a:pt x="757" y="307"/>
                      </a:moveTo>
                      <a:cubicBezTo>
                        <a:pt x="654" y="307"/>
                        <a:pt x="654" y="307"/>
                        <a:pt x="654" y="307"/>
                      </a:cubicBezTo>
                      <a:cubicBezTo>
                        <a:pt x="654" y="167"/>
                        <a:pt x="654" y="167"/>
                        <a:pt x="654" y="167"/>
                      </a:cubicBezTo>
                      <a:cubicBezTo>
                        <a:pt x="757" y="167"/>
                        <a:pt x="757" y="167"/>
                        <a:pt x="757" y="167"/>
                      </a:cubicBezTo>
                      <a:lnTo>
                        <a:pt x="757" y="307"/>
                      </a:lnTo>
                      <a:close/>
                      <a:moveTo>
                        <a:pt x="1036" y="307"/>
                      </a:moveTo>
                      <a:cubicBezTo>
                        <a:pt x="933" y="307"/>
                        <a:pt x="933" y="307"/>
                        <a:pt x="933" y="307"/>
                      </a:cubicBezTo>
                      <a:cubicBezTo>
                        <a:pt x="933" y="167"/>
                        <a:pt x="933" y="167"/>
                        <a:pt x="933" y="167"/>
                      </a:cubicBezTo>
                      <a:cubicBezTo>
                        <a:pt x="1036" y="167"/>
                        <a:pt x="1036" y="167"/>
                        <a:pt x="1036" y="167"/>
                      </a:cubicBezTo>
                      <a:lnTo>
                        <a:pt x="1036" y="30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231" name="Freeform 100"/>
                <p:cNvSpPr>
                  <a:spLocks/>
                </p:cNvSpPr>
                <p:nvPr/>
              </p:nvSpPr>
              <p:spPr bwMode="auto">
                <a:xfrm>
                  <a:off x="3763" y="188"/>
                  <a:ext cx="440" cy="1986"/>
                </a:xfrm>
                <a:custGeom>
                  <a:avLst/>
                  <a:gdLst>
                    <a:gd name="T0" fmla="*/ 186 w 186"/>
                    <a:gd name="T1" fmla="*/ 63 h 841"/>
                    <a:gd name="T2" fmla="*/ 92 w 186"/>
                    <a:gd name="T3" fmla="*/ 0 h 841"/>
                    <a:gd name="T4" fmla="*/ 0 w 186"/>
                    <a:gd name="T5" fmla="*/ 63 h 841"/>
                    <a:gd name="T6" fmla="*/ 0 w 186"/>
                    <a:gd name="T7" fmla="*/ 841 h 841"/>
                    <a:gd name="T8" fmla="*/ 186 w 186"/>
                    <a:gd name="T9" fmla="*/ 841 h 841"/>
                    <a:gd name="T10" fmla="*/ 186 w 186"/>
                    <a:gd name="T11" fmla="*/ 63 h 841"/>
                  </a:gdLst>
                  <a:ahLst/>
                  <a:cxnLst>
                    <a:cxn ang="0">
                      <a:pos x="T0" y="T1"/>
                    </a:cxn>
                    <a:cxn ang="0">
                      <a:pos x="T2" y="T3"/>
                    </a:cxn>
                    <a:cxn ang="0">
                      <a:pos x="T4" y="T5"/>
                    </a:cxn>
                    <a:cxn ang="0">
                      <a:pos x="T6" y="T7"/>
                    </a:cxn>
                    <a:cxn ang="0">
                      <a:pos x="T8" y="T9"/>
                    </a:cxn>
                    <a:cxn ang="0">
                      <a:pos x="T10" y="T11"/>
                    </a:cxn>
                  </a:cxnLst>
                  <a:rect l="0" t="0" r="r" b="b"/>
                  <a:pathLst>
                    <a:path w="186" h="841">
                      <a:moveTo>
                        <a:pt x="186" y="63"/>
                      </a:moveTo>
                      <a:cubicBezTo>
                        <a:pt x="182" y="1"/>
                        <a:pt x="92" y="0"/>
                        <a:pt x="92" y="0"/>
                      </a:cubicBezTo>
                      <a:cubicBezTo>
                        <a:pt x="11" y="0"/>
                        <a:pt x="0" y="63"/>
                        <a:pt x="0" y="63"/>
                      </a:cubicBezTo>
                      <a:cubicBezTo>
                        <a:pt x="0" y="841"/>
                        <a:pt x="0" y="841"/>
                        <a:pt x="0" y="841"/>
                      </a:cubicBezTo>
                      <a:cubicBezTo>
                        <a:pt x="186" y="841"/>
                        <a:pt x="186" y="841"/>
                        <a:pt x="186" y="841"/>
                      </a:cubicBezTo>
                      <a:lnTo>
                        <a:pt x="186" y="6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232" name="Oval 101"/>
                <p:cNvSpPr>
                  <a:spLocks noChangeArrowheads="1"/>
                </p:cNvSpPr>
                <p:nvPr/>
              </p:nvSpPr>
              <p:spPr bwMode="auto">
                <a:xfrm>
                  <a:off x="1314" y="646"/>
                  <a:ext cx="312" cy="312"/>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grpSp>
        </p:grpSp>
        <p:grpSp>
          <p:nvGrpSpPr>
            <p:cNvPr id="28" name="Group 417"/>
            <p:cNvGrpSpPr/>
            <p:nvPr/>
          </p:nvGrpSpPr>
          <p:grpSpPr>
            <a:xfrm>
              <a:off x="5431614" y="3709591"/>
              <a:ext cx="230951" cy="225236"/>
              <a:chOff x="3323434" y="3085836"/>
              <a:chExt cx="676223" cy="676223"/>
            </a:xfrm>
          </p:grpSpPr>
          <p:sp>
            <p:nvSpPr>
              <p:cNvPr id="222" name="Oval 221"/>
              <p:cNvSpPr/>
              <p:nvPr/>
            </p:nvSpPr>
            <p:spPr>
              <a:xfrm rot="5400000">
                <a:off x="3323434" y="3085836"/>
                <a:ext cx="676223" cy="676223"/>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85"/>
                  </a:spcBef>
                </a:pPr>
                <a:endParaRPr lang="en-US" sz="1100" cap="all" dirty="0">
                  <a:solidFill>
                    <a:srgbClr val="FFFFFF"/>
                  </a:solidFill>
                  <a:latin typeface="Trebuchet MS" panose="020B0603020202020204" pitchFamily="34" charset="0"/>
                </a:endParaRPr>
              </a:p>
            </p:txBody>
          </p:sp>
          <p:grpSp>
            <p:nvGrpSpPr>
              <p:cNvPr id="223" name="Group 117"/>
              <p:cNvGrpSpPr>
                <a:grpSpLocks noChangeAspect="1"/>
              </p:cNvGrpSpPr>
              <p:nvPr/>
            </p:nvGrpSpPr>
            <p:grpSpPr bwMode="auto">
              <a:xfrm>
                <a:off x="3468410" y="3232247"/>
                <a:ext cx="386273" cy="393509"/>
                <a:chOff x="1529" y="-99"/>
                <a:chExt cx="4431" cy="4514"/>
              </a:xfrm>
              <a:solidFill>
                <a:schemeClr val="bg1"/>
              </a:solidFill>
            </p:grpSpPr>
            <p:sp>
              <p:nvSpPr>
                <p:cNvPr id="224" name="Oval 118"/>
                <p:cNvSpPr>
                  <a:spLocks noChangeArrowheads="1"/>
                </p:cNvSpPr>
                <p:nvPr/>
              </p:nvSpPr>
              <p:spPr bwMode="auto">
                <a:xfrm>
                  <a:off x="1598" y="-71"/>
                  <a:ext cx="465" cy="463"/>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225" name="Freeform 119"/>
                <p:cNvSpPr>
                  <a:spLocks noEditPoints="1"/>
                </p:cNvSpPr>
                <p:nvPr/>
              </p:nvSpPr>
              <p:spPr bwMode="auto">
                <a:xfrm>
                  <a:off x="1529" y="-99"/>
                  <a:ext cx="4431" cy="4514"/>
                </a:xfrm>
                <a:custGeom>
                  <a:avLst/>
                  <a:gdLst>
                    <a:gd name="T0" fmla="*/ 1717 w 1876"/>
                    <a:gd name="T1" fmla="*/ 0 h 1911"/>
                    <a:gd name="T2" fmla="*/ 365 w 1876"/>
                    <a:gd name="T3" fmla="*/ 0 h 1911"/>
                    <a:gd name="T4" fmla="*/ 389 w 1876"/>
                    <a:gd name="T5" fmla="*/ 106 h 1911"/>
                    <a:gd name="T6" fmla="*/ 134 w 1876"/>
                    <a:gd name="T7" fmla="*/ 362 h 1911"/>
                    <a:gd name="T8" fmla="*/ 0 w 1876"/>
                    <a:gd name="T9" fmla="*/ 323 h 1911"/>
                    <a:gd name="T10" fmla="*/ 0 w 1876"/>
                    <a:gd name="T11" fmla="*/ 1728 h 1911"/>
                    <a:gd name="T12" fmla="*/ 152 w 1876"/>
                    <a:gd name="T13" fmla="*/ 1910 h 1911"/>
                    <a:gd name="T14" fmla="*/ 1722 w 1876"/>
                    <a:gd name="T15" fmla="*/ 1911 h 1911"/>
                    <a:gd name="T16" fmla="*/ 1876 w 1876"/>
                    <a:gd name="T17" fmla="*/ 1721 h 1911"/>
                    <a:gd name="T18" fmla="*/ 1876 w 1876"/>
                    <a:gd name="T19" fmla="*/ 174 h 1911"/>
                    <a:gd name="T20" fmla="*/ 1717 w 1876"/>
                    <a:gd name="T21" fmla="*/ 0 h 1911"/>
                    <a:gd name="T22" fmla="*/ 224 w 1876"/>
                    <a:gd name="T23" fmla="*/ 1179 h 1911"/>
                    <a:gd name="T24" fmla="*/ 301 w 1876"/>
                    <a:gd name="T25" fmla="*/ 1040 h 1911"/>
                    <a:gd name="T26" fmla="*/ 761 w 1876"/>
                    <a:gd name="T27" fmla="*/ 686 h 1911"/>
                    <a:gd name="T28" fmla="*/ 768 w 1876"/>
                    <a:gd name="T29" fmla="*/ 1061 h 1911"/>
                    <a:gd name="T30" fmla="*/ 259 w 1876"/>
                    <a:gd name="T31" fmla="*/ 1207 h 1911"/>
                    <a:gd name="T32" fmla="*/ 224 w 1876"/>
                    <a:gd name="T33" fmla="*/ 1179 h 1911"/>
                    <a:gd name="T34" fmla="*/ 1185 w 1876"/>
                    <a:gd name="T35" fmla="*/ 1676 h 1911"/>
                    <a:gd name="T36" fmla="*/ 1157 w 1876"/>
                    <a:gd name="T37" fmla="*/ 1683 h 1911"/>
                    <a:gd name="T38" fmla="*/ 941 w 1876"/>
                    <a:gd name="T39" fmla="*/ 1585 h 1911"/>
                    <a:gd name="T40" fmla="*/ 717 w 1876"/>
                    <a:gd name="T41" fmla="*/ 1683 h 1911"/>
                    <a:gd name="T42" fmla="*/ 696 w 1876"/>
                    <a:gd name="T43" fmla="*/ 1676 h 1911"/>
                    <a:gd name="T44" fmla="*/ 692 w 1876"/>
                    <a:gd name="T45" fmla="*/ 1646 h 1911"/>
                    <a:gd name="T46" fmla="*/ 692 w 1876"/>
                    <a:gd name="T47" fmla="*/ 1650 h 1911"/>
                    <a:gd name="T48" fmla="*/ 692 w 1876"/>
                    <a:gd name="T49" fmla="*/ 1646 h 1911"/>
                    <a:gd name="T50" fmla="*/ 731 w 1876"/>
                    <a:gd name="T51" fmla="*/ 1564 h 1911"/>
                    <a:gd name="T52" fmla="*/ 864 w 1876"/>
                    <a:gd name="T53" fmla="*/ 1418 h 1911"/>
                    <a:gd name="T54" fmla="*/ 941 w 1876"/>
                    <a:gd name="T55" fmla="*/ 225 h 1911"/>
                    <a:gd name="T56" fmla="*/ 1017 w 1876"/>
                    <a:gd name="T57" fmla="*/ 1418 h 1911"/>
                    <a:gd name="T58" fmla="*/ 1143 w 1876"/>
                    <a:gd name="T59" fmla="*/ 1564 h 1911"/>
                    <a:gd name="T60" fmla="*/ 1186 w 1876"/>
                    <a:gd name="T61" fmla="*/ 1652 h 1911"/>
                    <a:gd name="T62" fmla="*/ 1185 w 1876"/>
                    <a:gd name="T63" fmla="*/ 1676 h 1911"/>
                    <a:gd name="T64" fmla="*/ 1617 w 1876"/>
                    <a:gd name="T65" fmla="*/ 1207 h 1911"/>
                    <a:gd name="T66" fmla="*/ 1108 w 1876"/>
                    <a:gd name="T67" fmla="*/ 1061 h 1911"/>
                    <a:gd name="T68" fmla="*/ 1115 w 1876"/>
                    <a:gd name="T69" fmla="*/ 686 h 1911"/>
                    <a:gd name="T70" fmla="*/ 1575 w 1876"/>
                    <a:gd name="T71" fmla="*/ 1040 h 1911"/>
                    <a:gd name="T72" fmla="*/ 1652 w 1876"/>
                    <a:gd name="T73" fmla="*/ 1179 h 1911"/>
                    <a:gd name="T74" fmla="*/ 1617 w 1876"/>
                    <a:gd name="T75" fmla="*/ 1207 h 1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76" h="1911">
                      <a:moveTo>
                        <a:pt x="1717" y="0"/>
                      </a:moveTo>
                      <a:cubicBezTo>
                        <a:pt x="365" y="0"/>
                        <a:pt x="365" y="0"/>
                        <a:pt x="365" y="0"/>
                      </a:cubicBezTo>
                      <a:cubicBezTo>
                        <a:pt x="380" y="32"/>
                        <a:pt x="389" y="68"/>
                        <a:pt x="389" y="106"/>
                      </a:cubicBezTo>
                      <a:cubicBezTo>
                        <a:pt x="389" y="247"/>
                        <a:pt x="275" y="362"/>
                        <a:pt x="134" y="362"/>
                      </a:cubicBezTo>
                      <a:cubicBezTo>
                        <a:pt x="85" y="362"/>
                        <a:pt x="39" y="347"/>
                        <a:pt x="0" y="323"/>
                      </a:cubicBezTo>
                      <a:cubicBezTo>
                        <a:pt x="0" y="1728"/>
                        <a:pt x="0" y="1728"/>
                        <a:pt x="0" y="1728"/>
                      </a:cubicBezTo>
                      <a:cubicBezTo>
                        <a:pt x="0" y="1829"/>
                        <a:pt x="68" y="1910"/>
                        <a:pt x="152" y="1910"/>
                      </a:cubicBezTo>
                      <a:cubicBezTo>
                        <a:pt x="1722" y="1911"/>
                        <a:pt x="1722" y="1911"/>
                        <a:pt x="1722" y="1911"/>
                      </a:cubicBezTo>
                      <a:cubicBezTo>
                        <a:pt x="1806" y="1911"/>
                        <a:pt x="1876" y="1821"/>
                        <a:pt x="1876" y="1721"/>
                      </a:cubicBezTo>
                      <a:cubicBezTo>
                        <a:pt x="1876" y="174"/>
                        <a:pt x="1876" y="174"/>
                        <a:pt x="1876" y="174"/>
                      </a:cubicBezTo>
                      <a:cubicBezTo>
                        <a:pt x="1876" y="73"/>
                        <a:pt x="1801" y="0"/>
                        <a:pt x="1717" y="0"/>
                      </a:cubicBezTo>
                      <a:close/>
                      <a:moveTo>
                        <a:pt x="224" y="1179"/>
                      </a:moveTo>
                      <a:cubicBezTo>
                        <a:pt x="224" y="1165"/>
                        <a:pt x="245" y="1089"/>
                        <a:pt x="301" y="1040"/>
                      </a:cubicBezTo>
                      <a:cubicBezTo>
                        <a:pt x="761" y="686"/>
                        <a:pt x="761" y="686"/>
                        <a:pt x="761" y="686"/>
                      </a:cubicBezTo>
                      <a:cubicBezTo>
                        <a:pt x="754" y="804"/>
                        <a:pt x="761" y="929"/>
                        <a:pt x="768" y="1061"/>
                      </a:cubicBezTo>
                      <a:cubicBezTo>
                        <a:pt x="259" y="1207"/>
                        <a:pt x="259" y="1207"/>
                        <a:pt x="259" y="1207"/>
                      </a:cubicBezTo>
                      <a:cubicBezTo>
                        <a:pt x="238" y="1214"/>
                        <a:pt x="224" y="1193"/>
                        <a:pt x="224" y="1179"/>
                      </a:cubicBezTo>
                      <a:close/>
                      <a:moveTo>
                        <a:pt x="1185" y="1676"/>
                      </a:moveTo>
                      <a:cubicBezTo>
                        <a:pt x="1180" y="1684"/>
                        <a:pt x="1171" y="1689"/>
                        <a:pt x="1157" y="1683"/>
                      </a:cubicBezTo>
                      <a:cubicBezTo>
                        <a:pt x="1157" y="1683"/>
                        <a:pt x="1157" y="1683"/>
                        <a:pt x="941" y="1585"/>
                      </a:cubicBezTo>
                      <a:cubicBezTo>
                        <a:pt x="941" y="1585"/>
                        <a:pt x="941" y="1585"/>
                        <a:pt x="717" y="1683"/>
                      </a:cubicBezTo>
                      <a:cubicBezTo>
                        <a:pt x="708" y="1689"/>
                        <a:pt x="698" y="1682"/>
                        <a:pt x="696" y="1676"/>
                      </a:cubicBezTo>
                      <a:cubicBezTo>
                        <a:pt x="692" y="1662"/>
                        <a:pt x="693" y="1642"/>
                        <a:pt x="692" y="1646"/>
                      </a:cubicBezTo>
                      <a:cubicBezTo>
                        <a:pt x="692" y="1647"/>
                        <a:pt x="692" y="1649"/>
                        <a:pt x="692" y="1650"/>
                      </a:cubicBezTo>
                      <a:cubicBezTo>
                        <a:pt x="692" y="1648"/>
                        <a:pt x="692" y="1647"/>
                        <a:pt x="692" y="1646"/>
                      </a:cubicBezTo>
                      <a:cubicBezTo>
                        <a:pt x="696" y="1619"/>
                        <a:pt x="704" y="1591"/>
                        <a:pt x="731" y="1564"/>
                      </a:cubicBezTo>
                      <a:cubicBezTo>
                        <a:pt x="731" y="1564"/>
                        <a:pt x="731" y="1564"/>
                        <a:pt x="864" y="1418"/>
                      </a:cubicBezTo>
                      <a:cubicBezTo>
                        <a:pt x="759" y="908"/>
                        <a:pt x="780" y="225"/>
                        <a:pt x="941" y="225"/>
                      </a:cubicBezTo>
                      <a:cubicBezTo>
                        <a:pt x="1101" y="225"/>
                        <a:pt x="1122" y="908"/>
                        <a:pt x="1017" y="1418"/>
                      </a:cubicBezTo>
                      <a:cubicBezTo>
                        <a:pt x="1017" y="1418"/>
                        <a:pt x="1017" y="1418"/>
                        <a:pt x="1143" y="1564"/>
                      </a:cubicBezTo>
                      <a:cubicBezTo>
                        <a:pt x="1171" y="1592"/>
                        <a:pt x="1186" y="1624"/>
                        <a:pt x="1186" y="1652"/>
                      </a:cubicBezTo>
                      <a:cubicBezTo>
                        <a:pt x="1186" y="1659"/>
                        <a:pt x="1188" y="1671"/>
                        <a:pt x="1185" y="1676"/>
                      </a:cubicBezTo>
                      <a:close/>
                      <a:moveTo>
                        <a:pt x="1617" y="1207"/>
                      </a:moveTo>
                      <a:cubicBezTo>
                        <a:pt x="1108" y="1061"/>
                        <a:pt x="1108" y="1061"/>
                        <a:pt x="1108" y="1061"/>
                      </a:cubicBezTo>
                      <a:cubicBezTo>
                        <a:pt x="1115" y="929"/>
                        <a:pt x="1122" y="804"/>
                        <a:pt x="1115" y="686"/>
                      </a:cubicBezTo>
                      <a:cubicBezTo>
                        <a:pt x="1115" y="686"/>
                        <a:pt x="1115" y="686"/>
                        <a:pt x="1575" y="1040"/>
                      </a:cubicBezTo>
                      <a:cubicBezTo>
                        <a:pt x="1631" y="1089"/>
                        <a:pt x="1652" y="1165"/>
                        <a:pt x="1652" y="1179"/>
                      </a:cubicBezTo>
                      <a:cubicBezTo>
                        <a:pt x="1652" y="1193"/>
                        <a:pt x="1638" y="1214"/>
                        <a:pt x="1617" y="120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grpSp>
        </p:grpSp>
        <p:grpSp>
          <p:nvGrpSpPr>
            <p:cNvPr id="29" name="Group 433"/>
            <p:cNvGrpSpPr/>
            <p:nvPr/>
          </p:nvGrpSpPr>
          <p:grpSpPr>
            <a:xfrm>
              <a:off x="10236262" y="2398537"/>
              <a:ext cx="230951" cy="225236"/>
              <a:chOff x="7217343" y="1472925"/>
              <a:chExt cx="676223" cy="676223"/>
            </a:xfrm>
          </p:grpSpPr>
          <p:sp>
            <p:nvSpPr>
              <p:cNvPr id="218" name="Oval 217"/>
              <p:cNvSpPr/>
              <p:nvPr/>
            </p:nvSpPr>
            <p:spPr>
              <a:xfrm rot="2700000">
                <a:off x="7217343" y="1472925"/>
                <a:ext cx="676223" cy="676223"/>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85"/>
                  </a:spcBef>
                </a:pPr>
                <a:endParaRPr lang="en-US" sz="1100" cap="all" dirty="0">
                  <a:solidFill>
                    <a:srgbClr val="FFFFFF"/>
                  </a:solidFill>
                  <a:latin typeface="Trebuchet MS" panose="020B0603020202020204" pitchFamily="34" charset="0"/>
                </a:endParaRPr>
              </a:p>
            </p:txBody>
          </p:sp>
          <p:grpSp>
            <p:nvGrpSpPr>
              <p:cNvPr id="219" name="Group 146"/>
              <p:cNvGrpSpPr>
                <a:grpSpLocks noChangeAspect="1"/>
              </p:cNvGrpSpPr>
              <p:nvPr/>
            </p:nvGrpSpPr>
            <p:grpSpPr bwMode="auto">
              <a:xfrm>
                <a:off x="7454068" y="1573903"/>
                <a:ext cx="199776" cy="464322"/>
                <a:chOff x="2686" y="-302"/>
                <a:chExt cx="2119" cy="4925"/>
              </a:xfrm>
              <a:solidFill>
                <a:schemeClr val="bg1"/>
              </a:solidFill>
            </p:grpSpPr>
            <p:sp>
              <p:nvSpPr>
                <p:cNvPr id="220" name="Oval 147"/>
                <p:cNvSpPr>
                  <a:spLocks noChangeArrowheads="1"/>
                </p:cNvSpPr>
                <p:nvPr/>
              </p:nvSpPr>
              <p:spPr bwMode="auto">
                <a:xfrm>
                  <a:off x="2779" y="-224"/>
                  <a:ext cx="326" cy="328"/>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221" name="Freeform 148"/>
                <p:cNvSpPr>
                  <a:spLocks noEditPoints="1"/>
                </p:cNvSpPr>
                <p:nvPr/>
              </p:nvSpPr>
              <p:spPr bwMode="auto">
                <a:xfrm>
                  <a:off x="2686" y="-302"/>
                  <a:ext cx="2119" cy="4925"/>
                </a:xfrm>
                <a:custGeom>
                  <a:avLst/>
                  <a:gdLst>
                    <a:gd name="T0" fmla="*/ 810 w 897"/>
                    <a:gd name="T1" fmla="*/ 0 h 2085"/>
                    <a:gd name="T2" fmla="*/ 256 w 897"/>
                    <a:gd name="T3" fmla="*/ 0 h 2085"/>
                    <a:gd name="T4" fmla="*/ 289 w 897"/>
                    <a:gd name="T5" fmla="*/ 104 h 2085"/>
                    <a:gd name="T6" fmla="*/ 107 w 897"/>
                    <a:gd name="T7" fmla="*/ 286 h 2085"/>
                    <a:gd name="T8" fmla="*/ 0 w 897"/>
                    <a:gd name="T9" fmla="*/ 250 h 2085"/>
                    <a:gd name="T10" fmla="*/ 0 w 897"/>
                    <a:gd name="T11" fmla="*/ 1980 h 2085"/>
                    <a:gd name="T12" fmla="*/ 105 w 897"/>
                    <a:gd name="T13" fmla="*/ 2085 h 2085"/>
                    <a:gd name="T14" fmla="*/ 792 w 897"/>
                    <a:gd name="T15" fmla="*/ 2085 h 2085"/>
                    <a:gd name="T16" fmla="*/ 897 w 897"/>
                    <a:gd name="T17" fmla="*/ 1980 h 2085"/>
                    <a:gd name="T18" fmla="*/ 897 w 897"/>
                    <a:gd name="T19" fmla="*/ 105 h 2085"/>
                    <a:gd name="T20" fmla="*/ 810 w 897"/>
                    <a:gd name="T21" fmla="*/ 0 h 2085"/>
                    <a:gd name="T22" fmla="*/ 374 w 897"/>
                    <a:gd name="T23" fmla="*/ 1746 h 2085"/>
                    <a:gd name="T24" fmla="*/ 248 w 897"/>
                    <a:gd name="T25" fmla="*/ 1746 h 2085"/>
                    <a:gd name="T26" fmla="*/ 248 w 897"/>
                    <a:gd name="T27" fmla="*/ 1575 h 2085"/>
                    <a:gd name="T28" fmla="*/ 374 w 897"/>
                    <a:gd name="T29" fmla="*/ 1575 h 2085"/>
                    <a:gd name="T30" fmla="*/ 374 w 897"/>
                    <a:gd name="T31" fmla="*/ 1746 h 2085"/>
                    <a:gd name="T32" fmla="*/ 374 w 897"/>
                    <a:gd name="T33" fmla="*/ 1445 h 2085"/>
                    <a:gd name="T34" fmla="*/ 248 w 897"/>
                    <a:gd name="T35" fmla="*/ 1445 h 2085"/>
                    <a:gd name="T36" fmla="*/ 248 w 897"/>
                    <a:gd name="T37" fmla="*/ 1274 h 2085"/>
                    <a:gd name="T38" fmla="*/ 374 w 897"/>
                    <a:gd name="T39" fmla="*/ 1274 h 2085"/>
                    <a:gd name="T40" fmla="*/ 374 w 897"/>
                    <a:gd name="T41" fmla="*/ 1445 h 2085"/>
                    <a:gd name="T42" fmla="*/ 374 w 897"/>
                    <a:gd name="T43" fmla="*/ 1140 h 2085"/>
                    <a:gd name="T44" fmla="*/ 248 w 897"/>
                    <a:gd name="T45" fmla="*/ 1140 h 2085"/>
                    <a:gd name="T46" fmla="*/ 248 w 897"/>
                    <a:gd name="T47" fmla="*/ 969 h 2085"/>
                    <a:gd name="T48" fmla="*/ 374 w 897"/>
                    <a:gd name="T49" fmla="*/ 969 h 2085"/>
                    <a:gd name="T50" fmla="*/ 374 w 897"/>
                    <a:gd name="T51" fmla="*/ 1140 h 2085"/>
                    <a:gd name="T52" fmla="*/ 374 w 897"/>
                    <a:gd name="T53" fmla="*/ 528 h 2085"/>
                    <a:gd name="T54" fmla="*/ 248 w 897"/>
                    <a:gd name="T55" fmla="*/ 528 h 2085"/>
                    <a:gd name="T56" fmla="*/ 248 w 897"/>
                    <a:gd name="T57" fmla="*/ 357 h 2085"/>
                    <a:gd name="T58" fmla="*/ 374 w 897"/>
                    <a:gd name="T59" fmla="*/ 357 h 2085"/>
                    <a:gd name="T60" fmla="*/ 374 w 897"/>
                    <a:gd name="T61" fmla="*/ 528 h 2085"/>
                    <a:gd name="T62" fmla="*/ 672 w 897"/>
                    <a:gd name="T63" fmla="*/ 834 h 2085"/>
                    <a:gd name="T64" fmla="*/ 546 w 897"/>
                    <a:gd name="T65" fmla="*/ 834 h 2085"/>
                    <a:gd name="T66" fmla="*/ 546 w 897"/>
                    <a:gd name="T67" fmla="*/ 663 h 2085"/>
                    <a:gd name="T68" fmla="*/ 672 w 897"/>
                    <a:gd name="T69" fmla="*/ 663 h 2085"/>
                    <a:gd name="T70" fmla="*/ 672 w 897"/>
                    <a:gd name="T71" fmla="*/ 834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97" h="2085">
                      <a:moveTo>
                        <a:pt x="810" y="0"/>
                      </a:moveTo>
                      <a:cubicBezTo>
                        <a:pt x="256" y="0"/>
                        <a:pt x="256" y="0"/>
                        <a:pt x="256" y="0"/>
                      </a:cubicBezTo>
                      <a:cubicBezTo>
                        <a:pt x="276" y="30"/>
                        <a:pt x="289" y="66"/>
                        <a:pt x="289" y="104"/>
                      </a:cubicBezTo>
                      <a:cubicBezTo>
                        <a:pt x="289" y="205"/>
                        <a:pt x="207" y="286"/>
                        <a:pt x="107" y="286"/>
                      </a:cubicBezTo>
                      <a:cubicBezTo>
                        <a:pt x="67" y="286"/>
                        <a:pt x="30" y="272"/>
                        <a:pt x="0" y="250"/>
                      </a:cubicBezTo>
                      <a:cubicBezTo>
                        <a:pt x="0" y="1980"/>
                        <a:pt x="0" y="1980"/>
                        <a:pt x="0" y="1980"/>
                      </a:cubicBezTo>
                      <a:cubicBezTo>
                        <a:pt x="0" y="2038"/>
                        <a:pt x="47" y="2085"/>
                        <a:pt x="105" y="2085"/>
                      </a:cubicBezTo>
                      <a:cubicBezTo>
                        <a:pt x="792" y="2085"/>
                        <a:pt x="792" y="2085"/>
                        <a:pt x="792" y="2085"/>
                      </a:cubicBezTo>
                      <a:cubicBezTo>
                        <a:pt x="850" y="2085"/>
                        <a:pt x="897" y="2038"/>
                        <a:pt x="897" y="1980"/>
                      </a:cubicBezTo>
                      <a:cubicBezTo>
                        <a:pt x="897" y="105"/>
                        <a:pt x="897" y="105"/>
                        <a:pt x="897" y="105"/>
                      </a:cubicBezTo>
                      <a:cubicBezTo>
                        <a:pt x="897" y="47"/>
                        <a:pt x="868" y="0"/>
                        <a:pt x="810" y="0"/>
                      </a:cubicBezTo>
                      <a:close/>
                      <a:moveTo>
                        <a:pt x="374" y="1746"/>
                      </a:moveTo>
                      <a:cubicBezTo>
                        <a:pt x="248" y="1746"/>
                        <a:pt x="248" y="1746"/>
                        <a:pt x="248" y="1746"/>
                      </a:cubicBezTo>
                      <a:cubicBezTo>
                        <a:pt x="248" y="1575"/>
                        <a:pt x="248" y="1575"/>
                        <a:pt x="248" y="1575"/>
                      </a:cubicBezTo>
                      <a:cubicBezTo>
                        <a:pt x="374" y="1575"/>
                        <a:pt x="374" y="1575"/>
                        <a:pt x="374" y="1575"/>
                      </a:cubicBezTo>
                      <a:lnTo>
                        <a:pt x="374" y="1746"/>
                      </a:lnTo>
                      <a:close/>
                      <a:moveTo>
                        <a:pt x="374" y="1445"/>
                      </a:moveTo>
                      <a:cubicBezTo>
                        <a:pt x="248" y="1445"/>
                        <a:pt x="248" y="1445"/>
                        <a:pt x="248" y="1445"/>
                      </a:cubicBezTo>
                      <a:cubicBezTo>
                        <a:pt x="248" y="1274"/>
                        <a:pt x="248" y="1274"/>
                        <a:pt x="248" y="1274"/>
                      </a:cubicBezTo>
                      <a:cubicBezTo>
                        <a:pt x="374" y="1274"/>
                        <a:pt x="374" y="1274"/>
                        <a:pt x="374" y="1274"/>
                      </a:cubicBezTo>
                      <a:lnTo>
                        <a:pt x="374" y="1445"/>
                      </a:lnTo>
                      <a:close/>
                      <a:moveTo>
                        <a:pt x="374" y="1140"/>
                      </a:moveTo>
                      <a:cubicBezTo>
                        <a:pt x="248" y="1140"/>
                        <a:pt x="248" y="1140"/>
                        <a:pt x="248" y="1140"/>
                      </a:cubicBezTo>
                      <a:cubicBezTo>
                        <a:pt x="248" y="969"/>
                        <a:pt x="248" y="969"/>
                        <a:pt x="248" y="969"/>
                      </a:cubicBezTo>
                      <a:cubicBezTo>
                        <a:pt x="374" y="969"/>
                        <a:pt x="374" y="969"/>
                        <a:pt x="374" y="969"/>
                      </a:cubicBezTo>
                      <a:lnTo>
                        <a:pt x="374" y="1140"/>
                      </a:lnTo>
                      <a:close/>
                      <a:moveTo>
                        <a:pt x="374" y="528"/>
                      </a:moveTo>
                      <a:cubicBezTo>
                        <a:pt x="248" y="528"/>
                        <a:pt x="248" y="528"/>
                        <a:pt x="248" y="528"/>
                      </a:cubicBezTo>
                      <a:cubicBezTo>
                        <a:pt x="248" y="357"/>
                        <a:pt x="248" y="357"/>
                        <a:pt x="248" y="357"/>
                      </a:cubicBezTo>
                      <a:cubicBezTo>
                        <a:pt x="374" y="357"/>
                        <a:pt x="374" y="357"/>
                        <a:pt x="374" y="357"/>
                      </a:cubicBezTo>
                      <a:lnTo>
                        <a:pt x="374" y="528"/>
                      </a:lnTo>
                      <a:close/>
                      <a:moveTo>
                        <a:pt x="672" y="834"/>
                      </a:moveTo>
                      <a:cubicBezTo>
                        <a:pt x="546" y="834"/>
                        <a:pt x="546" y="834"/>
                        <a:pt x="546" y="834"/>
                      </a:cubicBezTo>
                      <a:cubicBezTo>
                        <a:pt x="546" y="663"/>
                        <a:pt x="546" y="663"/>
                        <a:pt x="546" y="663"/>
                      </a:cubicBezTo>
                      <a:cubicBezTo>
                        <a:pt x="672" y="663"/>
                        <a:pt x="672" y="663"/>
                        <a:pt x="672" y="663"/>
                      </a:cubicBezTo>
                      <a:lnTo>
                        <a:pt x="672" y="83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grpSp>
        </p:grpSp>
        <p:grpSp>
          <p:nvGrpSpPr>
            <p:cNvPr id="30" name="Group 438"/>
            <p:cNvGrpSpPr/>
            <p:nvPr/>
          </p:nvGrpSpPr>
          <p:grpSpPr>
            <a:xfrm>
              <a:off x="10237008" y="2650469"/>
              <a:ext cx="230951" cy="225236"/>
              <a:chOff x="7217343" y="4698746"/>
              <a:chExt cx="676223" cy="676223"/>
            </a:xfrm>
          </p:grpSpPr>
          <p:sp>
            <p:nvSpPr>
              <p:cNvPr id="216" name="Oval 215"/>
              <p:cNvSpPr/>
              <p:nvPr/>
            </p:nvSpPr>
            <p:spPr>
              <a:xfrm rot="8100000">
                <a:off x="7217343" y="4698746"/>
                <a:ext cx="676223" cy="676223"/>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85"/>
                  </a:spcBef>
                </a:pPr>
                <a:endParaRPr lang="en-US" sz="1100" cap="all" dirty="0">
                  <a:solidFill>
                    <a:srgbClr val="FFFFFF"/>
                  </a:solidFill>
                  <a:latin typeface="Trebuchet MS" panose="020B0603020202020204" pitchFamily="34" charset="0"/>
                </a:endParaRPr>
              </a:p>
            </p:txBody>
          </p:sp>
          <p:sp>
            <p:nvSpPr>
              <p:cNvPr id="217" name="Freeform 165"/>
              <p:cNvSpPr>
                <a:spLocks noEditPoints="1"/>
              </p:cNvSpPr>
              <p:nvPr/>
            </p:nvSpPr>
            <p:spPr bwMode="auto">
              <a:xfrm>
                <a:off x="7385254" y="4774680"/>
                <a:ext cx="344263" cy="560929"/>
              </a:xfrm>
              <a:custGeom>
                <a:avLst/>
                <a:gdLst>
                  <a:gd name="T0" fmla="*/ 154 w 1479"/>
                  <a:gd name="T1" fmla="*/ 362 h 2410"/>
                  <a:gd name="T2" fmla="*/ 239 w 1479"/>
                  <a:gd name="T3" fmla="*/ 277 h 2410"/>
                  <a:gd name="T4" fmla="*/ 154 w 1479"/>
                  <a:gd name="T5" fmla="*/ 192 h 2410"/>
                  <a:gd name="T6" fmla="*/ 69 w 1479"/>
                  <a:gd name="T7" fmla="*/ 277 h 2410"/>
                  <a:gd name="T8" fmla="*/ 154 w 1479"/>
                  <a:gd name="T9" fmla="*/ 362 h 2410"/>
                  <a:gd name="T10" fmla="*/ 727 w 1479"/>
                  <a:gd name="T11" fmla="*/ 2410 h 2410"/>
                  <a:gd name="T12" fmla="*/ 806 w 1479"/>
                  <a:gd name="T13" fmla="*/ 2342 h 2410"/>
                  <a:gd name="T14" fmla="*/ 806 w 1479"/>
                  <a:gd name="T15" fmla="*/ 1473 h 2410"/>
                  <a:gd name="T16" fmla="*/ 877 w 1479"/>
                  <a:gd name="T17" fmla="*/ 1453 h 2410"/>
                  <a:gd name="T18" fmla="*/ 1129 w 1479"/>
                  <a:gd name="T19" fmla="*/ 1168 h 2410"/>
                  <a:gd name="T20" fmla="*/ 1346 w 1479"/>
                  <a:gd name="T21" fmla="*/ 1167 h 2410"/>
                  <a:gd name="T22" fmla="*/ 1479 w 1479"/>
                  <a:gd name="T23" fmla="*/ 1056 h 2410"/>
                  <a:gd name="T24" fmla="*/ 1479 w 1479"/>
                  <a:gd name="T25" fmla="*/ 495 h 2410"/>
                  <a:gd name="T26" fmla="*/ 1346 w 1479"/>
                  <a:gd name="T27" fmla="*/ 383 h 2410"/>
                  <a:gd name="T28" fmla="*/ 1122 w 1479"/>
                  <a:gd name="T29" fmla="*/ 383 h 2410"/>
                  <a:gd name="T30" fmla="*/ 856 w 1479"/>
                  <a:gd name="T31" fmla="*/ 108 h 2410"/>
                  <a:gd name="T32" fmla="*/ 518 w 1479"/>
                  <a:gd name="T33" fmla="*/ 12 h 2410"/>
                  <a:gd name="T34" fmla="*/ 444 w 1479"/>
                  <a:gd name="T35" fmla="*/ 0 h 2410"/>
                  <a:gd name="T36" fmla="*/ 264 w 1479"/>
                  <a:gd name="T37" fmla="*/ 68 h 2410"/>
                  <a:gd name="T38" fmla="*/ 394 w 1479"/>
                  <a:gd name="T39" fmla="*/ 277 h 2410"/>
                  <a:gd name="T40" fmla="*/ 160 w 1479"/>
                  <a:gd name="T41" fmla="*/ 510 h 2410"/>
                  <a:gd name="T42" fmla="*/ 36 w 1479"/>
                  <a:gd name="T43" fmla="*/ 474 h 2410"/>
                  <a:gd name="T44" fmla="*/ 0 w 1479"/>
                  <a:gd name="T45" fmla="*/ 786 h 2410"/>
                  <a:gd name="T46" fmla="*/ 444 w 1479"/>
                  <a:gd name="T47" fmla="*/ 1571 h 2410"/>
                  <a:gd name="T48" fmla="*/ 536 w 1479"/>
                  <a:gd name="T49" fmla="*/ 1554 h 2410"/>
                  <a:gd name="T50" fmla="*/ 647 w 1479"/>
                  <a:gd name="T51" fmla="*/ 1516 h 2410"/>
                  <a:gd name="T52" fmla="*/ 647 w 1479"/>
                  <a:gd name="T53" fmla="*/ 2340 h 2410"/>
                  <a:gd name="T54" fmla="*/ 727 w 1479"/>
                  <a:gd name="T55" fmla="*/ 2410 h 2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79" h="2410">
                    <a:moveTo>
                      <a:pt x="154" y="362"/>
                    </a:moveTo>
                    <a:cubicBezTo>
                      <a:pt x="201" y="362"/>
                      <a:pt x="239" y="324"/>
                      <a:pt x="239" y="277"/>
                    </a:cubicBezTo>
                    <a:cubicBezTo>
                      <a:pt x="239" y="230"/>
                      <a:pt x="201" y="192"/>
                      <a:pt x="154" y="192"/>
                    </a:cubicBezTo>
                    <a:cubicBezTo>
                      <a:pt x="107" y="192"/>
                      <a:pt x="69" y="230"/>
                      <a:pt x="69" y="277"/>
                    </a:cubicBezTo>
                    <a:cubicBezTo>
                      <a:pt x="69" y="324"/>
                      <a:pt x="107" y="362"/>
                      <a:pt x="154" y="362"/>
                    </a:cubicBezTo>
                    <a:close/>
                    <a:moveTo>
                      <a:pt x="727" y="2410"/>
                    </a:moveTo>
                    <a:cubicBezTo>
                      <a:pt x="802" y="2408"/>
                      <a:pt x="806" y="2342"/>
                      <a:pt x="806" y="2342"/>
                    </a:cubicBezTo>
                    <a:cubicBezTo>
                      <a:pt x="806" y="1473"/>
                      <a:pt x="806" y="1473"/>
                      <a:pt x="806" y="1473"/>
                    </a:cubicBezTo>
                    <a:cubicBezTo>
                      <a:pt x="877" y="1453"/>
                      <a:pt x="877" y="1453"/>
                      <a:pt x="877" y="1453"/>
                    </a:cubicBezTo>
                    <a:cubicBezTo>
                      <a:pt x="982" y="1421"/>
                      <a:pt x="1071" y="1317"/>
                      <a:pt x="1129" y="1168"/>
                    </a:cubicBezTo>
                    <a:cubicBezTo>
                      <a:pt x="1346" y="1167"/>
                      <a:pt x="1346" y="1167"/>
                      <a:pt x="1346" y="1167"/>
                    </a:cubicBezTo>
                    <a:cubicBezTo>
                      <a:pt x="1419" y="1167"/>
                      <a:pt x="1479" y="1117"/>
                      <a:pt x="1479" y="1056"/>
                    </a:cubicBezTo>
                    <a:cubicBezTo>
                      <a:pt x="1479" y="495"/>
                      <a:pt x="1479" y="495"/>
                      <a:pt x="1479" y="495"/>
                    </a:cubicBezTo>
                    <a:cubicBezTo>
                      <a:pt x="1479" y="433"/>
                      <a:pt x="1419" y="383"/>
                      <a:pt x="1346" y="383"/>
                    </a:cubicBezTo>
                    <a:cubicBezTo>
                      <a:pt x="1122" y="383"/>
                      <a:pt x="1122" y="383"/>
                      <a:pt x="1122" y="383"/>
                    </a:cubicBezTo>
                    <a:cubicBezTo>
                      <a:pt x="1060" y="231"/>
                      <a:pt x="967" y="130"/>
                      <a:pt x="856" y="108"/>
                    </a:cubicBezTo>
                    <a:cubicBezTo>
                      <a:pt x="518" y="12"/>
                      <a:pt x="518" y="12"/>
                      <a:pt x="518" y="12"/>
                    </a:cubicBezTo>
                    <a:cubicBezTo>
                      <a:pt x="494" y="5"/>
                      <a:pt x="470" y="0"/>
                      <a:pt x="444" y="0"/>
                    </a:cubicBezTo>
                    <a:cubicBezTo>
                      <a:pt x="380" y="0"/>
                      <a:pt x="319" y="25"/>
                      <a:pt x="264" y="68"/>
                    </a:cubicBezTo>
                    <a:cubicBezTo>
                      <a:pt x="341" y="107"/>
                      <a:pt x="394" y="185"/>
                      <a:pt x="394" y="277"/>
                    </a:cubicBezTo>
                    <a:cubicBezTo>
                      <a:pt x="394" y="406"/>
                      <a:pt x="289" y="510"/>
                      <a:pt x="160" y="510"/>
                    </a:cubicBezTo>
                    <a:cubicBezTo>
                      <a:pt x="115" y="510"/>
                      <a:pt x="72" y="497"/>
                      <a:pt x="36" y="474"/>
                    </a:cubicBezTo>
                    <a:cubicBezTo>
                      <a:pt x="13" y="570"/>
                      <a:pt x="0" y="675"/>
                      <a:pt x="0" y="786"/>
                    </a:cubicBezTo>
                    <a:cubicBezTo>
                      <a:pt x="0" y="1220"/>
                      <a:pt x="199" y="1571"/>
                      <a:pt x="444" y="1571"/>
                    </a:cubicBezTo>
                    <a:cubicBezTo>
                      <a:pt x="476" y="1571"/>
                      <a:pt x="506" y="1565"/>
                      <a:pt x="536" y="1554"/>
                    </a:cubicBezTo>
                    <a:cubicBezTo>
                      <a:pt x="647" y="1516"/>
                      <a:pt x="647" y="1516"/>
                      <a:pt x="647" y="1516"/>
                    </a:cubicBezTo>
                    <a:cubicBezTo>
                      <a:pt x="647" y="2340"/>
                      <a:pt x="647" y="2340"/>
                      <a:pt x="647" y="2340"/>
                    </a:cubicBezTo>
                    <a:cubicBezTo>
                      <a:pt x="649" y="2407"/>
                      <a:pt x="727" y="2410"/>
                      <a:pt x="727" y="241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200"/>
              </a:p>
            </p:txBody>
          </p:sp>
        </p:grpSp>
        <p:grpSp>
          <p:nvGrpSpPr>
            <p:cNvPr id="31" name="Group 441"/>
            <p:cNvGrpSpPr/>
            <p:nvPr/>
          </p:nvGrpSpPr>
          <p:grpSpPr>
            <a:xfrm>
              <a:off x="5311779" y="3103773"/>
              <a:ext cx="230951" cy="225236"/>
              <a:chOff x="1308085" y="2078850"/>
              <a:chExt cx="676223" cy="676223"/>
            </a:xfrm>
          </p:grpSpPr>
          <p:sp>
            <p:nvSpPr>
              <p:cNvPr id="208" name="Oval 207"/>
              <p:cNvSpPr/>
              <p:nvPr/>
            </p:nvSpPr>
            <p:spPr>
              <a:xfrm rot="5400000">
                <a:off x="1308085" y="2078850"/>
                <a:ext cx="676223" cy="676223"/>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85"/>
                  </a:spcBef>
                </a:pPr>
                <a:endParaRPr lang="en-US" sz="1100" cap="all" dirty="0">
                  <a:solidFill>
                    <a:srgbClr val="FFFFFF"/>
                  </a:solidFill>
                  <a:latin typeface="Trebuchet MS" panose="020B0603020202020204" pitchFamily="34" charset="0"/>
                </a:endParaRPr>
              </a:p>
            </p:txBody>
          </p:sp>
          <p:grpSp>
            <p:nvGrpSpPr>
              <p:cNvPr id="209" name="Group 129"/>
              <p:cNvGrpSpPr>
                <a:grpSpLocks noChangeAspect="1"/>
              </p:cNvGrpSpPr>
              <p:nvPr/>
            </p:nvGrpSpPr>
            <p:grpSpPr bwMode="auto">
              <a:xfrm>
                <a:off x="1514211" y="2150703"/>
                <a:ext cx="317045" cy="526455"/>
                <a:chOff x="3228" y="1261"/>
                <a:chExt cx="1081" cy="1795"/>
              </a:xfrm>
              <a:solidFill>
                <a:schemeClr val="bg1"/>
              </a:solidFill>
            </p:grpSpPr>
            <p:sp>
              <p:nvSpPr>
                <p:cNvPr id="210" name="Freeform 130"/>
                <p:cNvSpPr>
                  <a:spLocks/>
                </p:cNvSpPr>
                <p:nvPr/>
              </p:nvSpPr>
              <p:spPr bwMode="auto">
                <a:xfrm>
                  <a:off x="3806" y="1601"/>
                  <a:ext cx="232" cy="300"/>
                </a:xfrm>
                <a:custGeom>
                  <a:avLst/>
                  <a:gdLst>
                    <a:gd name="T0" fmla="*/ 13 w 98"/>
                    <a:gd name="T1" fmla="*/ 1 h 127"/>
                    <a:gd name="T2" fmla="*/ 6 w 98"/>
                    <a:gd name="T3" fmla="*/ 2 h 127"/>
                    <a:gd name="T4" fmla="*/ 1 w 98"/>
                    <a:gd name="T5" fmla="*/ 8 h 127"/>
                    <a:gd name="T6" fmla="*/ 8 w 98"/>
                    <a:gd name="T7" fmla="*/ 20 h 127"/>
                    <a:gd name="T8" fmla="*/ 66 w 98"/>
                    <a:gd name="T9" fmla="*/ 114 h 127"/>
                    <a:gd name="T10" fmla="*/ 73 w 98"/>
                    <a:gd name="T11" fmla="*/ 126 h 127"/>
                    <a:gd name="T12" fmla="*/ 85 w 98"/>
                    <a:gd name="T13" fmla="*/ 119 h 127"/>
                    <a:gd name="T14" fmla="*/ 13 w 98"/>
                    <a:gd name="T15" fmla="*/ 1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 h="127">
                      <a:moveTo>
                        <a:pt x="13" y="1"/>
                      </a:moveTo>
                      <a:cubicBezTo>
                        <a:pt x="11" y="0"/>
                        <a:pt x="8" y="0"/>
                        <a:pt x="6" y="2"/>
                      </a:cubicBezTo>
                      <a:cubicBezTo>
                        <a:pt x="4" y="3"/>
                        <a:pt x="2" y="5"/>
                        <a:pt x="1" y="8"/>
                      </a:cubicBezTo>
                      <a:cubicBezTo>
                        <a:pt x="0" y="13"/>
                        <a:pt x="3" y="18"/>
                        <a:pt x="8" y="20"/>
                      </a:cubicBezTo>
                      <a:cubicBezTo>
                        <a:pt x="51" y="31"/>
                        <a:pt x="77" y="73"/>
                        <a:pt x="66" y="114"/>
                      </a:cubicBezTo>
                      <a:cubicBezTo>
                        <a:pt x="65" y="119"/>
                        <a:pt x="68" y="125"/>
                        <a:pt x="73" y="126"/>
                      </a:cubicBezTo>
                      <a:cubicBezTo>
                        <a:pt x="78" y="127"/>
                        <a:pt x="83" y="124"/>
                        <a:pt x="85" y="119"/>
                      </a:cubicBezTo>
                      <a:cubicBezTo>
                        <a:pt x="98" y="68"/>
                        <a:pt x="66" y="14"/>
                        <a:pt x="13"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211" name="Freeform 131"/>
                <p:cNvSpPr>
                  <a:spLocks/>
                </p:cNvSpPr>
                <p:nvPr/>
              </p:nvSpPr>
              <p:spPr bwMode="auto">
                <a:xfrm>
                  <a:off x="3790" y="1466"/>
                  <a:ext cx="382" cy="510"/>
                </a:xfrm>
                <a:custGeom>
                  <a:avLst/>
                  <a:gdLst>
                    <a:gd name="T0" fmla="*/ 14 w 162"/>
                    <a:gd name="T1" fmla="*/ 1 h 216"/>
                    <a:gd name="T2" fmla="*/ 6 w 162"/>
                    <a:gd name="T3" fmla="*/ 2 h 216"/>
                    <a:gd name="T4" fmla="*/ 2 w 162"/>
                    <a:gd name="T5" fmla="*/ 8 h 216"/>
                    <a:gd name="T6" fmla="*/ 9 w 162"/>
                    <a:gd name="T7" fmla="*/ 20 h 216"/>
                    <a:gd name="T8" fmla="*/ 120 w 162"/>
                    <a:gd name="T9" fmla="*/ 202 h 216"/>
                    <a:gd name="T10" fmla="*/ 127 w 162"/>
                    <a:gd name="T11" fmla="*/ 214 h 216"/>
                    <a:gd name="T12" fmla="*/ 139 w 162"/>
                    <a:gd name="T13" fmla="*/ 207 h 216"/>
                    <a:gd name="T14" fmla="*/ 14 w 162"/>
                    <a:gd name="T15" fmla="*/ 1 h 2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 h="216">
                      <a:moveTo>
                        <a:pt x="14" y="1"/>
                      </a:moveTo>
                      <a:cubicBezTo>
                        <a:pt x="11" y="0"/>
                        <a:pt x="9" y="1"/>
                        <a:pt x="6" y="2"/>
                      </a:cubicBezTo>
                      <a:cubicBezTo>
                        <a:pt x="4" y="3"/>
                        <a:pt x="2" y="5"/>
                        <a:pt x="2" y="8"/>
                      </a:cubicBezTo>
                      <a:cubicBezTo>
                        <a:pt x="0" y="13"/>
                        <a:pt x="4" y="19"/>
                        <a:pt x="9" y="20"/>
                      </a:cubicBezTo>
                      <a:cubicBezTo>
                        <a:pt x="91" y="41"/>
                        <a:pt x="141" y="123"/>
                        <a:pt x="120" y="202"/>
                      </a:cubicBezTo>
                      <a:cubicBezTo>
                        <a:pt x="119" y="208"/>
                        <a:pt x="122" y="213"/>
                        <a:pt x="127" y="214"/>
                      </a:cubicBezTo>
                      <a:cubicBezTo>
                        <a:pt x="132" y="216"/>
                        <a:pt x="137" y="212"/>
                        <a:pt x="139" y="207"/>
                      </a:cubicBezTo>
                      <a:cubicBezTo>
                        <a:pt x="162" y="117"/>
                        <a:pt x="106" y="25"/>
                        <a:pt x="14"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212" name="Freeform 132"/>
                <p:cNvSpPr>
                  <a:spLocks/>
                </p:cNvSpPr>
                <p:nvPr/>
              </p:nvSpPr>
              <p:spPr bwMode="auto">
                <a:xfrm>
                  <a:off x="3801" y="1343"/>
                  <a:ext cx="508" cy="683"/>
                </a:xfrm>
                <a:custGeom>
                  <a:avLst/>
                  <a:gdLst>
                    <a:gd name="T0" fmla="*/ 13 w 215"/>
                    <a:gd name="T1" fmla="*/ 1 h 289"/>
                    <a:gd name="T2" fmla="*/ 6 w 215"/>
                    <a:gd name="T3" fmla="*/ 2 h 289"/>
                    <a:gd name="T4" fmla="*/ 1 w 215"/>
                    <a:gd name="T5" fmla="*/ 8 h 289"/>
                    <a:gd name="T6" fmla="*/ 8 w 215"/>
                    <a:gd name="T7" fmla="*/ 20 h 289"/>
                    <a:gd name="T8" fmla="*/ 164 w 215"/>
                    <a:gd name="T9" fmla="*/ 276 h 289"/>
                    <a:gd name="T10" fmla="*/ 171 w 215"/>
                    <a:gd name="T11" fmla="*/ 288 h 289"/>
                    <a:gd name="T12" fmla="*/ 183 w 215"/>
                    <a:gd name="T13" fmla="*/ 281 h 289"/>
                    <a:gd name="T14" fmla="*/ 13 w 215"/>
                    <a:gd name="T15" fmla="*/ 1 h 2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289">
                      <a:moveTo>
                        <a:pt x="13" y="1"/>
                      </a:moveTo>
                      <a:cubicBezTo>
                        <a:pt x="10" y="0"/>
                        <a:pt x="8" y="1"/>
                        <a:pt x="6" y="2"/>
                      </a:cubicBezTo>
                      <a:cubicBezTo>
                        <a:pt x="3" y="3"/>
                        <a:pt x="2" y="5"/>
                        <a:pt x="1" y="8"/>
                      </a:cubicBezTo>
                      <a:cubicBezTo>
                        <a:pt x="0" y="13"/>
                        <a:pt x="3" y="18"/>
                        <a:pt x="8" y="20"/>
                      </a:cubicBezTo>
                      <a:cubicBezTo>
                        <a:pt x="123" y="49"/>
                        <a:pt x="193" y="165"/>
                        <a:pt x="164" y="276"/>
                      </a:cubicBezTo>
                      <a:cubicBezTo>
                        <a:pt x="163" y="281"/>
                        <a:pt x="166" y="287"/>
                        <a:pt x="171" y="288"/>
                      </a:cubicBezTo>
                      <a:cubicBezTo>
                        <a:pt x="176" y="289"/>
                        <a:pt x="182" y="286"/>
                        <a:pt x="183" y="281"/>
                      </a:cubicBezTo>
                      <a:cubicBezTo>
                        <a:pt x="215" y="159"/>
                        <a:pt x="138" y="33"/>
                        <a:pt x="13"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213" name="Freeform 133"/>
                <p:cNvSpPr>
                  <a:spLocks/>
                </p:cNvSpPr>
                <p:nvPr/>
              </p:nvSpPr>
              <p:spPr bwMode="auto">
                <a:xfrm>
                  <a:off x="3270" y="1691"/>
                  <a:ext cx="595" cy="1365"/>
                </a:xfrm>
                <a:custGeom>
                  <a:avLst/>
                  <a:gdLst>
                    <a:gd name="T0" fmla="*/ 184 w 252"/>
                    <a:gd name="T1" fmla="*/ 3 h 578"/>
                    <a:gd name="T2" fmla="*/ 159 w 252"/>
                    <a:gd name="T3" fmla="*/ 0 h 578"/>
                    <a:gd name="T4" fmla="*/ 93 w 252"/>
                    <a:gd name="T5" fmla="*/ 0 h 578"/>
                    <a:gd name="T6" fmla="*/ 78 w 252"/>
                    <a:gd name="T7" fmla="*/ 1 h 578"/>
                    <a:gd name="T8" fmla="*/ 73 w 252"/>
                    <a:gd name="T9" fmla="*/ 2 h 578"/>
                    <a:gd name="T10" fmla="*/ 68 w 252"/>
                    <a:gd name="T11" fmla="*/ 3 h 578"/>
                    <a:gd name="T12" fmla="*/ 65 w 252"/>
                    <a:gd name="T13" fmla="*/ 4 h 578"/>
                    <a:gd name="T14" fmla="*/ 55 w 252"/>
                    <a:gd name="T15" fmla="*/ 8 h 578"/>
                    <a:gd name="T16" fmla="*/ 48 w 252"/>
                    <a:gd name="T17" fmla="*/ 12 h 578"/>
                    <a:gd name="T18" fmla="*/ 43 w 252"/>
                    <a:gd name="T19" fmla="*/ 14 h 578"/>
                    <a:gd name="T20" fmla="*/ 34 w 252"/>
                    <a:gd name="T21" fmla="*/ 21 h 578"/>
                    <a:gd name="T22" fmla="*/ 81 w 252"/>
                    <a:gd name="T23" fmla="*/ 58 h 578"/>
                    <a:gd name="T24" fmla="*/ 50 w 252"/>
                    <a:gd name="T25" fmla="*/ 162 h 578"/>
                    <a:gd name="T26" fmla="*/ 0 w 252"/>
                    <a:gd name="T27" fmla="*/ 170 h 578"/>
                    <a:gd name="T28" fmla="*/ 0 w 252"/>
                    <a:gd name="T29" fmla="*/ 226 h 578"/>
                    <a:gd name="T30" fmla="*/ 46 w 252"/>
                    <a:gd name="T31" fmla="*/ 306 h 578"/>
                    <a:gd name="T32" fmla="*/ 46 w 252"/>
                    <a:gd name="T33" fmla="*/ 566 h 578"/>
                    <a:gd name="T34" fmla="*/ 57 w 252"/>
                    <a:gd name="T35" fmla="*/ 578 h 578"/>
                    <a:gd name="T36" fmla="*/ 195 w 252"/>
                    <a:gd name="T37" fmla="*/ 578 h 578"/>
                    <a:gd name="T38" fmla="*/ 207 w 252"/>
                    <a:gd name="T39" fmla="*/ 566 h 578"/>
                    <a:gd name="T40" fmla="*/ 207 w 252"/>
                    <a:gd name="T41" fmla="*/ 306 h 578"/>
                    <a:gd name="T42" fmla="*/ 252 w 252"/>
                    <a:gd name="T43" fmla="*/ 226 h 578"/>
                    <a:gd name="T44" fmla="*/ 252 w 252"/>
                    <a:gd name="T45" fmla="*/ 93 h 578"/>
                    <a:gd name="T46" fmla="*/ 250 w 252"/>
                    <a:gd name="T47" fmla="*/ 76 h 578"/>
                    <a:gd name="T48" fmla="*/ 184 w 252"/>
                    <a:gd name="T49" fmla="*/ 3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2" h="578">
                      <a:moveTo>
                        <a:pt x="184" y="3"/>
                      </a:moveTo>
                      <a:cubicBezTo>
                        <a:pt x="176" y="1"/>
                        <a:pt x="168" y="0"/>
                        <a:pt x="159" y="0"/>
                      </a:cubicBezTo>
                      <a:cubicBezTo>
                        <a:pt x="93" y="0"/>
                        <a:pt x="93" y="0"/>
                        <a:pt x="93" y="0"/>
                      </a:cubicBezTo>
                      <a:cubicBezTo>
                        <a:pt x="88" y="0"/>
                        <a:pt x="83" y="0"/>
                        <a:pt x="78" y="1"/>
                      </a:cubicBezTo>
                      <a:cubicBezTo>
                        <a:pt x="76" y="1"/>
                        <a:pt x="74" y="2"/>
                        <a:pt x="73" y="2"/>
                      </a:cubicBezTo>
                      <a:cubicBezTo>
                        <a:pt x="71" y="3"/>
                        <a:pt x="69" y="3"/>
                        <a:pt x="68" y="3"/>
                      </a:cubicBezTo>
                      <a:cubicBezTo>
                        <a:pt x="67" y="4"/>
                        <a:pt x="66" y="4"/>
                        <a:pt x="65" y="4"/>
                      </a:cubicBezTo>
                      <a:cubicBezTo>
                        <a:pt x="61" y="6"/>
                        <a:pt x="58" y="7"/>
                        <a:pt x="55" y="8"/>
                      </a:cubicBezTo>
                      <a:cubicBezTo>
                        <a:pt x="52" y="9"/>
                        <a:pt x="50" y="10"/>
                        <a:pt x="48" y="12"/>
                      </a:cubicBezTo>
                      <a:cubicBezTo>
                        <a:pt x="47" y="12"/>
                        <a:pt x="45" y="13"/>
                        <a:pt x="43" y="14"/>
                      </a:cubicBezTo>
                      <a:cubicBezTo>
                        <a:pt x="40" y="17"/>
                        <a:pt x="37" y="19"/>
                        <a:pt x="34" y="21"/>
                      </a:cubicBezTo>
                      <a:cubicBezTo>
                        <a:pt x="53" y="27"/>
                        <a:pt x="71" y="39"/>
                        <a:pt x="81" y="58"/>
                      </a:cubicBezTo>
                      <a:cubicBezTo>
                        <a:pt x="101" y="96"/>
                        <a:pt x="87" y="142"/>
                        <a:pt x="50" y="162"/>
                      </a:cubicBezTo>
                      <a:cubicBezTo>
                        <a:pt x="34" y="171"/>
                        <a:pt x="17" y="173"/>
                        <a:pt x="0" y="170"/>
                      </a:cubicBezTo>
                      <a:cubicBezTo>
                        <a:pt x="0" y="226"/>
                        <a:pt x="0" y="226"/>
                        <a:pt x="0" y="226"/>
                      </a:cubicBezTo>
                      <a:cubicBezTo>
                        <a:pt x="0" y="259"/>
                        <a:pt x="17" y="289"/>
                        <a:pt x="46" y="306"/>
                      </a:cubicBezTo>
                      <a:cubicBezTo>
                        <a:pt x="46" y="566"/>
                        <a:pt x="46" y="566"/>
                        <a:pt x="46" y="566"/>
                      </a:cubicBezTo>
                      <a:cubicBezTo>
                        <a:pt x="46" y="573"/>
                        <a:pt x="51" y="578"/>
                        <a:pt x="57" y="578"/>
                      </a:cubicBezTo>
                      <a:cubicBezTo>
                        <a:pt x="195" y="578"/>
                        <a:pt x="195" y="578"/>
                        <a:pt x="195" y="578"/>
                      </a:cubicBezTo>
                      <a:cubicBezTo>
                        <a:pt x="201" y="578"/>
                        <a:pt x="207" y="573"/>
                        <a:pt x="207" y="566"/>
                      </a:cubicBezTo>
                      <a:cubicBezTo>
                        <a:pt x="207" y="306"/>
                        <a:pt x="207" y="306"/>
                        <a:pt x="207" y="306"/>
                      </a:cubicBezTo>
                      <a:cubicBezTo>
                        <a:pt x="235" y="289"/>
                        <a:pt x="252" y="259"/>
                        <a:pt x="252" y="226"/>
                      </a:cubicBezTo>
                      <a:cubicBezTo>
                        <a:pt x="252" y="93"/>
                        <a:pt x="252" y="93"/>
                        <a:pt x="252" y="93"/>
                      </a:cubicBezTo>
                      <a:cubicBezTo>
                        <a:pt x="252" y="87"/>
                        <a:pt x="251" y="81"/>
                        <a:pt x="250" y="76"/>
                      </a:cubicBezTo>
                      <a:cubicBezTo>
                        <a:pt x="244" y="54"/>
                        <a:pt x="234" y="18"/>
                        <a:pt x="184"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214" name="Oval 134"/>
                <p:cNvSpPr>
                  <a:spLocks noChangeArrowheads="1"/>
                </p:cNvSpPr>
                <p:nvPr/>
              </p:nvSpPr>
              <p:spPr bwMode="auto">
                <a:xfrm>
                  <a:off x="3367" y="1261"/>
                  <a:ext cx="380" cy="378"/>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215" name="Freeform 135"/>
                <p:cNvSpPr>
                  <a:spLocks/>
                </p:cNvSpPr>
                <p:nvPr/>
              </p:nvSpPr>
              <p:spPr bwMode="auto">
                <a:xfrm>
                  <a:off x="3228" y="1837"/>
                  <a:ext cx="155" cy="156"/>
                </a:xfrm>
                <a:custGeom>
                  <a:avLst/>
                  <a:gdLst>
                    <a:gd name="T0" fmla="*/ 47 w 66"/>
                    <a:gd name="T1" fmla="*/ 58 h 66"/>
                    <a:gd name="T2" fmla="*/ 59 w 66"/>
                    <a:gd name="T3" fmla="*/ 19 h 66"/>
                    <a:gd name="T4" fmla="*/ 19 w 66"/>
                    <a:gd name="T5" fmla="*/ 7 h 66"/>
                    <a:gd name="T6" fmla="*/ 8 w 66"/>
                    <a:gd name="T7" fmla="*/ 47 h 66"/>
                    <a:gd name="T8" fmla="*/ 47 w 66"/>
                    <a:gd name="T9" fmla="*/ 58 h 66"/>
                  </a:gdLst>
                  <a:ahLst/>
                  <a:cxnLst>
                    <a:cxn ang="0">
                      <a:pos x="T0" y="T1"/>
                    </a:cxn>
                    <a:cxn ang="0">
                      <a:pos x="T2" y="T3"/>
                    </a:cxn>
                    <a:cxn ang="0">
                      <a:pos x="T4" y="T5"/>
                    </a:cxn>
                    <a:cxn ang="0">
                      <a:pos x="T6" y="T7"/>
                    </a:cxn>
                    <a:cxn ang="0">
                      <a:pos x="T8" y="T9"/>
                    </a:cxn>
                  </a:cxnLst>
                  <a:rect l="0" t="0" r="r" b="b"/>
                  <a:pathLst>
                    <a:path w="66" h="66">
                      <a:moveTo>
                        <a:pt x="47" y="58"/>
                      </a:moveTo>
                      <a:cubicBezTo>
                        <a:pt x="61" y="51"/>
                        <a:pt x="66" y="33"/>
                        <a:pt x="59" y="19"/>
                      </a:cubicBezTo>
                      <a:cubicBezTo>
                        <a:pt x="51" y="5"/>
                        <a:pt x="33" y="0"/>
                        <a:pt x="19" y="7"/>
                      </a:cubicBezTo>
                      <a:cubicBezTo>
                        <a:pt x="5" y="15"/>
                        <a:pt x="0" y="33"/>
                        <a:pt x="8" y="47"/>
                      </a:cubicBezTo>
                      <a:cubicBezTo>
                        <a:pt x="15" y="61"/>
                        <a:pt x="33" y="66"/>
                        <a:pt x="47" y="5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grpSp>
        </p:grpSp>
        <p:grpSp>
          <p:nvGrpSpPr>
            <p:cNvPr id="32" name="Group 450"/>
            <p:cNvGrpSpPr/>
            <p:nvPr/>
          </p:nvGrpSpPr>
          <p:grpSpPr>
            <a:xfrm>
              <a:off x="5172310" y="3709751"/>
              <a:ext cx="230951" cy="225236"/>
              <a:chOff x="1353090" y="5184195"/>
              <a:chExt cx="676223" cy="676223"/>
            </a:xfrm>
          </p:grpSpPr>
          <p:sp>
            <p:nvSpPr>
              <p:cNvPr id="206" name="Oval 205"/>
              <p:cNvSpPr/>
              <p:nvPr/>
            </p:nvSpPr>
            <p:spPr>
              <a:xfrm rot="5400000">
                <a:off x="1353090" y="5184195"/>
                <a:ext cx="676223" cy="676223"/>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85"/>
                  </a:spcBef>
                </a:pPr>
                <a:endParaRPr lang="en-US" sz="1100" cap="all" dirty="0">
                  <a:solidFill>
                    <a:srgbClr val="FFFFFF"/>
                  </a:solidFill>
                  <a:latin typeface="Trebuchet MS" panose="020B0603020202020204" pitchFamily="34" charset="0"/>
                </a:endParaRPr>
              </a:p>
            </p:txBody>
          </p:sp>
          <p:sp>
            <p:nvSpPr>
              <p:cNvPr id="207" name="Freeform 39"/>
              <p:cNvSpPr>
                <a:spLocks noEditPoints="1"/>
              </p:cNvSpPr>
              <p:nvPr/>
            </p:nvSpPr>
            <p:spPr bwMode="auto">
              <a:xfrm>
                <a:off x="1508364" y="5275638"/>
                <a:ext cx="335194" cy="523815"/>
              </a:xfrm>
              <a:custGeom>
                <a:avLst/>
                <a:gdLst>
                  <a:gd name="T0" fmla="*/ 985 w 1613"/>
                  <a:gd name="T1" fmla="*/ 2488 h 2521"/>
                  <a:gd name="T2" fmla="*/ 985 w 1613"/>
                  <a:gd name="T3" fmla="*/ 925 h 2521"/>
                  <a:gd name="T4" fmla="*/ 988 w 1613"/>
                  <a:gd name="T5" fmla="*/ 925 h 2521"/>
                  <a:gd name="T6" fmla="*/ 1111 w 1613"/>
                  <a:gd name="T7" fmla="*/ 1264 h 2521"/>
                  <a:gd name="T8" fmla="*/ 1394 w 1613"/>
                  <a:gd name="T9" fmla="*/ 1667 h 2521"/>
                  <a:gd name="T10" fmla="*/ 1442 w 1613"/>
                  <a:gd name="T11" fmla="*/ 1672 h 2521"/>
                  <a:gd name="T12" fmla="*/ 1464 w 1613"/>
                  <a:gd name="T13" fmla="*/ 1623 h 2521"/>
                  <a:gd name="T14" fmla="*/ 1291 w 1613"/>
                  <a:gd name="T15" fmla="*/ 1183 h 2521"/>
                  <a:gd name="T16" fmla="*/ 1060 w 1613"/>
                  <a:gd name="T17" fmla="*/ 852 h 2521"/>
                  <a:gd name="T18" fmla="*/ 1071 w 1613"/>
                  <a:gd name="T19" fmla="*/ 799 h 2521"/>
                  <a:gd name="T20" fmla="*/ 1051 w 1613"/>
                  <a:gd name="T21" fmla="*/ 727 h 2521"/>
                  <a:gd name="T22" fmla="*/ 1343 w 1613"/>
                  <a:gd name="T23" fmla="*/ 470 h 2521"/>
                  <a:gd name="T24" fmla="*/ 1613 w 1613"/>
                  <a:gd name="T25" fmla="*/ 58 h 2521"/>
                  <a:gd name="T26" fmla="*/ 1599 w 1613"/>
                  <a:gd name="T27" fmla="*/ 12 h 2521"/>
                  <a:gd name="T28" fmla="*/ 1547 w 1613"/>
                  <a:gd name="T29" fmla="*/ 10 h 2521"/>
                  <a:gd name="T30" fmla="*/ 1201 w 1613"/>
                  <a:gd name="T31" fmla="*/ 333 h 2521"/>
                  <a:gd name="T32" fmla="*/ 979 w 1613"/>
                  <a:gd name="T33" fmla="*/ 670 h 2521"/>
                  <a:gd name="T34" fmla="*/ 935 w 1613"/>
                  <a:gd name="T35" fmla="*/ 662 h 2521"/>
                  <a:gd name="T36" fmla="*/ 848 w 1613"/>
                  <a:gd name="T37" fmla="*/ 694 h 2521"/>
                  <a:gd name="T38" fmla="*/ 603 w 1613"/>
                  <a:gd name="T39" fmla="*/ 540 h 2521"/>
                  <a:gd name="T40" fmla="*/ 456 w 1613"/>
                  <a:gd name="T41" fmla="*/ 641 h 2521"/>
                  <a:gd name="T42" fmla="*/ 297 w 1613"/>
                  <a:gd name="T43" fmla="*/ 482 h 2521"/>
                  <a:gd name="T44" fmla="*/ 309 w 1613"/>
                  <a:gd name="T45" fmla="*/ 421 h 2521"/>
                  <a:gd name="T46" fmla="*/ 48 w 1613"/>
                  <a:gd name="T47" fmla="*/ 359 h 2521"/>
                  <a:gd name="T48" fmla="*/ 8 w 1613"/>
                  <a:gd name="T49" fmla="*/ 386 h 2521"/>
                  <a:gd name="T50" fmla="*/ 21 w 1613"/>
                  <a:gd name="T51" fmla="*/ 437 h 2521"/>
                  <a:gd name="T52" fmla="*/ 432 w 1613"/>
                  <a:gd name="T53" fmla="*/ 671 h 2521"/>
                  <a:gd name="T54" fmla="*/ 800 w 1613"/>
                  <a:gd name="T55" fmla="*/ 779 h 2521"/>
                  <a:gd name="T56" fmla="*/ 798 w 1613"/>
                  <a:gd name="T57" fmla="*/ 799 h 2521"/>
                  <a:gd name="T58" fmla="*/ 886 w 1613"/>
                  <a:gd name="T59" fmla="*/ 926 h 2521"/>
                  <a:gd name="T60" fmla="*/ 886 w 1613"/>
                  <a:gd name="T61" fmla="*/ 2488 h 2521"/>
                  <a:gd name="T62" fmla="*/ 939 w 1613"/>
                  <a:gd name="T63" fmla="*/ 2521 h 2521"/>
                  <a:gd name="T64" fmla="*/ 985 w 1613"/>
                  <a:gd name="T65" fmla="*/ 2488 h 2521"/>
                  <a:gd name="T66" fmla="*/ 454 w 1613"/>
                  <a:gd name="T67" fmla="*/ 542 h 2521"/>
                  <a:gd name="T68" fmla="*/ 515 w 1613"/>
                  <a:gd name="T69" fmla="*/ 481 h 2521"/>
                  <a:gd name="T70" fmla="*/ 454 w 1613"/>
                  <a:gd name="T71" fmla="*/ 420 h 2521"/>
                  <a:gd name="T72" fmla="*/ 393 w 1613"/>
                  <a:gd name="T73" fmla="*/ 481 h 2521"/>
                  <a:gd name="T74" fmla="*/ 454 w 1613"/>
                  <a:gd name="T75" fmla="*/ 542 h 2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13" h="2521">
                    <a:moveTo>
                      <a:pt x="985" y="2488"/>
                    </a:moveTo>
                    <a:cubicBezTo>
                      <a:pt x="985" y="925"/>
                      <a:pt x="985" y="925"/>
                      <a:pt x="985" y="925"/>
                    </a:cubicBezTo>
                    <a:cubicBezTo>
                      <a:pt x="986" y="925"/>
                      <a:pt x="987" y="925"/>
                      <a:pt x="988" y="925"/>
                    </a:cubicBezTo>
                    <a:cubicBezTo>
                      <a:pt x="1010" y="996"/>
                      <a:pt x="1060" y="1153"/>
                      <a:pt x="1111" y="1264"/>
                    </a:cubicBezTo>
                    <a:cubicBezTo>
                      <a:pt x="1180" y="1412"/>
                      <a:pt x="1394" y="1667"/>
                      <a:pt x="1394" y="1667"/>
                    </a:cubicBezTo>
                    <a:cubicBezTo>
                      <a:pt x="1394" y="1667"/>
                      <a:pt x="1427" y="1679"/>
                      <a:pt x="1442" y="1672"/>
                    </a:cubicBezTo>
                    <a:cubicBezTo>
                      <a:pt x="1458" y="1664"/>
                      <a:pt x="1464" y="1623"/>
                      <a:pt x="1464" y="1623"/>
                    </a:cubicBezTo>
                    <a:cubicBezTo>
                      <a:pt x="1464" y="1623"/>
                      <a:pt x="1344" y="1275"/>
                      <a:pt x="1291" y="1183"/>
                    </a:cubicBezTo>
                    <a:cubicBezTo>
                      <a:pt x="1245" y="1104"/>
                      <a:pt x="1099" y="904"/>
                      <a:pt x="1060" y="852"/>
                    </a:cubicBezTo>
                    <a:cubicBezTo>
                      <a:pt x="1068" y="836"/>
                      <a:pt x="1071" y="818"/>
                      <a:pt x="1071" y="799"/>
                    </a:cubicBezTo>
                    <a:cubicBezTo>
                      <a:pt x="1071" y="772"/>
                      <a:pt x="1064" y="748"/>
                      <a:pt x="1051" y="727"/>
                    </a:cubicBezTo>
                    <a:cubicBezTo>
                      <a:pt x="1091" y="696"/>
                      <a:pt x="1245" y="573"/>
                      <a:pt x="1343" y="470"/>
                    </a:cubicBezTo>
                    <a:cubicBezTo>
                      <a:pt x="1455" y="352"/>
                      <a:pt x="1613" y="58"/>
                      <a:pt x="1613" y="58"/>
                    </a:cubicBezTo>
                    <a:cubicBezTo>
                      <a:pt x="1613" y="58"/>
                      <a:pt x="1612" y="23"/>
                      <a:pt x="1599" y="12"/>
                    </a:cubicBezTo>
                    <a:cubicBezTo>
                      <a:pt x="1586" y="0"/>
                      <a:pt x="1547" y="10"/>
                      <a:pt x="1547" y="10"/>
                    </a:cubicBezTo>
                    <a:cubicBezTo>
                      <a:pt x="1547" y="10"/>
                      <a:pt x="1267" y="250"/>
                      <a:pt x="1201" y="333"/>
                    </a:cubicBezTo>
                    <a:cubicBezTo>
                      <a:pt x="1144" y="405"/>
                      <a:pt x="1012" y="616"/>
                      <a:pt x="979" y="670"/>
                    </a:cubicBezTo>
                    <a:cubicBezTo>
                      <a:pt x="965" y="665"/>
                      <a:pt x="950" y="662"/>
                      <a:pt x="935" y="662"/>
                    </a:cubicBezTo>
                    <a:cubicBezTo>
                      <a:pt x="901" y="662"/>
                      <a:pt x="871" y="675"/>
                      <a:pt x="848" y="694"/>
                    </a:cubicBezTo>
                    <a:cubicBezTo>
                      <a:pt x="809" y="668"/>
                      <a:pt x="705" y="598"/>
                      <a:pt x="603" y="540"/>
                    </a:cubicBezTo>
                    <a:cubicBezTo>
                      <a:pt x="580" y="599"/>
                      <a:pt x="523" y="641"/>
                      <a:pt x="456" y="641"/>
                    </a:cubicBezTo>
                    <a:cubicBezTo>
                      <a:pt x="368" y="641"/>
                      <a:pt x="297" y="569"/>
                      <a:pt x="297" y="482"/>
                    </a:cubicBezTo>
                    <a:cubicBezTo>
                      <a:pt x="297" y="460"/>
                      <a:pt x="302" y="440"/>
                      <a:pt x="309" y="421"/>
                    </a:cubicBezTo>
                    <a:cubicBezTo>
                      <a:pt x="177" y="384"/>
                      <a:pt x="48" y="359"/>
                      <a:pt x="48" y="359"/>
                    </a:cubicBezTo>
                    <a:cubicBezTo>
                      <a:pt x="48" y="359"/>
                      <a:pt x="15" y="371"/>
                      <a:pt x="8" y="386"/>
                    </a:cubicBezTo>
                    <a:cubicBezTo>
                      <a:pt x="0" y="402"/>
                      <a:pt x="21" y="437"/>
                      <a:pt x="21" y="437"/>
                    </a:cubicBezTo>
                    <a:cubicBezTo>
                      <a:pt x="21" y="437"/>
                      <a:pt x="333" y="633"/>
                      <a:pt x="432" y="671"/>
                    </a:cubicBezTo>
                    <a:cubicBezTo>
                      <a:pt x="511" y="702"/>
                      <a:pt x="718" y="758"/>
                      <a:pt x="800" y="779"/>
                    </a:cubicBezTo>
                    <a:cubicBezTo>
                      <a:pt x="799" y="786"/>
                      <a:pt x="798" y="792"/>
                      <a:pt x="798" y="799"/>
                    </a:cubicBezTo>
                    <a:cubicBezTo>
                      <a:pt x="798" y="857"/>
                      <a:pt x="835" y="906"/>
                      <a:pt x="886" y="926"/>
                    </a:cubicBezTo>
                    <a:cubicBezTo>
                      <a:pt x="886" y="2488"/>
                      <a:pt x="886" y="2488"/>
                      <a:pt x="886" y="2488"/>
                    </a:cubicBezTo>
                    <a:cubicBezTo>
                      <a:pt x="886" y="2488"/>
                      <a:pt x="890" y="2521"/>
                      <a:pt x="939" y="2521"/>
                    </a:cubicBezTo>
                    <a:cubicBezTo>
                      <a:pt x="939" y="2521"/>
                      <a:pt x="985" y="2519"/>
                      <a:pt x="985" y="2488"/>
                    </a:cubicBezTo>
                    <a:close/>
                    <a:moveTo>
                      <a:pt x="454" y="542"/>
                    </a:moveTo>
                    <a:cubicBezTo>
                      <a:pt x="488" y="542"/>
                      <a:pt x="515" y="515"/>
                      <a:pt x="515" y="481"/>
                    </a:cubicBezTo>
                    <a:cubicBezTo>
                      <a:pt x="515" y="447"/>
                      <a:pt x="488" y="420"/>
                      <a:pt x="454" y="420"/>
                    </a:cubicBezTo>
                    <a:cubicBezTo>
                      <a:pt x="420" y="420"/>
                      <a:pt x="393" y="447"/>
                      <a:pt x="393" y="481"/>
                    </a:cubicBezTo>
                    <a:cubicBezTo>
                      <a:pt x="393" y="515"/>
                      <a:pt x="420" y="542"/>
                      <a:pt x="454" y="5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200"/>
              </a:p>
            </p:txBody>
          </p:sp>
        </p:grpSp>
        <p:grpSp>
          <p:nvGrpSpPr>
            <p:cNvPr id="33" name="Group 453"/>
            <p:cNvGrpSpPr/>
            <p:nvPr/>
          </p:nvGrpSpPr>
          <p:grpSpPr>
            <a:xfrm>
              <a:off x="10234248" y="3962664"/>
              <a:ext cx="230951" cy="225236"/>
              <a:chOff x="903040" y="4194085"/>
              <a:chExt cx="676223" cy="676223"/>
            </a:xfrm>
          </p:grpSpPr>
          <p:sp>
            <p:nvSpPr>
              <p:cNvPr id="196" name="Oval 195"/>
              <p:cNvSpPr/>
              <p:nvPr/>
            </p:nvSpPr>
            <p:spPr>
              <a:xfrm rot="5400000">
                <a:off x="903040" y="4194085"/>
                <a:ext cx="676223" cy="676223"/>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85"/>
                  </a:spcBef>
                </a:pPr>
                <a:endParaRPr lang="en-US" sz="1100" cap="all" dirty="0">
                  <a:solidFill>
                    <a:srgbClr val="FFFFFF"/>
                  </a:solidFill>
                  <a:latin typeface="Trebuchet MS" panose="020B0603020202020204" pitchFamily="34" charset="0"/>
                </a:endParaRPr>
              </a:p>
            </p:txBody>
          </p:sp>
          <p:grpSp>
            <p:nvGrpSpPr>
              <p:cNvPr id="197" name="Group 152"/>
              <p:cNvGrpSpPr>
                <a:grpSpLocks noChangeAspect="1"/>
              </p:cNvGrpSpPr>
              <p:nvPr/>
            </p:nvGrpSpPr>
            <p:grpSpPr bwMode="auto">
              <a:xfrm>
                <a:off x="1047896" y="4289380"/>
                <a:ext cx="386510" cy="514131"/>
                <a:chOff x="1665" y="-520"/>
                <a:chExt cx="4028" cy="5358"/>
              </a:xfrm>
              <a:solidFill>
                <a:schemeClr val="bg1"/>
              </a:solidFill>
            </p:grpSpPr>
            <p:sp>
              <p:nvSpPr>
                <p:cNvPr id="198" name="Freeform 153"/>
                <p:cNvSpPr>
                  <a:spLocks/>
                </p:cNvSpPr>
                <p:nvPr/>
              </p:nvSpPr>
              <p:spPr bwMode="auto">
                <a:xfrm>
                  <a:off x="2227" y="-38"/>
                  <a:ext cx="307" cy="754"/>
                </a:xfrm>
                <a:custGeom>
                  <a:avLst/>
                  <a:gdLst>
                    <a:gd name="T0" fmla="*/ 106 w 130"/>
                    <a:gd name="T1" fmla="*/ 319 h 319"/>
                    <a:gd name="T2" fmla="*/ 91 w 130"/>
                    <a:gd name="T3" fmla="*/ 313 h 319"/>
                    <a:gd name="T4" fmla="*/ 81 w 130"/>
                    <a:gd name="T5" fmla="*/ 9 h 319"/>
                    <a:gd name="T6" fmla="*/ 111 w 130"/>
                    <a:gd name="T7" fmla="*/ 8 h 319"/>
                    <a:gd name="T8" fmla="*/ 111 w 130"/>
                    <a:gd name="T9" fmla="*/ 39 h 319"/>
                    <a:gd name="T10" fmla="*/ 121 w 130"/>
                    <a:gd name="T11" fmla="*/ 282 h 319"/>
                    <a:gd name="T12" fmla="*/ 121 w 130"/>
                    <a:gd name="T13" fmla="*/ 312 h 319"/>
                    <a:gd name="T14" fmla="*/ 106 w 130"/>
                    <a:gd name="T15" fmla="*/ 319 h 3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 h="319">
                      <a:moveTo>
                        <a:pt x="106" y="319"/>
                      </a:moveTo>
                      <a:cubicBezTo>
                        <a:pt x="101" y="319"/>
                        <a:pt x="95" y="317"/>
                        <a:pt x="91" y="313"/>
                      </a:cubicBezTo>
                      <a:cubicBezTo>
                        <a:pt x="5" y="230"/>
                        <a:pt x="0" y="94"/>
                        <a:pt x="81" y="9"/>
                      </a:cubicBezTo>
                      <a:cubicBezTo>
                        <a:pt x="89" y="1"/>
                        <a:pt x="102" y="0"/>
                        <a:pt x="111" y="8"/>
                      </a:cubicBezTo>
                      <a:cubicBezTo>
                        <a:pt x="119" y="17"/>
                        <a:pt x="120" y="30"/>
                        <a:pt x="111" y="39"/>
                      </a:cubicBezTo>
                      <a:cubicBezTo>
                        <a:pt x="47" y="106"/>
                        <a:pt x="51" y="215"/>
                        <a:pt x="121" y="282"/>
                      </a:cubicBezTo>
                      <a:cubicBezTo>
                        <a:pt x="129" y="290"/>
                        <a:pt x="130" y="303"/>
                        <a:pt x="121" y="312"/>
                      </a:cubicBezTo>
                      <a:cubicBezTo>
                        <a:pt x="117" y="316"/>
                        <a:pt x="112" y="319"/>
                        <a:pt x="106" y="31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99" name="Freeform 154"/>
                <p:cNvSpPr>
                  <a:spLocks/>
                </p:cNvSpPr>
                <p:nvPr/>
              </p:nvSpPr>
              <p:spPr bwMode="auto">
                <a:xfrm>
                  <a:off x="1951" y="-298"/>
                  <a:ext cx="468" cy="1285"/>
                </a:xfrm>
                <a:custGeom>
                  <a:avLst/>
                  <a:gdLst>
                    <a:gd name="T0" fmla="*/ 175 w 198"/>
                    <a:gd name="T1" fmla="*/ 544 h 544"/>
                    <a:gd name="T2" fmla="*/ 160 w 198"/>
                    <a:gd name="T3" fmla="*/ 538 h 544"/>
                    <a:gd name="T4" fmla="*/ 141 w 198"/>
                    <a:gd name="T5" fmla="*/ 9 h 544"/>
                    <a:gd name="T6" fmla="*/ 171 w 198"/>
                    <a:gd name="T7" fmla="*/ 9 h 544"/>
                    <a:gd name="T8" fmla="*/ 172 w 198"/>
                    <a:gd name="T9" fmla="*/ 39 h 544"/>
                    <a:gd name="T10" fmla="*/ 189 w 198"/>
                    <a:gd name="T11" fmla="*/ 507 h 544"/>
                    <a:gd name="T12" fmla="*/ 190 w 198"/>
                    <a:gd name="T13" fmla="*/ 537 h 544"/>
                    <a:gd name="T14" fmla="*/ 175 w 198"/>
                    <a:gd name="T15" fmla="*/ 54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 h="544">
                      <a:moveTo>
                        <a:pt x="175" y="544"/>
                      </a:moveTo>
                      <a:cubicBezTo>
                        <a:pt x="169" y="544"/>
                        <a:pt x="164" y="542"/>
                        <a:pt x="160" y="538"/>
                      </a:cubicBezTo>
                      <a:cubicBezTo>
                        <a:pt x="9" y="394"/>
                        <a:pt x="0" y="156"/>
                        <a:pt x="141" y="9"/>
                      </a:cubicBezTo>
                      <a:cubicBezTo>
                        <a:pt x="149" y="1"/>
                        <a:pt x="163" y="0"/>
                        <a:pt x="171" y="9"/>
                      </a:cubicBezTo>
                      <a:cubicBezTo>
                        <a:pt x="180" y="17"/>
                        <a:pt x="180" y="30"/>
                        <a:pt x="172" y="39"/>
                      </a:cubicBezTo>
                      <a:cubicBezTo>
                        <a:pt x="47" y="169"/>
                        <a:pt x="55" y="379"/>
                        <a:pt x="189" y="507"/>
                      </a:cubicBezTo>
                      <a:cubicBezTo>
                        <a:pt x="198" y="515"/>
                        <a:pt x="198" y="529"/>
                        <a:pt x="190" y="537"/>
                      </a:cubicBezTo>
                      <a:cubicBezTo>
                        <a:pt x="186" y="542"/>
                        <a:pt x="180" y="544"/>
                        <a:pt x="175" y="54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200" name="Freeform 155"/>
                <p:cNvSpPr>
                  <a:spLocks/>
                </p:cNvSpPr>
                <p:nvPr/>
              </p:nvSpPr>
              <p:spPr bwMode="auto">
                <a:xfrm>
                  <a:off x="1665" y="-520"/>
                  <a:ext cx="602" cy="1732"/>
                </a:xfrm>
                <a:custGeom>
                  <a:avLst/>
                  <a:gdLst>
                    <a:gd name="T0" fmla="*/ 232 w 255"/>
                    <a:gd name="T1" fmla="*/ 733 h 733"/>
                    <a:gd name="T2" fmla="*/ 217 w 255"/>
                    <a:gd name="T3" fmla="*/ 727 h 733"/>
                    <a:gd name="T4" fmla="*/ 191 w 255"/>
                    <a:gd name="T5" fmla="*/ 9 h 733"/>
                    <a:gd name="T6" fmla="*/ 221 w 255"/>
                    <a:gd name="T7" fmla="*/ 8 h 733"/>
                    <a:gd name="T8" fmla="*/ 222 w 255"/>
                    <a:gd name="T9" fmla="*/ 38 h 733"/>
                    <a:gd name="T10" fmla="*/ 246 w 255"/>
                    <a:gd name="T11" fmla="*/ 696 h 733"/>
                    <a:gd name="T12" fmla="*/ 247 w 255"/>
                    <a:gd name="T13" fmla="*/ 727 h 733"/>
                    <a:gd name="T14" fmla="*/ 232 w 255"/>
                    <a:gd name="T15" fmla="*/ 733 h 7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733">
                      <a:moveTo>
                        <a:pt x="232" y="733"/>
                      </a:moveTo>
                      <a:cubicBezTo>
                        <a:pt x="226" y="733"/>
                        <a:pt x="221" y="731"/>
                        <a:pt x="217" y="727"/>
                      </a:cubicBezTo>
                      <a:cubicBezTo>
                        <a:pt x="11" y="531"/>
                        <a:pt x="0" y="208"/>
                        <a:pt x="191" y="9"/>
                      </a:cubicBezTo>
                      <a:cubicBezTo>
                        <a:pt x="199" y="0"/>
                        <a:pt x="213" y="0"/>
                        <a:pt x="221" y="8"/>
                      </a:cubicBezTo>
                      <a:cubicBezTo>
                        <a:pt x="230" y="16"/>
                        <a:pt x="230" y="29"/>
                        <a:pt x="222" y="38"/>
                      </a:cubicBezTo>
                      <a:cubicBezTo>
                        <a:pt x="47" y="221"/>
                        <a:pt x="58" y="516"/>
                        <a:pt x="246" y="696"/>
                      </a:cubicBezTo>
                      <a:cubicBezTo>
                        <a:pt x="255" y="705"/>
                        <a:pt x="255" y="718"/>
                        <a:pt x="247" y="727"/>
                      </a:cubicBezTo>
                      <a:cubicBezTo>
                        <a:pt x="243" y="731"/>
                        <a:pt x="237" y="733"/>
                        <a:pt x="232" y="73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201" name="Freeform 156"/>
                <p:cNvSpPr>
                  <a:spLocks/>
                </p:cNvSpPr>
                <p:nvPr/>
              </p:nvSpPr>
              <p:spPr bwMode="auto">
                <a:xfrm>
                  <a:off x="4188" y="-38"/>
                  <a:ext cx="305" cy="754"/>
                </a:xfrm>
                <a:custGeom>
                  <a:avLst/>
                  <a:gdLst>
                    <a:gd name="T0" fmla="*/ 23 w 129"/>
                    <a:gd name="T1" fmla="*/ 319 h 319"/>
                    <a:gd name="T2" fmla="*/ 8 w 129"/>
                    <a:gd name="T3" fmla="*/ 312 h 319"/>
                    <a:gd name="T4" fmla="*/ 9 w 129"/>
                    <a:gd name="T5" fmla="*/ 282 h 319"/>
                    <a:gd name="T6" fmla="*/ 18 w 129"/>
                    <a:gd name="T7" fmla="*/ 39 h 319"/>
                    <a:gd name="T8" fmla="*/ 19 w 129"/>
                    <a:gd name="T9" fmla="*/ 8 h 319"/>
                    <a:gd name="T10" fmla="*/ 49 w 129"/>
                    <a:gd name="T11" fmla="*/ 9 h 319"/>
                    <a:gd name="T12" fmla="*/ 38 w 129"/>
                    <a:gd name="T13" fmla="*/ 313 h 319"/>
                    <a:gd name="T14" fmla="*/ 23 w 129"/>
                    <a:gd name="T15" fmla="*/ 319 h 3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9" h="319">
                      <a:moveTo>
                        <a:pt x="23" y="319"/>
                      </a:moveTo>
                      <a:cubicBezTo>
                        <a:pt x="18" y="319"/>
                        <a:pt x="12" y="316"/>
                        <a:pt x="8" y="312"/>
                      </a:cubicBezTo>
                      <a:cubicBezTo>
                        <a:pt x="0" y="303"/>
                        <a:pt x="0" y="290"/>
                        <a:pt x="9" y="282"/>
                      </a:cubicBezTo>
                      <a:cubicBezTo>
                        <a:pt x="78" y="215"/>
                        <a:pt x="82" y="106"/>
                        <a:pt x="18" y="39"/>
                      </a:cubicBezTo>
                      <a:cubicBezTo>
                        <a:pt x="10" y="30"/>
                        <a:pt x="10" y="17"/>
                        <a:pt x="19" y="8"/>
                      </a:cubicBezTo>
                      <a:cubicBezTo>
                        <a:pt x="27" y="0"/>
                        <a:pt x="41" y="1"/>
                        <a:pt x="49" y="9"/>
                      </a:cubicBezTo>
                      <a:cubicBezTo>
                        <a:pt x="129" y="94"/>
                        <a:pt x="125" y="230"/>
                        <a:pt x="38" y="313"/>
                      </a:cubicBezTo>
                      <a:cubicBezTo>
                        <a:pt x="34" y="317"/>
                        <a:pt x="29" y="319"/>
                        <a:pt x="23" y="31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202" name="Freeform 157"/>
                <p:cNvSpPr>
                  <a:spLocks/>
                </p:cNvSpPr>
                <p:nvPr/>
              </p:nvSpPr>
              <p:spPr bwMode="auto">
                <a:xfrm>
                  <a:off x="4301" y="-298"/>
                  <a:ext cx="468" cy="1285"/>
                </a:xfrm>
                <a:custGeom>
                  <a:avLst/>
                  <a:gdLst>
                    <a:gd name="T0" fmla="*/ 24 w 198"/>
                    <a:gd name="T1" fmla="*/ 544 h 544"/>
                    <a:gd name="T2" fmla="*/ 8 w 198"/>
                    <a:gd name="T3" fmla="*/ 537 h 544"/>
                    <a:gd name="T4" fmla="*/ 9 w 198"/>
                    <a:gd name="T5" fmla="*/ 507 h 544"/>
                    <a:gd name="T6" fmla="*/ 27 w 198"/>
                    <a:gd name="T7" fmla="*/ 39 h 544"/>
                    <a:gd name="T8" fmla="*/ 27 w 198"/>
                    <a:gd name="T9" fmla="*/ 9 h 544"/>
                    <a:gd name="T10" fmla="*/ 57 w 198"/>
                    <a:gd name="T11" fmla="*/ 9 h 544"/>
                    <a:gd name="T12" fmla="*/ 38 w 198"/>
                    <a:gd name="T13" fmla="*/ 538 h 544"/>
                    <a:gd name="T14" fmla="*/ 24 w 198"/>
                    <a:gd name="T15" fmla="*/ 54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 h="544">
                      <a:moveTo>
                        <a:pt x="24" y="544"/>
                      </a:moveTo>
                      <a:cubicBezTo>
                        <a:pt x="18" y="544"/>
                        <a:pt x="12" y="542"/>
                        <a:pt x="8" y="537"/>
                      </a:cubicBezTo>
                      <a:cubicBezTo>
                        <a:pt x="0" y="529"/>
                        <a:pt x="0" y="515"/>
                        <a:pt x="9" y="507"/>
                      </a:cubicBezTo>
                      <a:cubicBezTo>
                        <a:pt x="143" y="379"/>
                        <a:pt x="151" y="169"/>
                        <a:pt x="27" y="39"/>
                      </a:cubicBezTo>
                      <a:cubicBezTo>
                        <a:pt x="18" y="30"/>
                        <a:pt x="19" y="17"/>
                        <a:pt x="27" y="9"/>
                      </a:cubicBezTo>
                      <a:cubicBezTo>
                        <a:pt x="36" y="0"/>
                        <a:pt x="49" y="1"/>
                        <a:pt x="57" y="9"/>
                      </a:cubicBezTo>
                      <a:cubicBezTo>
                        <a:pt x="198" y="156"/>
                        <a:pt x="189" y="394"/>
                        <a:pt x="38" y="538"/>
                      </a:cubicBezTo>
                      <a:cubicBezTo>
                        <a:pt x="34" y="542"/>
                        <a:pt x="29" y="544"/>
                        <a:pt x="24" y="54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203" name="Freeform 158"/>
                <p:cNvSpPr>
                  <a:spLocks/>
                </p:cNvSpPr>
                <p:nvPr/>
              </p:nvSpPr>
              <p:spPr bwMode="auto">
                <a:xfrm>
                  <a:off x="4453" y="-520"/>
                  <a:ext cx="484" cy="1732"/>
                </a:xfrm>
                <a:custGeom>
                  <a:avLst/>
                  <a:gdLst>
                    <a:gd name="T0" fmla="*/ 24 w 205"/>
                    <a:gd name="T1" fmla="*/ 733 h 733"/>
                    <a:gd name="T2" fmla="*/ 8 w 205"/>
                    <a:gd name="T3" fmla="*/ 727 h 733"/>
                    <a:gd name="T4" fmla="*/ 9 w 205"/>
                    <a:gd name="T5" fmla="*/ 696 h 733"/>
                    <a:gd name="T6" fmla="*/ 158 w 205"/>
                    <a:gd name="T7" fmla="*/ 368 h 733"/>
                    <a:gd name="T8" fmla="*/ 34 w 205"/>
                    <a:gd name="T9" fmla="*/ 38 h 733"/>
                    <a:gd name="T10" fmla="*/ 34 w 205"/>
                    <a:gd name="T11" fmla="*/ 8 h 733"/>
                    <a:gd name="T12" fmla="*/ 64 w 205"/>
                    <a:gd name="T13" fmla="*/ 9 h 733"/>
                    <a:gd name="T14" fmla="*/ 200 w 205"/>
                    <a:gd name="T15" fmla="*/ 370 h 733"/>
                    <a:gd name="T16" fmla="*/ 38 w 205"/>
                    <a:gd name="T17" fmla="*/ 727 h 733"/>
                    <a:gd name="T18" fmla="*/ 24 w 205"/>
                    <a:gd name="T19" fmla="*/ 733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733">
                      <a:moveTo>
                        <a:pt x="24" y="733"/>
                      </a:moveTo>
                      <a:cubicBezTo>
                        <a:pt x="18" y="733"/>
                        <a:pt x="12" y="731"/>
                        <a:pt x="8" y="727"/>
                      </a:cubicBezTo>
                      <a:cubicBezTo>
                        <a:pt x="0" y="718"/>
                        <a:pt x="0" y="705"/>
                        <a:pt x="9" y="696"/>
                      </a:cubicBezTo>
                      <a:cubicBezTo>
                        <a:pt x="100" y="609"/>
                        <a:pt x="153" y="492"/>
                        <a:pt x="158" y="368"/>
                      </a:cubicBezTo>
                      <a:cubicBezTo>
                        <a:pt x="162" y="244"/>
                        <a:pt x="118" y="127"/>
                        <a:pt x="34" y="38"/>
                      </a:cubicBezTo>
                      <a:cubicBezTo>
                        <a:pt x="25" y="29"/>
                        <a:pt x="26" y="16"/>
                        <a:pt x="34" y="8"/>
                      </a:cubicBezTo>
                      <a:cubicBezTo>
                        <a:pt x="43" y="0"/>
                        <a:pt x="56" y="0"/>
                        <a:pt x="64" y="9"/>
                      </a:cubicBezTo>
                      <a:cubicBezTo>
                        <a:pt x="157" y="105"/>
                        <a:pt x="205" y="234"/>
                        <a:pt x="200" y="370"/>
                      </a:cubicBezTo>
                      <a:cubicBezTo>
                        <a:pt x="195" y="505"/>
                        <a:pt x="138" y="632"/>
                        <a:pt x="38" y="727"/>
                      </a:cubicBezTo>
                      <a:cubicBezTo>
                        <a:pt x="34" y="731"/>
                        <a:pt x="29" y="733"/>
                        <a:pt x="24" y="73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204" name="Freeform 159"/>
                <p:cNvSpPr>
                  <a:spLocks noEditPoints="1"/>
                </p:cNvSpPr>
                <p:nvPr/>
              </p:nvSpPr>
              <p:spPr bwMode="auto">
                <a:xfrm>
                  <a:off x="4131" y="2504"/>
                  <a:ext cx="1562" cy="2026"/>
                </a:xfrm>
                <a:custGeom>
                  <a:avLst/>
                  <a:gdLst>
                    <a:gd name="T0" fmla="*/ 570 w 661"/>
                    <a:gd name="T1" fmla="*/ 0 h 858"/>
                    <a:gd name="T2" fmla="*/ 220 w 661"/>
                    <a:gd name="T3" fmla="*/ 0 h 858"/>
                    <a:gd name="T4" fmla="*/ 234 w 661"/>
                    <a:gd name="T5" fmla="*/ 64 h 858"/>
                    <a:gd name="T6" fmla="*/ 81 w 661"/>
                    <a:gd name="T7" fmla="*/ 217 h 858"/>
                    <a:gd name="T8" fmla="*/ 0 w 661"/>
                    <a:gd name="T9" fmla="*/ 194 h 858"/>
                    <a:gd name="T10" fmla="*/ 0 w 661"/>
                    <a:gd name="T11" fmla="*/ 749 h 858"/>
                    <a:gd name="T12" fmla="*/ 91 w 661"/>
                    <a:gd name="T13" fmla="*/ 858 h 858"/>
                    <a:gd name="T14" fmla="*/ 570 w 661"/>
                    <a:gd name="T15" fmla="*/ 858 h 858"/>
                    <a:gd name="T16" fmla="*/ 661 w 661"/>
                    <a:gd name="T17" fmla="*/ 749 h 858"/>
                    <a:gd name="T18" fmla="*/ 661 w 661"/>
                    <a:gd name="T19" fmla="*/ 109 h 858"/>
                    <a:gd name="T20" fmla="*/ 570 w 661"/>
                    <a:gd name="T21" fmla="*/ 0 h 858"/>
                    <a:gd name="T22" fmla="*/ 74 w 661"/>
                    <a:gd name="T23" fmla="*/ 120 h 858"/>
                    <a:gd name="T24" fmla="*/ 132 w 661"/>
                    <a:gd name="T25" fmla="*/ 61 h 858"/>
                    <a:gd name="T26" fmla="*/ 74 w 661"/>
                    <a:gd name="T27" fmla="*/ 2 h 858"/>
                    <a:gd name="T28" fmla="*/ 15 w 661"/>
                    <a:gd name="T29" fmla="*/ 61 h 858"/>
                    <a:gd name="T30" fmla="*/ 74 w 661"/>
                    <a:gd name="T31" fmla="*/ 120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1" h="858">
                      <a:moveTo>
                        <a:pt x="570" y="0"/>
                      </a:moveTo>
                      <a:cubicBezTo>
                        <a:pt x="220" y="0"/>
                        <a:pt x="220" y="0"/>
                        <a:pt x="220" y="0"/>
                      </a:cubicBezTo>
                      <a:cubicBezTo>
                        <a:pt x="229" y="20"/>
                        <a:pt x="234" y="41"/>
                        <a:pt x="234" y="64"/>
                      </a:cubicBezTo>
                      <a:cubicBezTo>
                        <a:pt x="234" y="149"/>
                        <a:pt x="165" y="217"/>
                        <a:pt x="81" y="217"/>
                      </a:cubicBezTo>
                      <a:cubicBezTo>
                        <a:pt x="51" y="217"/>
                        <a:pt x="24" y="209"/>
                        <a:pt x="0" y="194"/>
                      </a:cubicBezTo>
                      <a:cubicBezTo>
                        <a:pt x="0" y="749"/>
                        <a:pt x="0" y="749"/>
                        <a:pt x="0" y="749"/>
                      </a:cubicBezTo>
                      <a:cubicBezTo>
                        <a:pt x="0" y="809"/>
                        <a:pt x="41" y="858"/>
                        <a:pt x="91" y="858"/>
                      </a:cubicBezTo>
                      <a:cubicBezTo>
                        <a:pt x="570" y="858"/>
                        <a:pt x="570" y="858"/>
                        <a:pt x="570" y="858"/>
                      </a:cubicBezTo>
                      <a:cubicBezTo>
                        <a:pt x="621" y="858"/>
                        <a:pt x="661" y="809"/>
                        <a:pt x="661" y="749"/>
                      </a:cubicBezTo>
                      <a:cubicBezTo>
                        <a:pt x="661" y="109"/>
                        <a:pt x="661" y="109"/>
                        <a:pt x="661" y="109"/>
                      </a:cubicBezTo>
                      <a:cubicBezTo>
                        <a:pt x="661" y="49"/>
                        <a:pt x="621" y="0"/>
                        <a:pt x="570" y="0"/>
                      </a:cubicBezTo>
                      <a:close/>
                      <a:moveTo>
                        <a:pt x="74" y="120"/>
                      </a:moveTo>
                      <a:cubicBezTo>
                        <a:pt x="106" y="120"/>
                        <a:pt x="132" y="94"/>
                        <a:pt x="132" y="61"/>
                      </a:cubicBezTo>
                      <a:cubicBezTo>
                        <a:pt x="132" y="28"/>
                        <a:pt x="106" y="2"/>
                        <a:pt x="74" y="2"/>
                      </a:cubicBezTo>
                      <a:cubicBezTo>
                        <a:pt x="41" y="2"/>
                        <a:pt x="15" y="28"/>
                        <a:pt x="15" y="61"/>
                      </a:cubicBezTo>
                      <a:cubicBezTo>
                        <a:pt x="15" y="94"/>
                        <a:pt x="41" y="120"/>
                        <a:pt x="74" y="12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205" name="Freeform 160"/>
                <p:cNvSpPr>
                  <a:spLocks noEditPoints="1"/>
                </p:cNvSpPr>
                <p:nvPr/>
              </p:nvSpPr>
              <p:spPr bwMode="auto">
                <a:xfrm>
                  <a:off x="2615" y="-352"/>
                  <a:ext cx="1448" cy="5190"/>
                </a:xfrm>
                <a:custGeom>
                  <a:avLst/>
                  <a:gdLst>
                    <a:gd name="T0" fmla="*/ 505 w 613"/>
                    <a:gd name="T1" fmla="*/ 557 h 2197"/>
                    <a:gd name="T2" fmla="*/ 526 w 613"/>
                    <a:gd name="T3" fmla="*/ 583 h 2197"/>
                    <a:gd name="T4" fmla="*/ 611 w 613"/>
                    <a:gd name="T5" fmla="*/ 234 h 2197"/>
                    <a:gd name="T6" fmla="*/ 569 w 613"/>
                    <a:gd name="T7" fmla="*/ 226 h 2197"/>
                    <a:gd name="T8" fmla="*/ 328 w 613"/>
                    <a:gd name="T9" fmla="*/ 267 h 2197"/>
                    <a:gd name="T10" fmla="*/ 307 w 613"/>
                    <a:gd name="T11" fmla="*/ 0 h 2197"/>
                    <a:gd name="T12" fmla="*/ 285 w 613"/>
                    <a:gd name="T13" fmla="*/ 268 h 2197"/>
                    <a:gd name="T14" fmla="*/ 44 w 613"/>
                    <a:gd name="T15" fmla="*/ 226 h 2197"/>
                    <a:gd name="T16" fmla="*/ 3 w 613"/>
                    <a:gd name="T17" fmla="*/ 234 h 2197"/>
                    <a:gd name="T18" fmla="*/ 88 w 613"/>
                    <a:gd name="T19" fmla="*/ 583 h 2197"/>
                    <a:gd name="T20" fmla="*/ 109 w 613"/>
                    <a:gd name="T21" fmla="*/ 557 h 2197"/>
                    <a:gd name="T22" fmla="*/ 161 w 613"/>
                    <a:gd name="T23" fmla="*/ 481 h 2197"/>
                    <a:gd name="T24" fmla="*/ 36 w 613"/>
                    <a:gd name="T25" fmla="*/ 2197 h 2197"/>
                    <a:gd name="T26" fmla="*/ 59 w 613"/>
                    <a:gd name="T27" fmla="*/ 2177 h 2197"/>
                    <a:gd name="T28" fmla="*/ 65 w 613"/>
                    <a:gd name="T29" fmla="*/ 2117 h 2197"/>
                    <a:gd name="T30" fmla="*/ 549 w 613"/>
                    <a:gd name="T31" fmla="*/ 2117 h 2197"/>
                    <a:gd name="T32" fmla="*/ 556 w 613"/>
                    <a:gd name="T33" fmla="*/ 2177 h 2197"/>
                    <a:gd name="T34" fmla="*/ 579 w 613"/>
                    <a:gd name="T35" fmla="*/ 2197 h 2197"/>
                    <a:gd name="T36" fmla="*/ 452 w 613"/>
                    <a:gd name="T37" fmla="*/ 481 h 2197"/>
                    <a:gd name="T38" fmla="*/ 142 w 613"/>
                    <a:gd name="T39" fmla="*/ 438 h 2197"/>
                    <a:gd name="T40" fmla="*/ 285 w 613"/>
                    <a:gd name="T41" fmla="*/ 369 h 2197"/>
                    <a:gd name="T42" fmla="*/ 328 w 613"/>
                    <a:gd name="T43" fmla="*/ 369 h 2197"/>
                    <a:gd name="T44" fmla="*/ 473 w 613"/>
                    <a:gd name="T45" fmla="*/ 438 h 2197"/>
                    <a:gd name="T46" fmla="*/ 312 w 613"/>
                    <a:gd name="T47" fmla="*/ 1469 h 2197"/>
                    <a:gd name="T48" fmla="*/ 458 w 613"/>
                    <a:gd name="T49" fmla="*/ 1309 h 2197"/>
                    <a:gd name="T50" fmla="*/ 312 w 613"/>
                    <a:gd name="T51" fmla="*/ 1531 h 2197"/>
                    <a:gd name="T52" fmla="*/ 134 w 613"/>
                    <a:gd name="T53" fmla="*/ 1726 h 2197"/>
                    <a:gd name="T54" fmla="*/ 165 w 613"/>
                    <a:gd name="T55" fmla="*/ 1266 h 2197"/>
                    <a:gd name="T56" fmla="*/ 462 w 613"/>
                    <a:gd name="T57" fmla="*/ 1266 h 2197"/>
                    <a:gd name="T58" fmla="*/ 232 w 613"/>
                    <a:gd name="T59" fmla="*/ 902 h 2197"/>
                    <a:gd name="T60" fmla="*/ 317 w 613"/>
                    <a:gd name="T61" fmla="*/ 1012 h 2197"/>
                    <a:gd name="T62" fmla="*/ 193 w 613"/>
                    <a:gd name="T63" fmla="*/ 860 h 2197"/>
                    <a:gd name="T64" fmla="*/ 418 w 613"/>
                    <a:gd name="T65" fmla="*/ 860 h 2197"/>
                    <a:gd name="T66" fmla="*/ 281 w 613"/>
                    <a:gd name="T67" fmla="*/ 652 h 2197"/>
                    <a:gd name="T68" fmla="*/ 200 w 613"/>
                    <a:gd name="T69" fmla="*/ 528 h 2197"/>
                    <a:gd name="T70" fmla="*/ 219 w 613"/>
                    <a:gd name="T71" fmla="*/ 481 h 2197"/>
                    <a:gd name="T72" fmla="*/ 307 w 613"/>
                    <a:gd name="T73" fmla="*/ 614 h 2197"/>
                    <a:gd name="T74" fmla="*/ 333 w 613"/>
                    <a:gd name="T75" fmla="*/ 652 h 2197"/>
                    <a:gd name="T76" fmla="*/ 438 w 613"/>
                    <a:gd name="T77" fmla="*/ 813 h 2197"/>
                    <a:gd name="T78" fmla="*/ 168 w 613"/>
                    <a:gd name="T79" fmla="*/ 902 h 2197"/>
                    <a:gd name="T80" fmla="*/ 290 w 613"/>
                    <a:gd name="T81" fmla="*/ 1046 h 2197"/>
                    <a:gd name="T82" fmla="*/ 168 w 613"/>
                    <a:gd name="T83" fmla="*/ 902 h 2197"/>
                    <a:gd name="T84" fmla="*/ 283 w 613"/>
                    <a:gd name="T85" fmla="*/ 1500 h 2197"/>
                    <a:gd name="T86" fmla="*/ 131 w 613"/>
                    <a:gd name="T87" fmla="*/ 1338 h 2197"/>
                    <a:gd name="T88" fmla="*/ 94 w 613"/>
                    <a:gd name="T89" fmla="*/ 1770 h 2197"/>
                    <a:gd name="T90" fmla="*/ 69 w 613"/>
                    <a:gd name="T91" fmla="*/ 2060 h 2197"/>
                    <a:gd name="T92" fmla="*/ 163 w 613"/>
                    <a:gd name="T93" fmla="*/ 1769 h 2197"/>
                    <a:gd name="T94" fmla="*/ 306 w 613"/>
                    <a:gd name="T95" fmla="*/ 1878 h 2197"/>
                    <a:gd name="T96" fmla="*/ 546 w 613"/>
                    <a:gd name="T97" fmla="*/ 2061 h 2197"/>
                    <a:gd name="T98" fmla="*/ 519 w 613"/>
                    <a:gd name="T99" fmla="*/ 1769 h 2197"/>
                    <a:gd name="T100" fmla="*/ 513 w 613"/>
                    <a:gd name="T101" fmla="*/ 1683 h 2197"/>
                    <a:gd name="T102" fmla="*/ 484 w 613"/>
                    <a:gd name="T103" fmla="*/ 1344 h 2197"/>
                    <a:gd name="T104" fmla="*/ 472 w 613"/>
                    <a:gd name="T105" fmla="*/ 1210 h 2197"/>
                    <a:gd name="T106" fmla="*/ 447 w 613"/>
                    <a:gd name="T107" fmla="*/ 919 h 2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13" h="2197">
                      <a:moveTo>
                        <a:pt x="520" y="481"/>
                      </a:moveTo>
                      <a:cubicBezTo>
                        <a:pt x="505" y="557"/>
                        <a:pt x="505" y="557"/>
                        <a:pt x="505" y="557"/>
                      </a:cubicBezTo>
                      <a:cubicBezTo>
                        <a:pt x="503" y="569"/>
                        <a:pt x="510" y="580"/>
                        <a:pt x="522" y="582"/>
                      </a:cubicBezTo>
                      <a:cubicBezTo>
                        <a:pt x="523" y="583"/>
                        <a:pt x="524" y="583"/>
                        <a:pt x="526" y="583"/>
                      </a:cubicBezTo>
                      <a:cubicBezTo>
                        <a:pt x="536" y="583"/>
                        <a:pt x="545" y="576"/>
                        <a:pt x="547" y="566"/>
                      </a:cubicBezTo>
                      <a:cubicBezTo>
                        <a:pt x="611" y="234"/>
                        <a:pt x="611" y="234"/>
                        <a:pt x="611" y="234"/>
                      </a:cubicBezTo>
                      <a:cubicBezTo>
                        <a:pt x="613" y="223"/>
                        <a:pt x="606" y="211"/>
                        <a:pt x="594" y="209"/>
                      </a:cubicBezTo>
                      <a:cubicBezTo>
                        <a:pt x="582" y="207"/>
                        <a:pt x="571" y="214"/>
                        <a:pt x="569" y="226"/>
                      </a:cubicBezTo>
                      <a:cubicBezTo>
                        <a:pt x="530" y="428"/>
                        <a:pt x="530" y="428"/>
                        <a:pt x="530" y="428"/>
                      </a:cubicBezTo>
                      <a:cubicBezTo>
                        <a:pt x="328" y="267"/>
                        <a:pt x="328" y="267"/>
                        <a:pt x="328" y="267"/>
                      </a:cubicBezTo>
                      <a:cubicBezTo>
                        <a:pt x="328" y="22"/>
                        <a:pt x="328" y="22"/>
                        <a:pt x="328" y="22"/>
                      </a:cubicBezTo>
                      <a:cubicBezTo>
                        <a:pt x="328" y="10"/>
                        <a:pt x="319" y="0"/>
                        <a:pt x="307" y="0"/>
                      </a:cubicBezTo>
                      <a:cubicBezTo>
                        <a:pt x="295" y="0"/>
                        <a:pt x="285" y="10"/>
                        <a:pt x="285" y="22"/>
                      </a:cubicBezTo>
                      <a:cubicBezTo>
                        <a:pt x="285" y="268"/>
                        <a:pt x="285" y="268"/>
                        <a:pt x="285" y="268"/>
                      </a:cubicBezTo>
                      <a:cubicBezTo>
                        <a:pt x="84" y="430"/>
                        <a:pt x="84" y="430"/>
                        <a:pt x="84" y="430"/>
                      </a:cubicBezTo>
                      <a:cubicBezTo>
                        <a:pt x="44" y="226"/>
                        <a:pt x="44" y="226"/>
                        <a:pt x="44" y="226"/>
                      </a:cubicBezTo>
                      <a:cubicBezTo>
                        <a:pt x="42" y="215"/>
                        <a:pt x="31" y="207"/>
                        <a:pt x="19" y="209"/>
                      </a:cubicBezTo>
                      <a:cubicBezTo>
                        <a:pt x="8" y="211"/>
                        <a:pt x="0" y="223"/>
                        <a:pt x="3" y="234"/>
                      </a:cubicBezTo>
                      <a:cubicBezTo>
                        <a:pt x="67" y="566"/>
                        <a:pt x="67" y="566"/>
                        <a:pt x="67" y="566"/>
                      </a:cubicBezTo>
                      <a:cubicBezTo>
                        <a:pt x="69" y="576"/>
                        <a:pt x="78" y="583"/>
                        <a:pt x="88" y="583"/>
                      </a:cubicBezTo>
                      <a:cubicBezTo>
                        <a:pt x="89" y="583"/>
                        <a:pt x="90" y="583"/>
                        <a:pt x="92" y="582"/>
                      </a:cubicBezTo>
                      <a:cubicBezTo>
                        <a:pt x="103" y="580"/>
                        <a:pt x="111" y="569"/>
                        <a:pt x="109" y="557"/>
                      </a:cubicBezTo>
                      <a:cubicBezTo>
                        <a:pt x="94" y="481"/>
                        <a:pt x="94" y="481"/>
                        <a:pt x="94" y="481"/>
                      </a:cubicBezTo>
                      <a:cubicBezTo>
                        <a:pt x="161" y="481"/>
                        <a:pt x="161" y="481"/>
                        <a:pt x="161" y="481"/>
                      </a:cubicBezTo>
                      <a:cubicBezTo>
                        <a:pt x="17" y="2174"/>
                        <a:pt x="17" y="2174"/>
                        <a:pt x="17" y="2174"/>
                      </a:cubicBezTo>
                      <a:cubicBezTo>
                        <a:pt x="16" y="2185"/>
                        <a:pt x="24" y="2196"/>
                        <a:pt x="36" y="2197"/>
                      </a:cubicBezTo>
                      <a:cubicBezTo>
                        <a:pt x="37" y="2197"/>
                        <a:pt x="37" y="2197"/>
                        <a:pt x="38" y="2197"/>
                      </a:cubicBezTo>
                      <a:cubicBezTo>
                        <a:pt x="49" y="2197"/>
                        <a:pt x="58" y="2188"/>
                        <a:pt x="59" y="2177"/>
                      </a:cubicBezTo>
                      <a:cubicBezTo>
                        <a:pt x="64" y="2117"/>
                        <a:pt x="64" y="2117"/>
                        <a:pt x="64" y="2117"/>
                      </a:cubicBezTo>
                      <a:cubicBezTo>
                        <a:pt x="65" y="2117"/>
                        <a:pt x="65" y="2117"/>
                        <a:pt x="65" y="2117"/>
                      </a:cubicBezTo>
                      <a:cubicBezTo>
                        <a:pt x="306" y="1932"/>
                        <a:pt x="306" y="1932"/>
                        <a:pt x="306" y="1932"/>
                      </a:cubicBezTo>
                      <a:cubicBezTo>
                        <a:pt x="549" y="2117"/>
                        <a:pt x="549" y="2117"/>
                        <a:pt x="549" y="2117"/>
                      </a:cubicBezTo>
                      <a:cubicBezTo>
                        <a:pt x="550" y="2116"/>
                        <a:pt x="550" y="2116"/>
                        <a:pt x="550" y="2116"/>
                      </a:cubicBezTo>
                      <a:cubicBezTo>
                        <a:pt x="556" y="2177"/>
                        <a:pt x="556" y="2177"/>
                        <a:pt x="556" y="2177"/>
                      </a:cubicBezTo>
                      <a:cubicBezTo>
                        <a:pt x="557" y="2188"/>
                        <a:pt x="566" y="2197"/>
                        <a:pt x="577" y="2197"/>
                      </a:cubicBezTo>
                      <a:cubicBezTo>
                        <a:pt x="577" y="2197"/>
                        <a:pt x="578" y="2197"/>
                        <a:pt x="579" y="2197"/>
                      </a:cubicBezTo>
                      <a:cubicBezTo>
                        <a:pt x="590" y="2196"/>
                        <a:pt x="599" y="2185"/>
                        <a:pt x="598" y="2173"/>
                      </a:cubicBezTo>
                      <a:cubicBezTo>
                        <a:pt x="452" y="481"/>
                        <a:pt x="452" y="481"/>
                        <a:pt x="452" y="481"/>
                      </a:cubicBezTo>
                      <a:lnTo>
                        <a:pt x="520" y="481"/>
                      </a:lnTo>
                      <a:close/>
                      <a:moveTo>
                        <a:pt x="142" y="438"/>
                      </a:moveTo>
                      <a:cubicBezTo>
                        <a:pt x="285" y="323"/>
                        <a:pt x="285" y="323"/>
                        <a:pt x="285" y="323"/>
                      </a:cubicBezTo>
                      <a:cubicBezTo>
                        <a:pt x="285" y="369"/>
                        <a:pt x="285" y="369"/>
                        <a:pt x="285" y="369"/>
                      </a:cubicBezTo>
                      <a:cubicBezTo>
                        <a:pt x="285" y="381"/>
                        <a:pt x="295" y="390"/>
                        <a:pt x="307" y="390"/>
                      </a:cubicBezTo>
                      <a:cubicBezTo>
                        <a:pt x="319" y="390"/>
                        <a:pt x="328" y="381"/>
                        <a:pt x="328" y="369"/>
                      </a:cubicBezTo>
                      <a:cubicBezTo>
                        <a:pt x="328" y="322"/>
                        <a:pt x="328" y="322"/>
                        <a:pt x="328" y="322"/>
                      </a:cubicBezTo>
                      <a:cubicBezTo>
                        <a:pt x="473" y="438"/>
                        <a:pt x="473" y="438"/>
                        <a:pt x="473" y="438"/>
                      </a:cubicBezTo>
                      <a:lnTo>
                        <a:pt x="142" y="438"/>
                      </a:lnTo>
                      <a:close/>
                      <a:moveTo>
                        <a:pt x="312" y="1469"/>
                      </a:moveTo>
                      <a:cubicBezTo>
                        <a:pt x="162" y="1309"/>
                        <a:pt x="162" y="1309"/>
                        <a:pt x="162" y="1309"/>
                      </a:cubicBezTo>
                      <a:cubicBezTo>
                        <a:pt x="458" y="1309"/>
                        <a:pt x="458" y="1309"/>
                        <a:pt x="458" y="1309"/>
                      </a:cubicBezTo>
                      <a:lnTo>
                        <a:pt x="312" y="1469"/>
                      </a:lnTo>
                      <a:close/>
                      <a:moveTo>
                        <a:pt x="312" y="1531"/>
                      </a:moveTo>
                      <a:cubicBezTo>
                        <a:pt x="495" y="1726"/>
                        <a:pt x="495" y="1726"/>
                        <a:pt x="495" y="1726"/>
                      </a:cubicBezTo>
                      <a:cubicBezTo>
                        <a:pt x="134" y="1726"/>
                        <a:pt x="134" y="1726"/>
                        <a:pt x="134" y="1726"/>
                      </a:cubicBezTo>
                      <a:lnTo>
                        <a:pt x="312" y="1531"/>
                      </a:lnTo>
                      <a:close/>
                      <a:moveTo>
                        <a:pt x="165" y="1266"/>
                      </a:moveTo>
                      <a:cubicBezTo>
                        <a:pt x="316" y="1080"/>
                        <a:pt x="316" y="1080"/>
                        <a:pt x="316" y="1080"/>
                      </a:cubicBezTo>
                      <a:cubicBezTo>
                        <a:pt x="462" y="1266"/>
                        <a:pt x="462" y="1266"/>
                        <a:pt x="462" y="1266"/>
                      </a:cubicBezTo>
                      <a:lnTo>
                        <a:pt x="165" y="1266"/>
                      </a:lnTo>
                      <a:close/>
                      <a:moveTo>
                        <a:pt x="232" y="902"/>
                      </a:moveTo>
                      <a:cubicBezTo>
                        <a:pt x="406" y="902"/>
                        <a:pt x="406" y="902"/>
                        <a:pt x="406" y="902"/>
                      </a:cubicBezTo>
                      <a:cubicBezTo>
                        <a:pt x="317" y="1012"/>
                        <a:pt x="317" y="1012"/>
                        <a:pt x="317" y="1012"/>
                      </a:cubicBezTo>
                      <a:lnTo>
                        <a:pt x="232" y="902"/>
                      </a:lnTo>
                      <a:close/>
                      <a:moveTo>
                        <a:pt x="193" y="860"/>
                      </a:moveTo>
                      <a:cubicBezTo>
                        <a:pt x="307" y="691"/>
                        <a:pt x="307" y="691"/>
                        <a:pt x="307" y="691"/>
                      </a:cubicBezTo>
                      <a:cubicBezTo>
                        <a:pt x="418" y="860"/>
                        <a:pt x="418" y="860"/>
                        <a:pt x="418" y="860"/>
                      </a:cubicBezTo>
                      <a:lnTo>
                        <a:pt x="193" y="860"/>
                      </a:lnTo>
                      <a:close/>
                      <a:moveTo>
                        <a:pt x="281" y="652"/>
                      </a:moveTo>
                      <a:cubicBezTo>
                        <a:pt x="176" y="808"/>
                        <a:pt x="176" y="808"/>
                        <a:pt x="176" y="808"/>
                      </a:cubicBezTo>
                      <a:cubicBezTo>
                        <a:pt x="200" y="528"/>
                        <a:pt x="200" y="528"/>
                        <a:pt x="200" y="528"/>
                      </a:cubicBezTo>
                      <a:lnTo>
                        <a:pt x="281" y="652"/>
                      </a:lnTo>
                      <a:close/>
                      <a:moveTo>
                        <a:pt x="219" y="481"/>
                      </a:moveTo>
                      <a:cubicBezTo>
                        <a:pt x="397" y="481"/>
                        <a:pt x="397" y="481"/>
                        <a:pt x="397" y="481"/>
                      </a:cubicBezTo>
                      <a:cubicBezTo>
                        <a:pt x="307" y="614"/>
                        <a:pt x="307" y="614"/>
                        <a:pt x="307" y="614"/>
                      </a:cubicBezTo>
                      <a:lnTo>
                        <a:pt x="219" y="481"/>
                      </a:lnTo>
                      <a:close/>
                      <a:moveTo>
                        <a:pt x="333" y="652"/>
                      </a:moveTo>
                      <a:cubicBezTo>
                        <a:pt x="414" y="532"/>
                        <a:pt x="414" y="532"/>
                        <a:pt x="414" y="532"/>
                      </a:cubicBezTo>
                      <a:cubicBezTo>
                        <a:pt x="438" y="813"/>
                        <a:pt x="438" y="813"/>
                        <a:pt x="438" y="813"/>
                      </a:cubicBezTo>
                      <a:lnTo>
                        <a:pt x="333" y="652"/>
                      </a:lnTo>
                      <a:close/>
                      <a:moveTo>
                        <a:pt x="168" y="902"/>
                      </a:moveTo>
                      <a:cubicBezTo>
                        <a:pt x="178" y="902"/>
                        <a:pt x="178" y="902"/>
                        <a:pt x="178" y="902"/>
                      </a:cubicBezTo>
                      <a:cubicBezTo>
                        <a:pt x="290" y="1046"/>
                        <a:pt x="290" y="1046"/>
                        <a:pt x="290" y="1046"/>
                      </a:cubicBezTo>
                      <a:cubicBezTo>
                        <a:pt x="140" y="1229"/>
                        <a:pt x="140" y="1229"/>
                        <a:pt x="140" y="1229"/>
                      </a:cubicBezTo>
                      <a:lnTo>
                        <a:pt x="168" y="902"/>
                      </a:lnTo>
                      <a:close/>
                      <a:moveTo>
                        <a:pt x="131" y="1338"/>
                      </a:moveTo>
                      <a:cubicBezTo>
                        <a:pt x="283" y="1500"/>
                        <a:pt x="283" y="1500"/>
                        <a:pt x="283" y="1500"/>
                      </a:cubicBezTo>
                      <a:cubicBezTo>
                        <a:pt x="100" y="1700"/>
                        <a:pt x="100" y="1700"/>
                        <a:pt x="100" y="1700"/>
                      </a:cubicBezTo>
                      <a:lnTo>
                        <a:pt x="131" y="1338"/>
                      </a:lnTo>
                      <a:close/>
                      <a:moveTo>
                        <a:pt x="69" y="2060"/>
                      </a:moveTo>
                      <a:cubicBezTo>
                        <a:pt x="94" y="1770"/>
                        <a:pt x="94" y="1770"/>
                        <a:pt x="94" y="1770"/>
                      </a:cubicBezTo>
                      <a:cubicBezTo>
                        <a:pt x="271" y="1905"/>
                        <a:pt x="271" y="1905"/>
                        <a:pt x="271" y="1905"/>
                      </a:cubicBezTo>
                      <a:lnTo>
                        <a:pt x="69" y="2060"/>
                      </a:lnTo>
                      <a:close/>
                      <a:moveTo>
                        <a:pt x="306" y="1878"/>
                      </a:moveTo>
                      <a:cubicBezTo>
                        <a:pt x="163" y="1769"/>
                        <a:pt x="163" y="1769"/>
                        <a:pt x="163" y="1769"/>
                      </a:cubicBezTo>
                      <a:cubicBezTo>
                        <a:pt x="449" y="1769"/>
                        <a:pt x="449" y="1769"/>
                        <a:pt x="449" y="1769"/>
                      </a:cubicBezTo>
                      <a:lnTo>
                        <a:pt x="306" y="1878"/>
                      </a:lnTo>
                      <a:close/>
                      <a:moveTo>
                        <a:pt x="520" y="1769"/>
                      </a:moveTo>
                      <a:cubicBezTo>
                        <a:pt x="546" y="2061"/>
                        <a:pt x="546" y="2061"/>
                        <a:pt x="546" y="2061"/>
                      </a:cubicBezTo>
                      <a:cubicBezTo>
                        <a:pt x="341" y="1905"/>
                        <a:pt x="341" y="1905"/>
                        <a:pt x="341" y="1905"/>
                      </a:cubicBezTo>
                      <a:cubicBezTo>
                        <a:pt x="519" y="1769"/>
                        <a:pt x="519" y="1769"/>
                        <a:pt x="519" y="1769"/>
                      </a:cubicBezTo>
                      <a:lnTo>
                        <a:pt x="520" y="1769"/>
                      </a:lnTo>
                      <a:close/>
                      <a:moveTo>
                        <a:pt x="513" y="1683"/>
                      </a:moveTo>
                      <a:cubicBezTo>
                        <a:pt x="341" y="1500"/>
                        <a:pt x="341" y="1500"/>
                        <a:pt x="341" y="1500"/>
                      </a:cubicBezTo>
                      <a:cubicBezTo>
                        <a:pt x="484" y="1344"/>
                        <a:pt x="484" y="1344"/>
                        <a:pt x="484" y="1344"/>
                      </a:cubicBezTo>
                      <a:lnTo>
                        <a:pt x="513" y="1683"/>
                      </a:lnTo>
                      <a:close/>
                      <a:moveTo>
                        <a:pt x="472" y="1210"/>
                      </a:moveTo>
                      <a:cubicBezTo>
                        <a:pt x="344" y="1046"/>
                        <a:pt x="344" y="1046"/>
                        <a:pt x="344" y="1046"/>
                      </a:cubicBezTo>
                      <a:cubicBezTo>
                        <a:pt x="447" y="919"/>
                        <a:pt x="447" y="919"/>
                        <a:pt x="447" y="919"/>
                      </a:cubicBezTo>
                      <a:lnTo>
                        <a:pt x="472" y="121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grpSp>
        </p:grpSp>
        <p:grpSp>
          <p:nvGrpSpPr>
            <p:cNvPr id="34" name="Group 464"/>
            <p:cNvGrpSpPr/>
            <p:nvPr/>
          </p:nvGrpSpPr>
          <p:grpSpPr>
            <a:xfrm>
              <a:off x="10495073" y="3709090"/>
              <a:ext cx="230951" cy="225236"/>
              <a:chOff x="10534110" y="3969060"/>
              <a:chExt cx="676223" cy="676223"/>
            </a:xfrm>
          </p:grpSpPr>
          <p:sp>
            <p:nvSpPr>
              <p:cNvPr id="192" name="Oval 191"/>
              <p:cNvSpPr/>
              <p:nvPr/>
            </p:nvSpPr>
            <p:spPr>
              <a:xfrm rot="5400000">
                <a:off x="10534110" y="3969060"/>
                <a:ext cx="676223" cy="676223"/>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85"/>
                  </a:spcBef>
                </a:pPr>
                <a:endParaRPr lang="en-US" sz="1100" cap="all" dirty="0">
                  <a:solidFill>
                    <a:srgbClr val="FFFFFF"/>
                  </a:solidFill>
                  <a:latin typeface="Trebuchet MS" panose="020B0603020202020204" pitchFamily="34" charset="0"/>
                </a:endParaRPr>
              </a:p>
            </p:txBody>
          </p:sp>
          <p:grpSp>
            <p:nvGrpSpPr>
              <p:cNvPr id="193" name="Group 105"/>
              <p:cNvGrpSpPr>
                <a:grpSpLocks noChangeAspect="1"/>
              </p:cNvGrpSpPr>
              <p:nvPr/>
            </p:nvGrpSpPr>
            <p:grpSpPr bwMode="auto">
              <a:xfrm>
                <a:off x="10612465" y="4054634"/>
                <a:ext cx="519511" cy="414702"/>
                <a:chOff x="1625" y="469"/>
                <a:chExt cx="4238" cy="3383"/>
              </a:xfrm>
              <a:solidFill>
                <a:schemeClr val="bg1"/>
              </a:solidFill>
            </p:grpSpPr>
            <p:sp>
              <p:nvSpPr>
                <p:cNvPr id="194" name="Freeform 106"/>
                <p:cNvSpPr>
                  <a:spLocks/>
                </p:cNvSpPr>
                <p:nvPr/>
              </p:nvSpPr>
              <p:spPr bwMode="auto">
                <a:xfrm>
                  <a:off x="1625" y="469"/>
                  <a:ext cx="4238" cy="3383"/>
                </a:xfrm>
                <a:custGeom>
                  <a:avLst/>
                  <a:gdLst>
                    <a:gd name="T0" fmla="*/ 474 w 1794"/>
                    <a:gd name="T1" fmla="*/ 496 h 1432"/>
                    <a:gd name="T2" fmla="*/ 689 w 1794"/>
                    <a:gd name="T3" fmla="*/ 158 h 1432"/>
                    <a:gd name="T4" fmla="*/ 867 w 1794"/>
                    <a:gd name="T5" fmla="*/ 10 h 1432"/>
                    <a:gd name="T6" fmla="*/ 870 w 1794"/>
                    <a:gd name="T7" fmla="*/ 8 h 1432"/>
                    <a:gd name="T8" fmla="*/ 875 w 1794"/>
                    <a:gd name="T9" fmla="*/ 5 h 1432"/>
                    <a:gd name="T10" fmla="*/ 919 w 1794"/>
                    <a:gd name="T11" fmla="*/ 5 h 1432"/>
                    <a:gd name="T12" fmla="*/ 924 w 1794"/>
                    <a:gd name="T13" fmla="*/ 8 h 1432"/>
                    <a:gd name="T14" fmla="*/ 927 w 1794"/>
                    <a:gd name="T15" fmla="*/ 10 h 1432"/>
                    <a:gd name="T16" fmla="*/ 1565 w 1794"/>
                    <a:gd name="T17" fmla="*/ 539 h 1432"/>
                    <a:gd name="T18" fmla="*/ 1794 w 1794"/>
                    <a:gd name="T19" fmla="*/ 750 h 1432"/>
                    <a:gd name="T20" fmla="*/ 1768 w 1794"/>
                    <a:gd name="T21" fmla="*/ 793 h 1432"/>
                    <a:gd name="T22" fmla="*/ 1750 w 1794"/>
                    <a:gd name="T23" fmla="*/ 797 h 1432"/>
                    <a:gd name="T24" fmla="*/ 1738 w 1794"/>
                    <a:gd name="T25" fmla="*/ 796 h 1432"/>
                    <a:gd name="T26" fmla="*/ 1718 w 1794"/>
                    <a:gd name="T27" fmla="*/ 787 h 1432"/>
                    <a:gd name="T28" fmla="*/ 1564 w 1794"/>
                    <a:gd name="T29" fmla="*/ 659 h 1432"/>
                    <a:gd name="T30" fmla="*/ 1563 w 1794"/>
                    <a:gd name="T31" fmla="*/ 1244 h 1432"/>
                    <a:gd name="T32" fmla="*/ 1524 w 1794"/>
                    <a:gd name="T33" fmla="*/ 1353 h 1432"/>
                    <a:gd name="T34" fmla="*/ 1394 w 1794"/>
                    <a:gd name="T35" fmla="*/ 1429 h 1432"/>
                    <a:gd name="T36" fmla="*/ 1367 w 1794"/>
                    <a:gd name="T37" fmla="*/ 1432 h 1432"/>
                    <a:gd name="T38" fmla="*/ 1036 w 1794"/>
                    <a:gd name="T39" fmla="*/ 1432 h 1432"/>
                    <a:gd name="T40" fmla="*/ 1036 w 1794"/>
                    <a:gd name="T41" fmla="*/ 969 h 1432"/>
                    <a:gd name="T42" fmla="*/ 793 w 1794"/>
                    <a:gd name="T43" fmla="*/ 934 h 1432"/>
                    <a:gd name="T44" fmla="*/ 758 w 1794"/>
                    <a:gd name="T45" fmla="*/ 1432 h 1432"/>
                    <a:gd name="T46" fmla="*/ 427 w 1794"/>
                    <a:gd name="T47" fmla="*/ 1432 h 1432"/>
                    <a:gd name="T48" fmla="*/ 400 w 1794"/>
                    <a:gd name="T49" fmla="*/ 1429 h 1432"/>
                    <a:gd name="T50" fmla="*/ 270 w 1794"/>
                    <a:gd name="T51" fmla="*/ 1353 h 1432"/>
                    <a:gd name="T52" fmla="*/ 231 w 1794"/>
                    <a:gd name="T53" fmla="*/ 1244 h 1432"/>
                    <a:gd name="T54" fmla="*/ 230 w 1794"/>
                    <a:gd name="T55" fmla="*/ 659 h 1432"/>
                    <a:gd name="T56" fmla="*/ 76 w 1794"/>
                    <a:gd name="T57" fmla="*/ 787 h 1432"/>
                    <a:gd name="T58" fmla="*/ 56 w 1794"/>
                    <a:gd name="T59" fmla="*/ 796 h 1432"/>
                    <a:gd name="T60" fmla="*/ 44 w 1794"/>
                    <a:gd name="T61" fmla="*/ 797 h 1432"/>
                    <a:gd name="T62" fmla="*/ 26 w 1794"/>
                    <a:gd name="T63" fmla="*/ 793 h 1432"/>
                    <a:gd name="T64" fmla="*/ 0 w 1794"/>
                    <a:gd name="T65" fmla="*/ 750 h 1432"/>
                    <a:gd name="T66" fmla="*/ 229 w 1794"/>
                    <a:gd name="T67" fmla="*/ 539 h 1432"/>
                    <a:gd name="T68" fmla="*/ 346 w 1794"/>
                    <a:gd name="T69" fmla="*/ 442 h 1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94" h="1432">
                      <a:moveTo>
                        <a:pt x="346" y="442"/>
                      </a:moveTo>
                      <a:cubicBezTo>
                        <a:pt x="381" y="472"/>
                        <a:pt x="425" y="492"/>
                        <a:pt x="474" y="496"/>
                      </a:cubicBezTo>
                      <a:cubicBezTo>
                        <a:pt x="599" y="506"/>
                        <a:pt x="708" y="413"/>
                        <a:pt x="718" y="288"/>
                      </a:cubicBezTo>
                      <a:cubicBezTo>
                        <a:pt x="722" y="241"/>
                        <a:pt x="711" y="196"/>
                        <a:pt x="689" y="158"/>
                      </a:cubicBezTo>
                      <a:cubicBezTo>
                        <a:pt x="866" y="11"/>
                        <a:pt x="866" y="11"/>
                        <a:pt x="866" y="11"/>
                      </a:cubicBezTo>
                      <a:cubicBezTo>
                        <a:pt x="867" y="10"/>
                        <a:pt x="867" y="10"/>
                        <a:pt x="867" y="10"/>
                      </a:cubicBezTo>
                      <a:cubicBezTo>
                        <a:pt x="867" y="10"/>
                        <a:pt x="867" y="10"/>
                        <a:pt x="867" y="10"/>
                      </a:cubicBezTo>
                      <a:cubicBezTo>
                        <a:pt x="868" y="10"/>
                        <a:pt x="869" y="9"/>
                        <a:pt x="870" y="8"/>
                      </a:cubicBezTo>
                      <a:cubicBezTo>
                        <a:pt x="871" y="7"/>
                        <a:pt x="872" y="7"/>
                        <a:pt x="874" y="6"/>
                      </a:cubicBezTo>
                      <a:cubicBezTo>
                        <a:pt x="874" y="5"/>
                        <a:pt x="875" y="5"/>
                        <a:pt x="875" y="5"/>
                      </a:cubicBezTo>
                      <a:cubicBezTo>
                        <a:pt x="882" y="1"/>
                        <a:pt x="890" y="0"/>
                        <a:pt x="897" y="0"/>
                      </a:cubicBezTo>
                      <a:cubicBezTo>
                        <a:pt x="904" y="0"/>
                        <a:pt x="912" y="1"/>
                        <a:pt x="919" y="5"/>
                      </a:cubicBezTo>
                      <a:cubicBezTo>
                        <a:pt x="919" y="5"/>
                        <a:pt x="920" y="5"/>
                        <a:pt x="920" y="6"/>
                      </a:cubicBezTo>
                      <a:cubicBezTo>
                        <a:pt x="922" y="7"/>
                        <a:pt x="923" y="7"/>
                        <a:pt x="924" y="8"/>
                      </a:cubicBezTo>
                      <a:cubicBezTo>
                        <a:pt x="925" y="9"/>
                        <a:pt x="926" y="10"/>
                        <a:pt x="927" y="10"/>
                      </a:cubicBezTo>
                      <a:cubicBezTo>
                        <a:pt x="927" y="10"/>
                        <a:pt x="927" y="10"/>
                        <a:pt x="927" y="10"/>
                      </a:cubicBezTo>
                      <a:cubicBezTo>
                        <a:pt x="928" y="11"/>
                        <a:pt x="928" y="11"/>
                        <a:pt x="928" y="11"/>
                      </a:cubicBezTo>
                      <a:cubicBezTo>
                        <a:pt x="1565" y="539"/>
                        <a:pt x="1565" y="539"/>
                        <a:pt x="1565" y="539"/>
                      </a:cubicBezTo>
                      <a:cubicBezTo>
                        <a:pt x="1778" y="715"/>
                        <a:pt x="1778" y="715"/>
                        <a:pt x="1778" y="715"/>
                      </a:cubicBezTo>
                      <a:cubicBezTo>
                        <a:pt x="1789" y="724"/>
                        <a:pt x="1794" y="737"/>
                        <a:pt x="1794" y="750"/>
                      </a:cubicBezTo>
                      <a:cubicBezTo>
                        <a:pt x="1794" y="761"/>
                        <a:pt x="1791" y="772"/>
                        <a:pt x="1784" y="781"/>
                      </a:cubicBezTo>
                      <a:cubicBezTo>
                        <a:pt x="1779" y="786"/>
                        <a:pt x="1774" y="790"/>
                        <a:pt x="1768" y="793"/>
                      </a:cubicBezTo>
                      <a:cubicBezTo>
                        <a:pt x="1766" y="794"/>
                        <a:pt x="1764" y="794"/>
                        <a:pt x="1762" y="794"/>
                      </a:cubicBezTo>
                      <a:cubicBezTo>
                        <a:pt x="1758" y="796"/>
                        <a:pt x="1754" y="797"/>
                        <a:pt x="1750" y="797"/>
                      </a:cubicBezTo>
                      <a:cubicBezTo>
                        <a:pt x="1749" y="797"/>
                        <a:pt x="1748" y="798"/>
                        <a:pt x="1748" y="798"/>
                      </a:cubicBezTo>
                      <a:cubicBezTo>
                        <a:pt x="1744" y="798"/>
                        <a:pt x="1741" y="797"/>
                        <a:pt x="1738" y="796"/>
                      </a:cubicBezTo>
                      <a:cubicBezTo>
                        <a:pt x="1736" y="796"/>
                        <a:pt x="1735" y="796"/>
                        <a:pt x="1733" y="795"/>
                      </a:cubicBezTo>
                      <a:cubicBezTo>
                        <a:pt x="1728" y="793"/>
                        <a:pt x="1723" y="791"/>
                        <a:pt x="1718" y="787"/>
                      </a:cubicBezTo>
                      <a:cubicBezTo>
                        <a:pt x="1609" y="697"/>
                        <a:pt x="1609" y="697"/>
                        <a:pt x="1609" y="697"/>
                      </a:cubicBezTo>
                      <a:cubicBezTo>
                        <a:pt x="1564" y="659"/>
                        <a:pt x="1564" y="659"/>
                        <a:pt x="1564" y="659"/>
                      </a:cubicBezTo>
                      <a:cubicBezTo>
                        <a:pt x="1564" y="1235"/>
                        <a:pt x="1564" y="1235"/>
                        <a:pt x="1564" y="1235"/>
                      </a:cubicBezTo>
                      <a:cubicBezTo>
                        <a:pt x="1564" y="1238"/>
                        <a:pt x="1563" y="1241"/>
                        <a:pt x="1563" y="1244"/>
                      </a:cubicBezTo>
                      <a:cubicBezTo>
                        <a:pt x="1563" y="1244"/>
                        <a:pt x="1563" y="1244"/>
                        <a:pt x="1563" y="1244"/>
                      </a:cubicBezTo>
                      <a:cubicBezTo>
                        <a:pt x="1561" y="1284"/>
                        <a:pt x="1547" y="1322"/>
                        <a:pt x="1524" y="1353"/>
                      </a:cubicBezTo>
                      <a:cubicBezTo>
                        <a:pt x="1519" y="1365"/>
                        <a:pt x="1510" y="1376"/>
                        <a:pt x="1497" y="1381"/>
                      </a:cubicBezTo>
                      <a:cubicBezTo>
                        <a:pt x="1469" y="1407"/>
                        <a:pt x="1433" y="1424"/>
                        <a:pt x="1394" y="1429"/>
                      </a:cubicBezTo>
                      <a:cubicBezTo>
                        <a:pt x="1394" y="1429"/>
                        <a:pt x="1394" y="1430"/>
                        <a:pt x="1394" y="1430"/>
                      </a:cubicBezTo>
                      <a:cubicBezTo>
                        <a:pt x="1385" y="1431"/>
                        <a:pt x="1376" y="1432"/>
                        <a:pt x="1367" y="1432"/>
                      </a:cubicBezTo>
                      <a:cubicBezTo>
                        <a:pt x="1367" y="1432"/>
                        <a:pt x="1367" y="1432"/>
                        <a:pt x="1367" y="1432"/>
                      </a:cubicBezTo>
                      <a:cubicBezTo>
                        <a:pt x="1036" y="1432"/>
                        <a:pt x="1036" y="1432"/>
                        <a:pt x="1036" y="1432"/>
                      </a:cubicBezTo>
                      <a:cubicBezTo>
                        <a:pt x="1036" y="1432"/>
                        <a:pt x="1036" y="1432"/>
                        <a:pt x="1036" y="1432"/>
                      </a:cubicBezTo>
                      <a:cubicBezTo>
                        <a:pt x="1036" y="969"/>
                        <a:pt x="1036" y="969"/>
                        <a:pt x="1036" y="969"/>
                      </a:cubicBezTo>
                      <a:cubicBezTo>
                        <a:pt x="1036" y="950"/>
                        <a:pt x="1021" y="934"/>
                        <a:pt x="1001" y="934"/>
                      </a:cubicBezTo>
                      <a:cubicBezTo>
                        <a:pt x="793" y="934"/>
                        <a:pt x="793" y="934"/>
                        <a:pt x="793" y="934"/>
                      </a:cubicBezTo>
                      <a:cubicBezTo>
                        <a:pt x="773" y="934"/>
                        <a:pt x="758" y="950"/>
                        <a:pt x="758" y="969"/>
                      </a:cubicBezTo>
                      <a:cubicBezTo>
                        <a:pt x="758" y="1432"/>
                        <a:pt x="758" y="1432"/>
                        <a:pt x="758" y="1432"/>
                      </a:cubicBezTo>
                      <a:cubicBezTo>
                        <a:pt x="758" y="1432"/>
                        <a:pt x="758" y="1432"/>
                        <a:pt x="758" y="1432"/>
                      </a:cubicBezTo>
                      <a:cubicBezTo>
                        <a:pt x="427" y="1432"/>
                        <a:pt x="427" y="1432"/>
                        <a:pt x="427" y="1432"/>
                      </a:cubicBezTo>
                      <a:cubicBezTo>
                        <a:pt x="418" y="1432"/>
                        <a:pt x="409" y="1431"/>
                        <a:pt x="400" y="1430"/>
                      </a:cubicBezTo>
                      <a:cubicBezTo>
                        <a:pt x="400" y="1430"/>
                        <a:pt x="400" y="1429"/>
                        <a:pt x="400" y="1429"/>
                      </a:cubicBezTo>
                      <a:cubicBezTo>
                        <a:pt x="361" y="1424"/>
                        <a:pt x="326" y="1407"/>
                        <a:pt x="297" y="1381"/>
                      </a:cubicBezTo>
                      <a:cubicBezTo>
                        <a:pt x="284" y="1376"/>
                        <a:pt x="275" y="1365"/>
                        <a:pt x="270" y="1353"/>
                      </a:cubicBezTo>
                      <a:cubicBezTo>
                        <a:pt x="247" y="1322"/>
                        <a:pt x="233" y="1284"/>
                        <a:pt x="231" y="1244"/>
                      </a:cubicBezTo>
                      <a:cubicBezTo>
                        <a:pt x="231" y="1244"/>
                        <a:pt x="231" y="1244"/>
                        <a:pt x="231" y="1244"/>
                      </a:cubicBezTo>
                      <a:cubicBezTo>
                        <a:pt x="231" y="1241"/>
                        <a:pt x="230" y="1238"/>
                        <a:pt x="230" y="1235"/>
                      </a:cubicBezTo>
                      <a:cubicBezTo>
                        <a:pt x="230" y="659"/>
                        <a:pt x="230" y="659"/>
                        <a:pt x="230" y="659"/>
                      </a:cubicBezTo>
                      <a:cubicBezTo>
                        <a:pt x="185" y="697"/>
                        <a:pt x="185" y="697"/>
                        <a:pt x="185" y="697"/>
                      </a:cubicBezTo>
                      <a:cubicBezTo>
                        <a:pt x="76" y="787"/>
                        <a:pt x="76" y="787"/>
                        <a:pt x="76" y="787"/>
                      </a:cubicBezTo>
                      <a:cubicBezTo>
                        <a:pt x="71" y="791"/>
                        <a:pt x="66" y="793"/>
                        <a:pt x="61" y="795"/>
                      </a:cubicBezTo>
                      <a:cubicBezTo>
                        <a:pt x="59" y="796"/>
                        <a:pt x="58" y="796"/>
                        <a:pt x="56" y="796"/>
                      </a:cubicBezTo>
                      <a:cubicBezTo>
                        <a:pt x="53" y="797"/>
                        <a:pt x="50" y="798"/>
                        <a:pt x="46" y="798"/>
                      </a:cubicBezTo>
                      <a:cubicBezTo>
                        <a:pt x="46" y="798"/>
                        <a:pt x="45" y="797"/>
                        <a:pt x="44" y="797"/>
                      </a:cubicBezTo>
                      <a:cubicBezTo>
                        <a:pt x="40" y="797"/>
                        <a:pt x="36" y="796"/>
                        <a:pt x="33" y="794"/>
                      </a:cubicBezTo>
                      <a:cubicBezTo>
                        <a:pt x="30" y="794"/>
                        <a:pt x="28" y="794"/>
                        <a:pt x="26" y="793"/>
                      </a:cubicBezTo>
                      <a:cubicBezTo>
                        <a:pt x="20" y="790"/>
                        <a:pt x="15" y="786"/>
                        <a:pt x="10" y="781"/>
                      </a:cubicBezTo>
                      <a:cubicBezTo>
                        <a:pt x="3" y="772"/>
                        <a:pt x="0" y="761"/>
                        <a:pt x="0" y="750"/>
                      </a:cubicBezTo>
                      <a:cubicBezTo>
                        <a:pt x="0" y="737"/>
                        <a:pt x="5" y="724"/>
                        <a:pt x="16" y="715"/>
                      </a:cubicBezTo>
                      <a:cubicBezTo>
                        <a:pt x="229" y="539"/>
                        <a:pt x="229" y="539"/>
                        <a:pt x="229" y="539"/>
                      </a:cubicBezTo>
                      <a:cubicBezTo>
                        <a:pt x="247" y="524"/>
                        <a:pt x="247" y="524"/>
                        <a:pt x="247" y="524"/>
                      </a:cubicBezTo>
                      <a:lnTo>
                        <a:pt x="346" y="44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95" name="Freeform 107"/>
                <p:cNvSpPr>
                  <a:spLocks/>
                </p:cNvSpPr>
                <p:nvPr/>
              </p:nvSpPr>
              <p:spPr bwMode="auto">
                <a:xfrm>
                  <a:off x="2579" y="891"/>
                  <a:ext cx="426" cy="426"/>
                </a:xfrm>
                <a:custGeom>
                  <a:avLst/>
                  <a:gdLst>
                    <a:gd name="T0" fmla="*/ 83 w 180"/>
                    <a:gd name="T1" fmla="*/ 176 h 180"/>
                    <a:gd name="T2" fmla="*/ 176 w 180"/>
                    <a:gd name="T3" fmla="*/ 97 h 180"/>
                    <a:gd name="T4" fmla="*/ 97 w 180"/>
                    <a:gd name="T5" fmla="*/ 4 h 180"/>
                    <a:gd name="T6" fmla="*/ 4 w 180"/>
                    <a:gd name="T7" fmla="*/ 83 h 180"/>
                    <a:gd name="T8" fmla="*/ 83 w 180"/>
                    <a:gd name="T9" fmla="*/ 176 h 180"/>
                  </a:gdLst>
                  <a:ahLst/>
                  <a:cxnLst>
                    <a:cxn ang="0">
                      <a:pos x="T0" y="T1"/>
                    </a:cxn>
                    <a:cxn ang="0">
                      <a:pos x="T2" y="T3"/>
                    </a:cxn>
                    <a:cxn ang="0">
                      <a:pos x="T4" y="T5"/>
                    </a:cxn>
                    <a:cxn ang="0">
                      <a:pos x="T6" y="T7"/>
                    </a:cxn>
                    <a:cxn ang="0">
                      <a:pos x="T8" y="T9"/>
                    </a:cxn>
                  </a:cxnLst>
                  <a:rect l="0" t="0" r="r" b="b"/>
                  <a:pathLst>
                    <a:path w="180" h="180">
                      <a:moveTo>
                        <a:pt x="83" y="176"/>
                      </a:moveTo>
                      <a:cubicBezTo>
                        <a:pt x="131" y="180"/>
                        <a:pt x="173" y="145"/>
                        <a:pt x="176" y="97"/>
                      </a:cubicBezTo>
                      <a:cubicBezTo>
                        <a:pt x="180" y="49"/>
                        <a:pt x="145" y="8"/>
                        <a:pt x="97" y="4"/>
                      </a:cubicBezTo>
                      <a:cubicBezTo>
                        <a:pt x="49" y="0"/>
                        <a:pt x="7" y="35"/>
                        <a:pt x="4" y="83"/>
                      </a:cubicBezTo>
                      <a:cubicBezTo>
                        <a:pt x="0" y="131"/>
                        <a:pt x="35" y="173"/>
                        <a:pt x="83" y="17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grpSp>
        </p:grpSp>
        <p:grpSp>
          <p:nvGrpSpPr>
            <p:cNvPr id="35" name="Group 469"/>
            <p:cNvGrpSpPr/>
            <p:nvPr/>
          </p:nvGrpSpPr>
          <p:grpSpPr>
            <a:xfrm>
              <a:off x="10234670" y="3708850"/>
              <a:ext cx="230951" cy="225236"/>
              <a:chOff x="2438245" y="1472926"/>
              <a:chExt cx="676223" cy="676223"/>
            </a:xfrm>
          </p:grpSpPr>
          <p:sp>
            <p:nvSpPr>
              <p:cNvPr id="187" name="Oval 186"/>
              <p:cNvSpPr/>
              <p:nvPr/>
            </p:nvSpPr>
            <p:spPr>
              <a:xfrm rot="8100000">
                <a:off x="2438245" y="1472926"/>
                <a:ext cx="676223" cy="676223"/>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85"/>
                  </a:spcBef>
                </a:pPr>
                <a:endParaRPr lang="en-US" sz="1100" cap="all" dirty="0">
                  <a:solidFill>
                    <a:srgbClr val="FFFFFF"/>
                  </a:solidFill>
                  <a:latin typeface="Trebuchet MS" panose="020B0603020202020204" pitchFamily="34" charset="0"/>
                </a:endParaRPr>
              </a:p>
            </p:txBody>
          </p:sp>
          <p:grpSp>
            <p:nvGrpSpPr>
              <p:cNvPr id="188" name="Group 19"/>
              <p:cNvGrpSpPr>
                <a:grpSpLocks noChangeAspect="1"/>
              </p:cNvGrpSpPr>
              <p:nvPr/>
            </p:nvGrpSpPr>
            <p:grpSpPr bwMode="auto">
              <a:xfrm>
                <a:off x="2643397" y="1561217"/>
                <a:ext cx="265828" cy="479156"/>
                <a:chOff x="2503" y="-72"/>
                <a:chExt cx="2476" cy="4463"/>
              </a:xfrm>
              <a:solidFill>
                <a:schemeClr val="bg1"/>
              </a:solidFill>
            </p:grpSpPr>
            <p:sp>
              <p:nvSpPr>
                <p:cNvPr id="189" name="Oval 20"/>
                <p:cNvSpPr>
                  <a:spLocks noChangeArrowheads="1"/>
                </p:cNvSpPr>
                <p:nvPr/>
              </p:nvSpPr>
              <p:spPr bwMode="auto">
                <a:xfrm>
                  <a:off x="3018" y="580"/>
                  <a:ext cx="383" cy="380"/>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90" name="Freeform 21"/>
                <p:cNvSpPr>
                  <a:spLocks noEditPoints="1"/>
                </p:cNvSpPr>
                <p:nvPr/>
              </p:nvSpPr>
              <p:spPr bwMode="auto">
                <a:xfrm>
                  <a:off x="3243" y="-72"/>
                  <a:ext cx="1032" cy="3770"/>
                </a:xfrm>
                <a:custGeom>
                  <a:avLst/>
                  <a:gdLst>
                    <a:gd name="T0" fmla="*/ 180 w 437"/>
                    <a:gd name="T1" fmla="*/ 363 h 1596"/>
                    <a:gd name="T2" fmla="*/ 0 w 437"/>
                    <a:gd name="T3" fmla="*/ 571 h 1596"/>
                    <a:gd name="T4" fmla="*/ 0 w 437"/>
                    <a:gd name="T5" fmla="*/ 1501 h 1596"/>
                    <a:gd name="T6" fmla="*/ 79 w 437"/>
                    <a:gd name="T7" fmla="*/ 1596 h 1596"/>
                    <a:gd name="T8" fmla="*/ 357 w 437"/>
                    <a:gd name="T9" fmla="*/ 1596 h 1596"/>
                    <a:gd name="T10" fmla="*/ 437 w 437"/>
                    <a:gd name="T11" fmla="*/ 1501 h 1596"/>
                    <a:gd name="T12" fmla="*/ 437 w 437"/>
                    <a:gd name="T13" fmla="*/ 95 h 1596"/>
                    <a:gd name="T14" fmla="*/ 357 w 437"/>
                    <a:gd name="T15" fmla="*/ 0 h 1596"/>
                    <a:gd name="T16" fmla="*/ 79 w 437"/>
                    <a:gd name="T17" fmla="*/ 0 h 1596"/>
                    <a:gd name="T18" fmla="*/ 0 w 437"/>
                    <a:gd name="T19" fmla="*/ 95 h 1596"/>
                    <a:gd name="T20" fmla="*/ 0 w 437"/>
                    <a:gd name="T21" fmla="*/ 155 h 1596"/>
                    <a:gd name="T22" fmla="*/ 180 w 437"/>
                    <a:gd name="T23" fmla="*/ 363 h 1596"/>
                    <a:gd name="T24" fmla="*/ 257 w 437"/>
                    <a:gd name="T25" fmla="*/ 1267 h 1596"/>
                    <a:gd name="T26" fmla="*/ 203 w 437"/>
                    <a:gd name="T27" fmla="*/ 1321 h 1596"/>
                    <a:gd name="T28" fmla="*/ 150 w 437"/>
                    <a:gd name="T29" fmla="*/ 1267 h 1596"/>
                    <a:gd name="T30" fmla="*/ 203 w 437"/>
                    <a:gd name="T31" fmla="*/ 1214 h 1596"/>
                    <a:gd name="T32" fmla="*/ 257 w 437"/>
                    <a:gd name="T33" fmla="*/ 1267 h 1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7" h="1596">
                      <a:moveTo>
                        <a:pt x="180" y="363"/>
                      </a:moveTo>
                      <a:cubicBezTo>
                        <a:pt x="180" y="469"/>
                        <a:pt x="101" y="556"/>
                        <a:pt x="0" y="571"/>
                      </a:cubicBezTo>
                      <a:cubicBezTo>
                        <a:pt x="0" y="1501"/>
                        <a:pt x="0" y="1501"/>
                        <a:pt x="0" y="1501"/>
                      </a:cubicBezTo>
                      <a:cubicBezTo>
                        <a:pt x="0" y="1554"/>
                        <a:pt x="35" y="1596"/>
                        <a:pt x="79" y="1596"/>
                      </a:cubicBezTo>
                      <a:cubicBezTo>
                        <a:pt x="357" y="1596"/>
                        <a:pt x="357" y="1596"/>
                        <a:pt x="357" y="1596"/>
                      </a:cubicBezTo>
                      <a:cubicBezTo>
                        <a:pt x="401" y="1596"/>
                        <a:pt x="437" y="1554"/>
                        <a:pt x="437" y="1501"/>
                      </a:cubicBezTo>
                      <a:cubicBezTo>
                        <a:pt x="437" y="95"/>
                        <a:pt x="437" y="95"/>
                        <a:pt x="437" y="95"/>
                      </a:cubicBezTo>
                      <a:cubicBezTo>
                        <a:pt x="437" y="43"/>
                        <a:pt x="401" y="0"/>
                        <a:pt x="357" y="0"/>
                      </a:cubicBezTo>
                      <a:cubicBezTo>
                        <a:pt x="79" y="0"/>
                        <a:pt x="79" y="0"/>
                        <a:pt x="79" y="0"/>
                      </a:cubicBezTo>
                      <a:cubicBezTo>
                        <a:pt x="35" y="0"/>
                        <a:pt x="0" y="43"/>
                        <a:pt x="0" y="95"/>
                      </a:cubicBezTo>
                      <a:cubicBezTo>
                        <a:pt x="0" y="155"/>
                        <a:pt x="0" y="155"/>
                        <a:pt x="0" y="155"/>
                      </a:cubicBezTo>
                      <a:cubicBezTo>
                        <a:pt x="101" y="170"/>
                        <a:pt x="180" y="257"/>
                        <a:pt x="180" y="363"/>
                      </a:cubicBezTo>
                      <a:close/>
                      <a:moveTo>
                        <a:pt x="257" y="1267"/>
                      </a:moveTo>
                      <a:cubicBezTo>
                        <a:pt x="257" y="1297"/>
                        <a:pt x="233" y="1321"/>
                        <a:pt x="203" y="1321"/>
                      </a:cubicBezTo>
                      <a:cubicBezTo>
                        <a:pt x="174" y="1321"/>
                        <a:pt x="150" y="1297"/>
                        <a:pt x="150" y="1267"/>
                      </a:cubicBezTo>
                      <a:cubicBezTo>
                        <a:pt x="150" y="1238"/>
                        <a:pt x="174" y="1214"/>
                        <a:pt x="203" y="1214"/>
                      </a:cubicBezTo>
                      <a:cubicBezTo>
                        <a:pt x="233" y="1214"/>
                        <a:pt x="257" y="1238"/>
                        <a:pt x="257" y="126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91" name="Freeform 22"/>
                <p:cNvSpPr>
                  <a:spLocks/>
                </p:cNvSpPr>
                <p:nvPr/>
              </p:nvSpPr>
              <p:spPr bwMode="auto">
                <a:xfrm>
                  <a:off x="2503" y="3434"/>
                  <a:ext cx="2476" cy="957"/>
                </a:xfrm>
                <a:custGeom>
                  <a:avLst/>
                  <a:gdLst>
                    <a:gd name="T0" fmla="*/ 967 w 1048"/>
                    <a:gd name="T1" fmla="*/ 284 h 405"/>
                    <a:gd name="T2" fmla="*/ 820 w 1048"/>
                    <a:gd name="T3" fmla="*/ 0 h 405"/>
                    <a:gd name="T4" fmla="*/ 786 w 1048"/>
                    <a:gd name="T5" fmla="*/ 0 h 405"/>
                    <a:gd name="T6" fmla="*/ 786 w 1048"/>
                    <a:gd name="T7" fmla="*/ 82 h 405"/>
                    <a:gd name="T8" fmla="*/ 710 w 1048"/>
                    <a:gd name="T9" fmla="*/ 173 h 405"/>
                    <a:gd name="T10" fmla="*/ 348 w 1048"/>
                    <a:gd name="T11" fmla="*/ 173 h 405"/>
                    <a:gd name="T12" fmla="*/ 271 w 1048"/>
                    <a:gd name="T13" fmla="*/ 82 h 405"/>
                    <a:gd name="T14" fmla="*/ 271 w 1048"/>
                    <a:gd name="T15" fmla="*/ 0 h 405"/>
                    <a:gd name="T16" fmla="*/ 231 w 1048"/>
                    <a:gd name="T17" fmla="*/ 0 h 405"/>
                    <a:gd name="T18" fmla="*/ 81 w 1048"/>
                    <a:gd name="T19" fmla="*/ 282 h 405"/>
                    <a:gd name="T20" fmla="*/ 133 w 1048"/>
                    <a:gd name="T21" fmla="*/ 405 h 405"/>
                    <a:gd name="T22" fmla="*/ 923 w 1048"/>
                    <a:gd name="T23" fmla="*/ 405 h 405"/>
                    <a:gd name="T24" fmla="*/ 967 w 1048"/>
                    <a:gd name="T25" fmla="*/ 284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8" h="405">
                      <a:moveTo>
                        <a:pt x="967" y="284"/>
                      </a:moveTo>
                      <a:cubicBezTo>
                        <a:pt x="820" y="0"/>
                        <a:pt x="820" y="0"/>
                        <a:pt x="820" y="0"/>
                      </a:cubicBezTo>
                      <a:cubicBezTo>
                        <a:pt x="786" y="0"/>
                        <a:pt x="786" y="0"/>
                        <a:pt x="786" y="0"/>
                      </a:cubicBezTo>
                      <a:cubicBezTo>
                        <a:pt x="786" y="82"/>
                        <a:pt x="786" y="82"/>
                        <a:pt x="786" y="82"/>
                      </a:cubicBezTo>
                      <a:cubicBezTo>
                        <a:pt x="786" y="132"/>
                        <a:pt x="752" y="173"/>
                        <a:pt x="710" y="173"/>
                      </a:cubicBezTo>
                      <a:cubicBezTo>
                        <a:pt x="348" y="173"/>
                        <a:pt x="348" y="173"/>
                        <a:pt x="348" y="173"/>
                      </a:cubicBezTo>
                      <a:cubicBezTo>
                        <a:pt x="306" y="173"/>
                        <a:pt x="271" y="132"/>
                        <a:pt x="271" y="82"/>
                      </a:cubicBezTo>
                      <a:cubicBezTo>
                        <a:pt x="271" y="0"/>
                        <a:pt x="271" y="0"/>
                        <a:pt x="271" y="0"/>
                      </a:cubicBezTo>
                      <a:cubicBezTo>
                        <a:pt x="231" y="0"/>
                        <a:pt x="231" y="0"/>
                        <a:pt x="231" y="0"/>
                      </a:cubicBezTo>
                      <a:cubicBezTo>
                        <a:pt x="81" y="282"/>
                        <a:pt x="81" y="282"/>
                        <a:pt x="81" y="282"/>
                      </a:cubicBezTo>
                      <a:cubicBezTo>
                        <a:pt x="81" y="282"/>
                        <a:pt x="0" y="401"/>
                        <a:pt x="133" y="405"/>
                      </a:cubicBezTo>
                      <a:cubicBezTo>
                        <a:pt x="923" y="405"/>
                        <a:pt x="923" y="405"/>
                        <a:pt x="923" y="405"/>
                      </a:cubicBezTo>
                      <a:cubicBezTo>
                        <a:pt x="1048" y="397"/>
                        <a:pt x="967" y="284"/>
                        <a:pt x="967" y="28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grpSp>
        </p:grpSp>
        <p:grpSp>
          <p:nvGrpSpPr>
            <p:cNvPr id="36" name="Group 475"/>
            <p:cNvGrpSpPr/>
            <p:nvPr/>
          </p:nvGrpSpPr>
          <p:grpSpPr>
            <a:xfrm>
              <a:off x="10495708" y="3962270"/>
              <a:ext cx="230951" cy="225236"/>
              <a:chOff x="2438243" y="4698749"/>
              <a:chExt cx="676223" cy="676223"/>
            </a:xfrm>
          </p:grpSpPr>
          <p:sp>
            <p:nvSpPr>
              <p:cNvPr id="180" name="Oval 179"/>
              <p:cNvSpPr/>
              <p:nvPr/>
            </p:nvSpPr>
            <p:spPr>
              <a:xfrm rot="2700000">
                <a:off x="2438243" y="4698749"/>
                <a:ext cx="676223" cy="676223"/>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85"/>
                  </a:spcBef>
                </a:pPr>
                <a:endParaRPr lang="en-US" sz="1100" cap="all" dirty="0">
                  <a:solidFill>
                    <a:srgbClr val="FFFFFF"/>
                  </a:solidFill>
                  <a:latin typeface="Trebuchet MS" panose="020B0603020202020204" pitchFamily="34" charset="0"/>
                </a:endParaRPr>
              </a:p>
            </p:txBody>
          </p:sp>
          <p:grpSp>
            <p:nvGrpSpPr>
              <p:cNvPr id="181" name="Group 96"/>
              <p:cNvGrpSpPr>
                <a:grpSpLocks noChangeAspect="1"/>
              </p:cNvGrpSpPr>
              <p:nvPr/>
            </p:nvGrpSpPr>
            <p:grpSpPr bwMode="auto">
              <a:xfrm>
                <a:off x="2541093" y="4835924"/>
                <a:ext cx="490405" cy="391411"/>
                <a:chOff x="1276" y="188"/>
                <a:chExt cx="4939" cy="3942"/>
              </a:xfrm>
              <a:solidFill>
                <a:schemeClr val="bg1"/>
              </a:solidFill>
            </p:grpSpPr>
            <p:sp>
              <p:nvSpPr>
                <p:cNvPr id="182" name="Freeform 97"/>
                <p:cNvSpPr>
                  <a:spLocks/>
                </p:cNvSpPr>
                <p:nvPr/>
              </p:nvSpPr>
              <p:spPr bwMode="auto">
                <a:xfrm>
                  <a:off x="4954" y="1026"/>
                  <a:ext cx="938" cy="1937"/>
                </a:xfrm>
                <a:custGeom>
                  <a:avLst/>
                  <a:gdLst>
                    <a:gd name="T0" fmla="*/ 200 w 397"/>
                    <a:gd name="T1" fmla="*/ 494 h 820"/>
                    <a:gd name="T2" fmla="*/ 278 w 397"/>
                    <a:gd name="T3" fmla="*/ 574 h 820"/>
                    <a:gd name="T4" fmla="*/ 278 w 397"/>
                    <a:gd name="T5" fmla="*/ 820 h 820"/>
                    <a:gd name="T6" fmla="*/ 395 w 397"/>
                    <a:gd name="T7" fmla="*/ 820 h 820"/>
                    <a:gd name="T8" fmla="*/ 397 w 397"/>
                    <a:gd name="T9" fmla="*/ 39 h 820"/>
                    <a:gd name="T10" fmla="*/ 356 w 397"/>
                    <a:gd name="T11" fmla="*/ 0 h 820"/>
                    <a:gd name="T12" fmla="*/ 36 w 397"/>
                    <a:gd name="T13" fmla="*/ 0 h 820"/>
                    <a:gd name="T14" fmla="*/ 0 w 397"/>
                    <a:gd name="T15" fmla="*/ 45 h 820"/>
                    <a:gd name="T16" fmla="*/ 1 w 397"/>
                    <a:gd name="T17" fmla="*/ 494 h 820"/>
                    <a:gd name="T18" fmla="*/ 200 w 397"/>
                    <a:gd name="T19" fmla="*/ 494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7" h="820">
                      <a:moveTo>
                        <a:pt x="200" y="494"/>
                      </a:moveTo>
                      <a:cubicBezTo>
                        <a:pt x="244" y="494"/>
                        <a:pt x="277" y="530"/>
                        <a:pt x="278" y="574"/>
                      </a:cubicBezTo>
                      <a:cubicBezTo>
                        <a:pt x="278" y="820"/>
                        <a:pt x="278" y="820"/>
                        <a:pt x="278" y="820"/>
                      </a:cubicBezTo>
                      <a:cubicBezTo>
                        <a:pt x="395" y="820"/>
                        <a:pt x="395" y="820"/>
                        <a:pt x="395" y="820"/>
                      </a:cubicBezTo>
                      <a:cubicBezTo>
                        <a:pt x="397" y="39"/>
                        <a:pt x="397" y="39"/>
                        <a:pt x="397" y="39"/>
                      </a:cubicBezTo>
                      <a:cubicBezTo>
                        <a:pt x="396" y="17"/>
                        <a:pt x="379" y="0"/>
                        <a:pt x="356" y="0"/>
                      </a:cubicBezTo>
                      <a:cubicBezTo>
                        <a:pt x="36" y="0"/>
                        <a:pt x="36" y="0"/>
                        <a:pt x="36" y="0"/>
                      </a:cubicBezTo>
                      <a:cubicBezTo>
                        <a:pt x="14" y="0"/>
                        <a:pt x="0" y="23"/>
                        <a:pt x="0" y="45"/>
                      </a:cubicBezTo>
                      <a:cubicBezTo>
                        <a:pt x="1" y="494"/>
                        <a:pt x="1" y="494"/>
                        <a:pt x="1" y="494"/>
                      </a:cubicBezTo>
                      <a:lnTo>
                        <a:pt x="200" y="49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83" name="Freeform 98"/>
                <p:cNvSpPr>
                  <a:spLocks/>
                </p:cNvSpPr>
                <p:nvPr/>
              </p:nvSpPr>
              <p:spPr bwMode="auto">
                <a:xfrm>
                  <a:off x="1276" y="603"/>
                  <a:ext cx="1918" cy="3525"/>
                </a:xfrm>
                <a:custGeom>
                  <a:avLst/>
                  <a:gdLst>
                    <a:gd name="T0" fmla="*/ 812 w 812"/>
                    <a:gd name="T1" fmla="*/ 674 h 1492"/>
                    <a:gd name="T2" fmla="*/ 812 w 812"/>
                    <a:gd name="T3" fmla="*/ 86 h 1492"/>
                    <a:gd name="T4" fmla="*/ 727 w 812"/>
                    <a:gd name="T5" fmla="*/ 0 h 1492"/>
                    <a:gd name="T6" fmla="*/ 225 w 812"/>
                    <a:gd name="T7" fmla="*/ 0 h 1492"/>
                    <a:gd name="T8" fmla="*/ 254 w 812"/>
                    <a:gd name="T9" fmla="*/ 96 h 1492"/>
                    <a:gd name="T10" fmla="*/ 82 w 812"/>
                    <a:gd name="T11" fmla="*/ 268 h 1492"/>
                    <a:gd name="T12" fmla="*/ 0 w 812"/>
                    <a:gd name="T13" fmla="*/ 246 h 1492"/>
                    <a:gd name="T14" fmla="*/ 0 w 812"/>
                    <a:gd name="T15" fmla="*/ 1406 h 1492"/>
                    <a:gd name="T16" fmla="*/ 86 w 812"/>
                    <a:gd name="T17" fmla="*/ 1492 h 1492"/>
                    <a:gd name="T18" fmla="*/ 405 w 812"/>
                    <a:gd name="T19" fmla="*/ 1492 h 1492"/>
                    <a:gd name="T20" fmla="*/ 405 w 812"/>
                    <a:gd name="T21" fmla="*/ 759 h 1492"/>
                    <a:gd name="T22" fmla="*/ 487 w 812"/>
                    <a:gd name="T23" fmla="*/ 674 h 1492"/>
                    <a:gd name="T24" fmla="*/ 812 w 812"/>
                    <a:gd name="T25" fmla="*/ 674 h 1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2" h="1492">
                      <a:moveTo>
                        <a:pt x="812" y="674"/>
                      </a:moveTo>
                      <a:cubicBezTo>
                        <a:pt x="812" y="86"/>
                        <a:pt x="812" y="86"/>
                        <a:pt x="812" y="86"/>
                      </a:cubicBezTo>
                      <a:cubicBezTo>
                        <a:pt x="812" y="38"/>
                        <a:pt x="774" y="0"/>
                        <a:pt x="727" y="0"/>
                      </a:cubicBezTo>
                      <a:cubicBezTo>
                        <a:pt x="225" y="0"/>
                        <a:pt x="225" y="0"/>
                        <a:pt x="225" y="0"/>
                      </a:cubicBezTo>
                      <a:cubicBezTo>
                        <a:pt x="244" y="27"/>
                        <a:pt x="254" y="60"/>
                        <a:pt x="254" y="96"/>
                      </a:cubicBezTo>
                      <a:cubicBezTo>
                        <a:pt x="254" y="191"/>
                        <a:pt x="177" y="268"/>
                        <a:pt x="82" y="268"/>
                      </a:cubicBezTo>
                      <a:cubicBezTo>
                        <a:pt x="52" y="268"/>
                        <a:pt x="25" y="259"/>
                        <a:pt x="0" y="246"/>
                      </a:cubicBezTo>
                      <a:cubicBezTo>
                        <a:pt x="0" y="1406"/>
                        <a:pt x="0" y="1406"/>
                        <a:pt x="0" y="1406"/>
                      </a:cubicBezTo>
                      <a:cubicBezTo>
                        <a:pt x="0" y="1454"/>
                        <a:pt x="38" y="1492"/>
                        <a:pt x="86" y="1492"/>
                      </a:cubicBezTo>
                      <a:cubicBezTo>
                        <a:pt x="405" y="1492"/>
                        <a:pt x="405" y="1492"/>
                        <a:pt x="405" y="1492"/>
                      </a:cubicBezTo>
                      <a:cubicBezTo>
                        <a:pt x="405" y="759"/>
                        <a:pt x="405" y="759"/>
                        <a:pt x="405" y="759"/>
                      </a:cubicBezTo>
                      <a:cubicBezTo>
                        <a:pt x="408" y="698"/>
                        <a:pt x="418" y="675"/>
                        <a:pt x="487" y="674"/>
                      </a:cubicBezTo>
                      <a:lnTo>
                        <a:pt x="812" y="67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84" name="Freeform 99"/>
                <p:cNvSpPr>
                  <a:spLocks noEditPoints="1"/>
                </p:cNvSpPr>
                <p:nvPr/>
              </p:nvSpPr>
              <p:spPr bwMode="auto">
                <a:xfrm>
                  <a:off x="2372" y="2337"/>
                  <a:ext cx="3843" cy="1793"/>
                </a:xfrm>
                <a:custGeom>
                  <a:avLst/>
                  <a:gdLst>
                    <a:gd name="T0" fmla="*/ 1581 w 1627"/>
                    <a:gd name="T1" fmla="*/ 321 h 759"/>
                    <a:gd name="T2" fmla="*/ 1305 w 1627"/>
                    <a:gd name="T3" fmla="*/ 321 h 759"/>
                    <a:gd name="T4" fmla="*/ 1305 w 1627"/>
                    <a:gd name="T5" fmla="*/ 54 h 759"/>
                    <a:gd name="T6" fmla="*/ 1252 w 1627"/>
                    <a:gd name="T7" fmla="*/ 0 h 759"/>
                    <a:gd name="T8" fmla="*/ 71 w 1627"/>
                    <a:gd name="T9" fmla="*/ 0 h 759"/>
                    <a:gd name="T10" fmla="*/ 0 w 1627"/>
                    <a:gd name="T11" fmla="*/ 73 h 759"/>
                    <a:gd name="T12" fmla="*/ 0 w 1627"/>
                    <a:gd name="T13" fmla="*/ 705 h 759"/>
                    <a:gd name="T14" fmla="*/ 53 w 1627"/>
                    <a:gd name="T15" fmla="*/ 759 h 759"/>
                    <a:gd name="T16" fmla="*/ 1218 w 1627"/>
                    <a:gd name="T17" fmla="*/ 759 h 759"/>
                    <a:gd name="T18" fmla="*/ 1218 w 1627"/>
                    <a:gd name="T19" fmla="*/ 759 h 759"/>
                    <a:gd name="T20" fmla="*/ 1576 w 1627"/>
                    <a:gd name="T21" fmla="*/ 759 h 759"/>
                    <a:gd name="T22" fmla="*/ 1627 w 1627"/>
                    <a:gd name="T23" fmla="*/ 713 h 759"/>
                    <a:gd name="T24" fmla="*/ 1627 w 1627"/>
                    <a:gd name="T25" fmla="*/ 367 h 759"/>
                    <a:gd name="T26" fmla="*/ 1581 w 1627"/>
                    <a:gd name="T27" fmla="*/ 321 h 759"/>
                    <a:gd name="T28" fmla="*/ 477 w 1627"/>
                    <a:gd name="T29" fmla="*/ 307 h 759"/>
                    <a:gd name="T30" fmla="*/ 375 w 1627"/>
                    <a:gd name="T31" fmla="*/ 307 h 759"/>
                    <a:gd name="T32" fmla="*/ 375 w 1627"/>
                    <a:gd name="T33" fmla="*/ 167 h 759"/>
                    <a:gd name="T34" fmla="*/ 477 w 1627"/>
                    <a:gd name="T35" fmla="*/ 167 h 759"/>
                    <a:gd name="T36" fmla="*/ 477 w 1627"/>
                    <a:gd name="T37" fmla="*/ 307 h 759"/>
                    <a:gd name="T38" fmla="*/ 757 w 1627"/>
                    <a:gd name="T39" fmla="*/ 307 h 759"/>
                    <a:gd name="T40" fmla="*/ 654 w 1627"/>
                    <a:gd name="T41" fmla="*/ 307 h 759"/>
                    <a:gd name="T42" fmla="*/ 654 w 1627"/>
                    <a:gd name="T43" fmla="*/ 167 h 759"/>
                    <a:gd name="T44" fmla="*/ 757 w 1627"/>
                    <a:gd name="T45" fmla="*/ 167 h 759"/>
                    <a:gd name="T46" fmla="*/ 757 w 1627"/>
                    <a:gd name="T47" fmla="*/ 307 h 759"/>
                    <a:gd name="T48" fmla="*/ 1036 w 1627"/>
                    <a:gd name="T49" fmla="*/ 307 h 759"/>
                    <a:gd name="T50" fmla="*/ 933 w 1627"/>
                    <a:gd name="T51" fmla="*/ 307 h 759"/>
                    <a:gd name="T52" fmla="*/ 933 w 1627"/>
                    <a:gd name="T53" fmla="*/ 167 h 759"/>
                    <a:gd name="T54" fmla="*/ 1036 w 1627"/>
                    <a:gd name="T55" fmla="*/ 167 h 759"/>
                    <a:gd name="T56" fmla="*/ 1036 w 1627"/>
                    <a:gd name="T57" fmla="*/ 307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27" h="759">
                      <a:moveTo>
                        <a:pt x="1581" y="321"/>
                      </a:moveTo>
                      <a:cubicBezTo>
                        <a:pt x="1305" y="321"/>
                        <a:pt x="1305" y="321"/>
                        <a:pt x="1305" y="321"/>
                      </a:cubicBezTo>
                      <a:cubicBezTo>
                        <a:pt x="1305" y="54"/>
                        <a:pt x="1305" y="54"/>
                        <a:pt x="1305" y="54"/>
                      </a:cubicBezTo>
                      <a:cubicBezTo>
                        <a:pt x="1305" y="24"/>
                        <a:pt x="1281" y="0"/>
                        <a:pt x="1252" y="0"/>
                      </a:cubicBezTo>
                      <a:cubicBezTo>
                        <a:pt x="71" y="0"/>
                        <a:pt x="71" y="0"/>
                        <a:pt x="71" y="0"/>
                      </a:cubicBezTo>
                      <a:cubicBezTo>
                        <a:pt x="12" y="0"/>
                        <a:pt x="3" y="20"/>
                        <a:pt x="0" y="73"/>
                      </a:cubicBezTo>
                      <a:cubicBezTo>
                        <a:pt x="0" y="705"/>
                        <a:pt x="0" y="705"/>
                        <a:pt x="0" y="705"/>
                      </a:cubicBezTo>
                      <a:cubicBezTo>
                        <a:pt x="0" y="735"/>
                        <a:pt x="24" y="759"/>
                        <a:pt x="53" y="759"/>
                      </a:cubicBezTo>
                      <a:cubicBezTo>
                        <a:pt x="1218" y="759"/>
                        <a:pt x="1218" y="759"/>
                        <a:pt x="1218" y="759"/>
                      </a:cubicBezTo>
                      <a:cubicBezTo>
                        <a:pt x="1218" y="759"/>
                        <a:pt x="1218" y="759"/>
                        <a:pt x="1218" y="759"/>
                      </a:cubicBezTo>
                      <a:cubicBezTo>
                        <a:pt x="1576" y="759"/>
                        <a:pt x="1576" y="759"/>
                        <a:pt x="1576" y="759"/>
                      </a:cubicBezTo>
                      <a:cubicBezTo>
                        <a:pt x="1602" y="759"/>
                        <a:pt x="1627" y="738"/>
                        <a:pt x="1627" y="713"/>
                      </a:cubicBezTo>
                      <a:cubicBezTo>
                        <a:pt x="1627" y="367"/>
                        <a:pt x="1627" y="367"/>
                        <a:pt x="1627" y="367"/>
                      </a:cubicBezTo>
                      <a:cubicBezTo>
                        <a:pt x="1627" y="342"/>
                        <a:pt x="1607" y="321"/>
                        <a:pt x="1581" y="321"/>
                      </a:cubicBezTo>
                      <a:close/>
                      <a:moveTo>
                        <a:pt x="477" y="307"/>
                      </a:moveTo>
                      <a:cubicBezTo>
                        <a:pt x="375" y="307"/>
                        <a:pt x="375" y="307"/>
                        <a:pt x="375" y="307"/>
                      </a:cubicBezTo>
                      <a:cubicBezTo>
                        <a:pt x="375" y="167"/>
                        <a:pt x="375" y="167"/>
                        <a:pt x="375" y="167"/>
                      </a:cubicBezTo>
                      <a:cubicBezTo>
                        <a:pt x="477" y="167"/>
                        <a:pt x="477" y="167"/>
                        <a:pt x="477" y="167"/>
                      </a:cubicBezTo>
                      <a:lnTo>
                        <a:pt x="477" y="307"/>
                      </a:lnTo>
                      <a:close/>
                      <a:moveTo>
                        <a:pt x="757" y="307"/>
                      </a:moveTo>
                      <a:cubicBezTo>
                        <a:pt x="654" y="307"/>
                        <a:pt x="654" y="307"/>
                        <a:pt x="654" y="307"/>
                      </a:cubicBezTo>
                      <a:cubicBezTo>
                        <a:pt x="654" y="167"/>
                        <a:pt x="654" y="167"/>
                        <a:pt x="654" y="167"/>
                      </a:cubicBezTo>
                      <a:cubicBezTo>
                        <a:pt x="757" y="167"/>
                        <a:pt x="757" y="167"/>
                        <a:pt x="757" y="167"/>
                      </a:cubicBezTo>
                      <a:lnTo>
                        <a:pt x="757" y="307"/>
                      </a:lnTo>
                      <a:close/>
                      <a:moveTo>
                        <a:pt x="1036" y="307"/>
                      </a:moveTo>
                      <a:cubicBezTo>
                        <a:pt x="933" y="307"/>
                        <a:pt x="933" y="307"/>
                        <a:pt x="933" y="307"/>
                      </a:cubicBezTo>
                      <a:cubicBezTo>
                        <a:pt x="933" y="167"/>
                        <a:pt x="933" y="167"/>
                        <a:pt x="933" y="167"/>
                      </a:cubicBezTo>
                      <a:cubicBezTo>
                        <a:pt x="1036" y="167"/>
                        <a:pt x="1036" y="167"/>
                        <a:pt x="1036" y="167"/>
                      </a:cubicBezTo>
                      <a:lnTo>
                        <a:pt x="1036" y="30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85" name="Freeform 100"/>
                <p:cNvSpPr>
                  <a:spLocks/>
                </p:cNvSpPr>
                <p:nvPr/>
              </p:nvSpPr>
              <p:spPr bwMode="auto">
                <a:xfrm>
                  <a:off x="3763" y="188"/>
                  <a:ext cx="440" cy="1986"/>
                </a:xfrm>
                <a:custGeom>
                  <a:avLst/>
                  <a:gdLst>
                    <a:gd name="T0" fmla="*/ 186 w 186"/>
                    <a:gd name="T1" fmla="*/ 63 h 841"/>
                    <a:gd name="T2" fmla="*/ 92 w 186"/>
                    <a:gd name="T3" fmla="*/ 0 h 841"/>
                    <a:gd name="T4" fmla="*/ 0 w 186"/>
                    <a:gd name="T5" fmla="*/ 63 h 841"/>
                    <a:gd name="T6" fmla="*/ 0 w 186"/>
                    <a:gd name="T7" fmla="*/ 841 h 841"/>
                    <a:gd name="T8" fmla="*/ 186 w 186"/>
                    <a:gd name="T9" fmla="*/ 841 h 841"/>
                    <a:gd name="T10" fmla="*/ 186 w 186"/>
                    <a:gd name="T11" fmla="*/ 63 h 841"/>
                  </a:gdLst>
                  <a:ahLst/>
                  <a:cxnLst>
                    <a:cxn ang="0">
                      <a:pos x="T0" y="T1"/>
                    </a:cxn>
                    <a:cxn ang="0">
                      <a:pos x="T2" y="T3"/>
                    </a:cxn>
                    <a:cxn ang="0">
                      <a:pos x="T4" y="T5"/>
                    </a:cxn>
                    <a:cxn ang="0">
                      <a:pos x="T6" y="T7"/>
                    </a:cxn>
                    <a:cxn ang="0">
                      <a:pos x="T8" y="T9"/>
                    </a:cxn>
                    <a:cxn ang="0">
                      <a:pos x="T10" y="T11"/>
                    </a:cxn>
                  </a:cxnLst>
                  <a:rect l="0" t="0" r="r" b="b"/>
                  <a:pathLst>
                    <a:path w="186" h="841">
                      <a:moveTo>
                        <a:pt x="186" y="63"/>
                      </a:moveTo>
                      <a:cubicBezTo>
                        <a:pt x="182" y="1"/>
                        <a:pt x="92" y="0"/>
                        <a:pt x="92" y="0"/>
                      </a:cubicBezTo>
                      <a:cubicBezTo>
                        <a:pt x="11" y="0"/>
                        <a:pt x="0" y="63"/>
                        <a:pt x="0" y="63"/>
                      </a:cubicBezTo>
                      <a:cubicBezTo>
                        <a:pt x="0" y="841"/>
                        <a:pt x="0" y="841"/>
                        <a:pt x="0" y="841"/>
                      </a:cubicBezTo>
                      <a:cubicBezTo>
                        <a:pt x="186" y="841"/>
                        <a:pt x="186" y="841"/>
                        <a:pt x="186" y="841"/>
                      </a:cubicBezTo>
                      <a:lnTo>
                        <a:pt x="186" y="6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86" name="Oval 101"/>
                <p:cNvSpPr>
                  <a:spLocks noChangeArrowheads="1"/>
                </p:cNvSpPr>
                <p:nvPr/>
              </p:nvSpPr>
              <p:spPr bwMode="auto">
                <a:xfrm>
                  <a:off x="1314" y="646"/>
                  <a:ext cx="312" cy="312"/>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grpSp>
        </p:grpSp>
        <p:grpSp>
          <p:nvGrpSpPr>
            <p:cNvPr id="37" name="Group 365"/>
            <p:cNvGrpSpPr/>
            <p:nvPr/>
          </p:nvGrpSpPr>
          <p:grpSpPr>
            <a:xfrm>
              <a:off x="5432174" y="2398765"/>
              <a:ext cx="230951" cy="225236"/>
              <a:chOff x="3991523" y="1472925"/>
              <a:chExt cx="676223" cy="676223"/>
            </a:xfrm>
          </p:grpSpPr>
          <p:sp>
            <p:nvSpPr>
              <p:cNvPr id="175" name="Oval 174"/>
              <p:cNvSpPr/>
              <p:nvPr/>
            </p:nvSpPr>
            <p:spPr>
              <a:xfrm rot="8100000">
                <a:off x="3991523" y="1472925"/>
                <a:ext cx="676223" cy="676223"/>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85"/>
                  </a:spcBef>
                </a:pPr>
                <a:endParaRPr lang="en-US" sz="1100" cap="all" dirty="0">
                  <a:solidFill>
                    <a:srgbClr val="FFFFFF"/>
                  </a:solidFill>
                  <a:latin typeface="Trebuchet MS" panose="020B0603020202020204" pitchFamily="34" charset="0"/>
                </a:endParaRPr>
              </a:p>
            </p:txBody>
          </p:sp>
          <p:grpSp>
            <p:nvGrpSpPr>
              <p:cNvPr id="176" name="Group 12"/>
              <p:cNvGrpSpPr>
                <a:grpSpLocks noChangeAspect="1"/>
              </p:cNvGrpSpPr>
              <p:nvPr/>
            </p:nvGrpSpPr>
            <p:grpSpPr bwMode="auto">
              <a:xfrm>
                <a:off x="4089752" y="1635473"/>
                <a:ext cx="463779" cy="322171"/>
                <a:chOff x="725" y="64"/>
                <a:chExt cx="6036" cy="4193"/>
              </a:xfrm>
              <a:solidFill>
                <a:schemeClr val="bg1"/>
              </a:solidFill>
            </p:grpSpPr>
            <p:sp>
              <p:nvSpPr>
                <p:cNvPr id="177" name="Freeform 13"/>
                <p:cNvSpPr>
                  <a:spLocks noEditPoints="1"/>
                </p:cNvSpPr>
                <p:nvPr/>
              </p:nvSpPr>
              <p:spPr bwMode="auto">
                <a:xfrm>
                  <a:off x="725" y="64"/>
                  <a:ext cx="6036" cy="4193"/>
                </a:xfrm>
                <a:custGeom>
                  <a:avLst/>
                  <a:gdLst>
                    <a:gd name="T0" fmla="*/ 2329 w 2555"/>
                    <a:gd name="T1" fmla="*/ 0 h 1775"/>
                    <a:gd name="T2" fmla="*/ 429 w 2555"/>
                    <a:gd name="T3" fmla="*/ 0 h 1775"/>
                    <a:gd name="T4" fmla="*/ 481 w 2555"/>
                    <a:gd name="T5" fmla="*/ 178 h 1775"/>
                    <a:gd name="T6" fmla="*/ 142 w 2555"/>
                    <a:gd name="T7" fmla="*/ 516 h 1775"/>
                    <a:gd name="T8" fmla="*/ 1 w 2555"/>
                    <a:gd name="T9" fmla="*/ 484 h 1775"/>
                    <a:gd name="T10" fmla="*/ 0 w 2555"/>
                    <a:gd name="T11" fmla="*/ 480 h 1775"/>
                    <a:gd name="T12" fmla="*/ 0 w 2555"/>
                    <a:gd name="T13" fmla="*/ 1006 h 1775"/>
                    <a:gd name="T14" fmla="*/ 0 w 2555"/>
                    <a:gd name="T15" fmla="*/ 1549 h 1775"/>
                    <a:gd name="T16" fmla="*/ 226 w 2555"/>
                    <a:gd name="T17" fmla="*/ 1775 h 1775"/>
                    <a:gd name="T18" fmla="*/ 2329 w 2555"/>
                    <a:gd name="T19" fmla="*/ 1775 h 1775"/>
                    <a:gd name="T20" fmla="*/ 2555 w 2555"/>
                    <a:gd name="T21" fmla="*/ 1549 h 1775"/>
                    <a:gd name="T22" fmla="*/ 2555 w 2555"/>
                    <a:gd name="T23" fmla="*/ 225 h 1775"/>
                    <a:gd name="T24" fmla="*/ 2329 w 2555"/>
                    <a:gd name="T25" fmla="*/ 0 h 1775"/>
                    <a:gd name="T26" fmla="*/ 1294 w 2555"/>
                    <a:gd name="T27" fmla="*/ 1637 h 1775"/>
                    <a:gd name="T28" fmla="*/ 639 w 2555"/>
                    <a:gd name="T29" fmla="*/ 982 h 1775"/>
                    <a:gd name="T30" fmla="*/ 1294 w 2555"/>
                    <a:gd name="T31" fmla="*/ 327 h 1775"/>
                    <a:gd name="T32" fmla="*/ 1949 w 2555"/>
                    <a:gd name="T33" fmla="*/ 982 h 1775"/>
                    <a:gd name="T34" fmla="*/ 1294 w 2555"/>
                    <a:gd name="T35" fmla="*/ 1637 h 1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55" h="1775">
                      <a:moveTo>
                        <a:pt x="2329" y="0"/>
                      </a:moveTo>
                      <a:cubicBezTo>
                        <a:pt x="429" y="0"/>
                        <a:pt x="429" y="0"/>
                        <a:pt x="429" y="0"/>
                      </a:cubicBezTo>
                      <a:cubicBezTo>
                        <a:pt x="461" y="51"/>
                        <a:pt x="481" y="112"/>
                        <a:pt x="481" y="178"/>
                      </a:cubicBezTo>
                      <a:cubicBezTo>
                        <a:pt x="481" y="364"/>
                        <a:pt x="329" y="516"/>
                        <a:pt x="142" y="516"/>
                      </a:cubicBezTo>
                      <a:cubicBezTo>
                        <a:pt x="92" y="516"/>
                        <a:pt x="44" y="504"/>
                        <a:pt x="1" y="484"/>
                      </a:cubicBezTo>
                      <a:cubicBezTo>
                        <a:pt x="0" y="480"/>
                        <a:pt x="0" y="480"/>
                        <a:pt x="0" y="480"/>
                      </a:cubicBezTo>
                      <a:cubicBezTo>
                        <a:pt x="0" y="1006"/>
                        <a:pt x="0" y="1006"/>
                        <a:pt x="0" y="1006"/>
                      </a:cubicBezTo>
                      <a:cubicBezTo>
                        <a:pt x="0" y="1549"/>
                        <a:pt x="0" y="1549"/>
                        <a:pt x="0" y="1549"/>
                      </a:cubicBezTo>
                      <a:cubicBezTo>
                        <a:pt x="0" y="1674"/>
                        <a:pt x="101" y="1775"/>
                        <a:pt x="226" y="1775"/>
                      </a:cubicBezTo>
                      <a:cubicBezTo>
                        <a:pt x="2329" y="1775"/>
                        <a:pt x="2329" y="1775"/>
                        <a:pt x="2329" y="1775"/>
                      </a:cubicBezTo>
                      <a:cubicBezTo>
                        <a:pt x="2454" y="1775"/>
                        <a:pt x="2555" y="1674"/>
                        <a:pt x="2555" y="1549"/>
                      </a:cubicBezTo>
                      <a:cubicBezTo>
                        <a:pt x="2555" y="225"/>
                        <a:pt x="2555" y="225"/>
                        <a:pt x="2555" y="225"/>
                      </a:cubicBezTo>
                      <a:cubicBezTo>
                        <a:pt x="2555" y="101"/>
                        <a:pt x="2454" y="0"/>
                        <a:pt x="2329" y="0"/>
                      </a:cubicBezTo>
                      <a:close/>
                      <a:moveTo>
                        <a:pt x="1294" y="1637"/>
                      </a:moveTo>
                      <a:cubicBezTo>
                        <a:pt x="932" y="1637"/>
                        <a:pt x="639" y="1344"/>
                        <a:pt x="639" y="982"/>
                      </a:cubicBezTo>
                      <a:cubicBezTo>
                        <a:pt x="639" y="620"/>
                        <a:pt x="932" y="327"/>
                        <a:pt x="1294" y="327"/>
                      </a:cubicBezTo>
                      <a:cubicBezTo>
                        <a:pt x="1656" y="327"/>
                        <a:pt x="1949" y="620"/>
                        <a:pt x="1949" y="982"/>
                      </a:cubicBezTo>
                      <a:cubicBezTo>
                        <a:pt x="1949" y="1344"/>
                        <a:pt x="1656" y="1637"/>
                        <a:pt x="1294" y="163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78" name="Oval 14"/>
                <p:cNvSpPr>
                  <a:spLocks noChangeArrowheads="1"/>
                </p:cNvSpPr>
                <p:nvPr/>
              </p:nvSpPr>
              <p:spPr bwMode="auto">
                <a:xfrm>
                  <a:off x="765" y="157"/>
                  <a:ext cx="614" cy="614"/>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79" name="Oval 15"/>
                <p:cNvSpPr>
                  <a:spLocks noChangeArrowheads="1"/>
                </p:cNvSpPr>
                <p:nvPr/>
              </p:nvSpPr>
              <p:spPr bwMode="auto">
                <a:xfrm>
                  <a:off x="3076" y="1680"/>
                  <a:ext cx="1410" cy="1410"/>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grpSp>
        </p:grpSp>
        <p:grpSp>
          <p:nvGrpSpPr>
            <p:cNvPr id="38" name="Group 371"/>
            <p:cNvGrpSpPr/>
            <p:nvPr/>
          </p:nvGrpSpPr>
          <p:grpSpPr>
            <a:xfrm>
              <a:off x="5432174" y="2650926"/>
              <a:ext cx="230951" cy="225236"/>
              <a:chOff x="2438245" y="1472926"/>
              <a:chExt cx="676223" cy="676223"/>
            </a:xfrm>
          </p:grpSpPr>
          <p:sp>
            <p:nvSpPr>
              <p:cNvPr id="170" name="Oval 169"/>
              <p:cNvSpPr/>
              <p:nvPr/>
            </p:nvSpPr>
            <p:spPr>
              <a:xfrm rot="8100000">
                <a:off x="2438245" y="1472926"/>
                <a:ext cx="676223" cy="676223"/>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85"/>
                  </a:spcBef>
                </a:pPr>
                <a:endParaRPr lang="en-US" sz="1100" cap="all" dirty="0">
                  <a:solidFill>
                    <a:srgbClr val="FFFFFF"/>
                  </a:solidFill>
                  <a:latin typeface="Trebuchet MS" panose="020B0603020202020204" pitchFamily="34" charset="0"/>
                </a:endParaRPr>
              </a:p>
            </p:txBody>
          </p:sp>
          <p:grpSp>
            <p:nvGrpSpPr>
              <p:cNvPr id="171" name="Group 19"/>
              <p:cNvGrpSpPr>
                <a:grpSpLocks noChangeAspect="1"/>
              </p:cNvGrpSpPr>
              <p:nvPr/>
            </p:nvGrpSpPr>
            <p:grpSpPr bwMode="auto">
              <a:xfrm>
                <a:off x="2643397" y="1561217"/>
                <a:ext cx="265828" cy="479156"/>
                <a:chOff x="2503" y="-72"/>
                <a:chExt cx="2476" cy="4463"/>
              </a:xfrm>
              <a:solidFill>
                <a:schemeClr val="bg1"/>
              </a:solidFill>
            </p:grpSpPr>
            <p:sp>
              <p:nvSpPr>
                <p:cNvPr id="172" name="Oval 20"/>
                <p:cNvSpPr>
                  <a:spLocks noChangeArrowheads="1"/>
                </p:cNvSpPr>
                <p:nvPr/>
              </p:nvSpPr>
              <p:spPr bwMode="auto">
                <a:xfrm>
                  <a:off x="3018" y="580"/>
                  <a:ext cx="383" cy="380"/>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73" name="Freeform 21"/>
                <p:cNvSpPr>
                  <a:spLocks noEditPoints="1"/>
                </p:cNvSpPr>
                <p:nvPr/>
              </p:nvSpPr>
              <p:spPr bwMode="auto">
                <a:xfrm>
                  <a:off x="3243" y="-72"/>
                  <a:ext cx="1032" cy="3770"/>
                </a:xfrm>
                <a:custGeom>
                  <a:avLst/>
                  <a:gdLst>
                    <a:gd name="T0" fmla="*/ 180 w 437"/>
                    <a:gd name="T1" fmla="*/ 363 h 1596"/>
                    <a:gd name="T2" fmla="*/ 0 w 437"/>
                    <a:gd name="T3" fmla="*/ 571 h 1596"/>
                    <a:gd name="T4" fmla="*/ 0 w 437"/>
                    <a:gd name="T5" fmla="*/ 1501 h 1596"/>
                    <a:gd name="T6" fmla="*/ 79 w 437"/>
                    <a:gd name="T7" fmla="*/ 1596 h 1596"/>
                    <a:gd name="T8" fmla="*/ 357 w 437"/>
                    <a:gd name="T9" fmla="*/ 1596 h 1596"/>
                    <a:gd name="T10" fmla="*/ 437 w 437"/>
                    <a:gd name="T11" fmla="*/ 1501 h 1596"/>
                    <a:gd name="T12" fmla="*/ 437 w 437"/>
                    <a:gd name="T13" fmla="*/ 95 h 1596"/>
                    <a:gd name="T14" fmla="*/ 357 w 437"/>
                    <a:gd name="T15" fmla="*/ 0 h 1596"/>
                    <a:gd name="T16" fmla="*/ 79 w 437"/>
                    <a:gd name="T17" fmla="*/ 0 h 1596"/>
                    <a:gd name="T18" fmla="*/ 0 w 437"/>
                    <a:gd name="T19" fmla="*/ 95 h 1596"/>
                    <a:gd name="T20" fmla="*/ 0 w 437"/>
                    <a:gd name="T21" fmla="*/ 155 h 1596"/>
                    <a:gd name="T22" fmla="*/ 180 w 437"/>
                    <a:gd name="T23" fmla="*/ 363 h 1596"/>
                    <a:gd name="T24" fmla="*/ 257 w 437"/>
                    <a:gd name="T25" fmla="*/ 1267 h 1596"/>
                    <a:gd name="T26" fmla="*/ 203 w 437"/>
                    <a:gd name="T27" fmla="*/ 1321 h 1596"/>
                    <a:gd name="T28" fmla="*/ 150 w 437"/>
                    <a:gd name="T29" fmla="*/ 1267 h 1596"/>
                    <a:gd name="T30" fmla="*/ 203 w 437"/>
                    <a:gd name="T31" fmla="*/ 1214 h 1596"/>
                    <a:gd name="T32" fmla="*/ 257 w 437"/>
                    <a:gd name="T33" fmla="*/ 1267 h 1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7" h="1596">
                      <a:moveTo>
                        <a:pt x="180" y="363"/>
                      </a:moveTo>
                      <a:cubicBezTo>
                        <a:pt x="180" y="469"/>
                        <a:pt x="101" y="556"/>
                        <a:pt x="0" y="571"/>
                      </a:cubicBezTo>
                      <a:cubicBezTo>
                        <a:pt x="0" y="1501"/>
                        <a:pt x="0" y="1501"/>
                        <a:pt x="0" y="1501"/>
                      </a:cubicBezTo>
                      <a:cubicBezTo>
                        <a:pt x="0" y="1554"/>
                        <a:pt x="35" y="1596"/>
                        <a:pt x="79" y="1596"/>
                      </a:cubicBezTo>
                      <a:cubicBezTo>
                        <a:pt x="357" y="1596"/>
                        <a:pt x="357" y="1596"/>
                        <a:pt x="357" y="1596"/>
                      </a:cubicBezTo>
                      <a:cubicBezTo>
                        <a:pt x="401" y="1596"/>
                        <a:pt x="437" y="1554"/>
                        <a:pt x="437" y="1501"/>
                      </a:cubicBezTo>
                      <a:cubicBezTo>
                        <a:pt x="437" y="95"/>
                        <a:pt x="437" y="95"/>
                        <a:pt x="437" y="95"/>
                      </a:cubicBezTo>
                      <a:cubicBezTo>
                        <a:pt x="437" y="43"/>
                        <a:pt x="401" y="0"/>
                        <a:pt x="357" y="0"/>
                      </a:cubicBezTo>
                      <a:cubicBezTo>
                        <a:pt x="79" y="0"/>
                        <a:pt x="79" y="0"/>
                        <a:pt x="79" y="0"/>
                      </a:cubicBezTo>
                      <a:cubicBezTo>
                        <a:pt x="35" y="0"/>
                        <a:pt x="0" y="43"/>
                        <a:pt x="0" y="95"/>
                      </a:cubicBezTo>
                      <a:cubicBezTo>
                        <a:pt x="0" y="155"/>
                        <a:pt x="0" y="155"/>
                        <a:pt x="0" y="155"/>
                      </a:cubicBezTo>
                      <a:cubicBezTo>
                        <a:pt x="101" y="170"/>
                        <a:pt x="180" y="257"/>
                        <a:pt x="180" y="363"/>
                      </a:cubicBezTo>
                      <a:close/>
                      <a:moveTo>
                        <a:pt x="257" y="1267"/>
                      </a:moveTo>
                      <a:cubicBezTo>
                        <a:pt x="257" y="1297"/>
                        <a:pt x="233" y="1321"/>
                        <a:pt x="203" y="1321"/>
                      </a:cubicBezTo>
                      <a:cubicBezTo>
                        <a:pt x="174" y="1321"/>
                        <a:pt x="150" y="1297"/>
                        <a:pt x="150" y="1267"/>
                      </a:cubicBezTo>
                      <a:cubicBezTo>
                        <a:pt x="150" y="1238"/>
                        <a:pt x="174" y="1214"/>
                        <a:pt x="203" y="1214"/>
                      </a:cubicBezTo>
                      <a:cubicBezTo>
                        <a:pt x="233" y="1214"/>
                        <a:pt x="257" y="1238"/>
                        <a:pt x="257" y="126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74" name="Freeform 22"/>
                <p:cNvSpPr>
                  <a:spLocks/>
                </p:cNvSpPr>
                <p:nvPr/>
              </p:nvSpPr>
              <p:spPr bwMode="auto">
                <a:xfrm>
                  <a:off x="2503" y="3434"/>
                  <a:ext cx="2476" cy="957"/>
                </a:xfrm>
                <a:custGeom>
                  <a:avLst/>
                  <a:gdLst>
                    <a:gd name="T0" fmla="*/ 967 w 1048"/>
                    <a:gd name="T1" fmla="*/ 284 h 405"/>
                    <a:gd name="T2" fmla="*/ 820 w 1048"/>
                    <a:gd name="T3" fmla="*/ 0 h 405"/>
                    <a:gd name="T4" fmla="*/ 786 w 1048"/>
                    <a:gd name="T5" fmla="*/ 0 h 405"/>
                    <a:gd name="T6" fmla="*/ 786 w 1048"/>
                    <a:gd name="T7" fmla="*/ 82 h 405"/>
                    <a:gd name="T8" fmla="*/ 710 w 1048"/>
                    <a:gd name="T9" fmla="*/ 173 h 405"/>
                    <a:gd name="T10" fmla="*/ 348 w 1048"/>
                    <a:gd name="T11" fmla="*/ 173 h 405"/>
                    <a:gd name="T12" fmla="*/ 271 w 1048"/>
                    <a:gd name="T13" fmla="*/ 82 h 405"/>
                    <a:gd name="T14" fmla="*/ 271 w 1048"/>
                    <a:gd name="T15" fmla="*/ 0 h 405"/>
                    <a:gd name="T16" fmla="*/ 231 w 1048"/>
                    <a:gd name="T17" fmla="*/ 0 h 405"/>
                    <a:gd name="T18" fmla="*/ 81 w 1048"/>
                    <a:gd name="T19" fmla="*/ 282 h 405"/>
                    <a:gd name="T20" fmla="*/ 133 w 1048"/>
                    <a:gd name="T21" fmla="*/ 405 h 405"/>
                    <a:gd name="T22" fmla="*/ 923 w 1048"/>
                    <a:gd name="T23" fmla="*/ 405 h 405"/>
                    <a:gd name="T24" fmla="*/ 967 w 1048"/>
                    <a:gd name="T25" fmla="*/ 284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8" h="405">
                      <a:moveTo>
                        <a:pt x="967" y="284"/>
                      </a:moveTo>
                      <a:cubicBezTo>
                        <a:pt x="820" y="0"/>
                        <a:pt x="820" y="0"/>
                        <a:pt x="820" y="0"/>
                      </a:cubicBezTo>
                      <a:cubicBezTo>
                        <a:pt x="786" y="0"/>
                        <a:pt x="786" y="0"/>
                        <a:pt x="786" y="0"/>
                      </a:cubicBezTo>
                      <a:cubicBezTo>
                        <a:pt x="786" y="82"/>
                        <a:pt x="786" y="82"/>
                        <a:pt x="786" y="82"/>
                      </a:cubicBezTo>
                      <a:cubicBezTo>
                        <a:pt x="786" y="132"/>
                        <a:pt x="752" y="173"/>
                        <a:pt x="710" y="173"/>
                      </a:cubicBezTo>
                      <a:cubicBezTo>
                        <a:pt x="348" y="173"/>
                        <a:pt x="348" y="173"/>
                        <a:pt x="348" y="173"/>
                      </a:cubicBezTo>
                      <a:cubicBezTo>
                        <a:pt x="306" y="173"/>
                        <a:pt x="271" y="132"/>
                        <a:pt x="271" y="82"/>
                      </a:cubicBezTo>
                      <a:cubicBezTo>
                        <a:pt x="271" y="0"/>
                        <a:pt x="271" y="0"/>
                        <a:pt x="271" y="0"/>
                      </a:cubicBezTo>
                      <a:cubicBezTo>
                        <a:pt x="231" y="0"/>
                        <a:pt x="231" y="0"/>
                        <a:pt x="231" y="0"/>
                      </a:cubicBezTo>
                      <a:cubicBezTo>
                        <a:pt x="81" y="282"/>
                        <a:pt x="81" y="282"/>
                        <a:pt x="81" y="282"/>
                      </a:cubicBezTo>
                      <a:cubicBezTo>
                        <a:pt x="81" y="282"/>
                        <a:pt x="0" y="401"/>
                        <a:pt x="133" y="405"/>
                      </a:cubicBezTo>
                      <a:cubicBezTo>
                        <a:pt x="923" y="405"/>
                        <a:pt x="923" y="405"/>
                        <a:pt x="923" y="405"/>
                      </a:cubicBezTo>
                      <a:cubicBezTo>
                        <a:pt x="1048" y="397"/>
                        <a:pt x="967" y="284"/>
                        <a:pt x="967" y="28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grpSp>
        </p:grpSp>
        <p:grpSp>
          <p:nvGrpSpPr>
            <p:cNvPr id="39" name="Group 382"/>
            <p:cNvGrpSpPr/>
            <p:nvPr/>
          </p:nvGrpSpPr>
          <p:grpSpPr>
            <a:xfrm>
              <a:off x="5171547" y="2650696"/>
              <a:ext cx="230951" cy="225236"/>
              <a:chOff x="8693941" y="4698747"/>
              <a:chExt cx="676223" cy="676223"/>
            </a:xfrm>
          </p:grpSpPr>
          <p:sp>
            <p:nvSpPr>
              <p:cNvPr id="166" name="Oval 165"/>
              <p:cNvSpPr/>
              <p:nvPr/>
            </p:nvSpPr>
            <p:spPr>
              <a:xfrm rot="8100000">
                <a:off x="8693941" y="4698747"/>
                <a:ext cx="676223" cy="676223"/>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85"/>
                  </a:spcBef>
                </a:pPr>
                <a:endParaRPr lang="en-US" sz="1100" cap="all" dirty="0">
                  <a:solidFill>
                    <a:srgbClr val="FFFFFF"/>
                  </a:solidFill>
                  <a:latin typeface="Trebuchet MS" panose="020B0603020202020204" pitchFamily="34" charset="0"/>
                </a:endParaRPr>
              </a:p>
            </p:txBody>
          </p:sp>
          <p:grpSp>
            <p:nvGrpSpPr>
              <p:cNvPr id="167" name="Group 32"/>
              <p:cNvGrpSpPr>
                <a:grpSpLocks noChangeAspect="1"/>
              </p:cNvGrpSpPr>
              <p:nvPr/>
            </p:nvGrpSpPr>
            <p:grpSpPr bwMode="auto">
              <a:xfrm>
                <a:off x="8862284" y="4796087"/>
                <a:ext cx="339537" cy="474221"/>
                <a:chOff x="2211" y="22"/>
                <a:chExt cx="3063" cy="4278"/>
              </a:xfrm>
              <a:solidFill>
                <a:schemeClr val="bg1"/>
              </a:solidFill>
            </p:grpSpPr>
            <p:sp>
              <p:nvSpPr>
                <p:cNvPr id="168" name="Oval 33"/>
                <p:cNvSpPr>
                  <a:spLocks noChangeArrowheads="1"/>
                </p:cNvSpPr>
                <p:nvPr/>
              </p:nvSpPr>
              <p:spPr bwMode="auto">
                <a:xfrm>
                  <a:off x="2416" y="476"/>
                  <a:ext cx="418" cy="418"/>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69" name="Freeform 34"/>
                <p:cNvSpPr>
                  <a:spLocks noEditPoints="1"/>
                </p:cNvSpPr>
                <p:nvPr/>
              </p:nvSpPr>
              <p:spPr bwMode="auto">
                <a:xfrm>
                  <a:off x="2211" y="22"/>
                  <a:ext cx="3063" cy="4278"/>
                </a:xfrm>
                <a:custGeom>
                  <a:avLst/>
                  <a:gdLst>
                    <a:gd name="T0" fmla="*/ 1297 w 1297"/>
                    <a:gd name="T1" fmla="*/ 1517 h 1811"/>
                    <a:gd name="T2" fmla="*/ 857 w 1297"/>
                    <a:gd name="T3" fmla="*/ 1352 h 1811"/>
                    <a:gd name="T4" fmla="*/ 857 w 1297"/>
                    <a:gd name="T5" fmla="*/ 1204 h 1811"/>
                    <a:gd name="T6" fmla="*/ 1264 w 1297"/>
                    <a:gd name="T7" fmla="*/ 621 h 1811"/>
                    <a:gd name="T8" fmla="*/ 643 w 1297"/>
                    <a:gd name="T9" fmla="*/ 0 h 1811"/>
                    <a:gd name="T10" fmla="*/ 302 w 1297"/>
                    <a:gd name="T11" fmla="*/ 103 h 1811"/>
                    <a:gd name="T12" fmla="*/ 400 w 1297"/>
                    <a:gd name="T13" fmla="*/ 288 h 1811"/>
                    <a:gd name="T14" fmla="*/ 176 w 1297"/>
                    <a:gd name="T15" fmla="*/ 512 h 1811"/>
                    <a:gd name="T16" fmla="*/ 43 w 1297"/>
                    <a:gd name="T17" fmla="*/ 467 h 1811"/>
                    <a:gd name="T18" fmla="*/ 23 w 1297"/>
                    <a:gd name="T19" fmla="*/ 621 h 1811"/>
                    <a:gd name="T20" fmla="*/ 450 w 1297"/>
                    <a:gd name="T21" fmla="*/ 1212 h 1811"/>
                    <a:gd name="T22" fmla="*/ 450 w 1297"/>
                    <a:gd name="T23" fmla="*/ 1351 h 1811"/>
                    <a:gd name="T24" fmla="*/ 0 w 1297"/>
                    <a:gd name="T25" fmla="*/ 1517 h 1811"/>
                    <a:gd name="T26" fmla="*/ 8 w 1297"/>
                    <a:gd name="T27" fmla="*/ 1542 h 1811"/>
                    <a:gd name="T28" fmla="*/ 0 w 1297"/>
                    <a:gd name="T29" fmla="*/ 1576 h 1811"/>
                    <a:gd name="T30" fmla="*/ 648 w 1297"/>
                    <a:gd name="T31" fmla="*/ 1811 h 1811"/>
                    <a:gd name="T32" fmla="*/ 1297 w 1297"/>
                    <a:gd name="T33" fmla="*/ 1576 h 1811"/>
                    <a:gd name="T34" fmla="*/ 1289 w 1297"/>
                    <a:gd name="T35" fmla="*/ 1542 h 1811"/>
                    <a:gd name="T36" fmla="*/ 1297 w 1297"/>
                    <a:gd name="T37" fmla="*/ 1517 h 1811"/>
                    <a:gd name="T38" fmla="*/ 647 w 1297"/>
                    <a:gd name="T39" fmla="*/ 863 h 1811"/>
                    <a:gd name="T40" fmla="*/ 425 w 1297"/>
                    <a:gd name="T41" fmla="*/ 641 h 1811"/>
                    <a:gd name="T42" fmla="*/ 647 w 1297"/>
                    <a:gd name="T43" fmla="*/ 419 h 1811"/>
                    <a:gd name="T44" fmla="*/ 869 w 1297"/>
                    <a:gd name="T45" fmla="*/ 641 h 1811"/>
                    <a:gd name="T46" fmla="*/ 647 w 1297"/>
                    <a:gd name="T47" fmla="*/ 863 h 1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97" h="1811">
                      <a:moveTo>
                        <a:pt x="1297" y="1517"/>
                      </a:moveTo>
                      <a:cubicBezTo>
                        <a:pt x="1297" y="1440"/>
                        <a:pt x="1113" y="1376"/>
                        <a:pt x="857" y="1352"/>
                      </a:cubicBezTo>
                      <a:cubicBezTo>
                        <a:pt x="857" y="1204"/>
                        <a:pt x="857" y="1204"/>
                        <a:pt x="857" y="1204"/>
                      </a:cubicBezTo>
                      <a:cubicBezTo>
                        <a:pt x="1094" y="1116"/>
                        <a:pt x="1264" y="888"/>
                        <a:pt x="1264" y="621"/>
                      </a:cubicBezTo>
                      <a:cubicBezTo>
                        <a:pt x="1264" y="279"/>
                        <a:pt x="985" y="0"/>
                        <a:pt x="643" y="0"/>
                      </a:cubicBezTo>
                      <a:cubicBezTo>
                        <a:pt x="517" y="0"/>
                        <a:pt x="400" y="38"/>
                        <a:pt x="302" y="103"/>
                      </a:cubicBezTo>
                      <a:cubicBezTo>
                        <a:pt x="361" y="143"/>
                        <a:pt x="400" y="211"/>
                        <a:pt x="400" y="288"/>
                      </a:cubicBezTo>
                      <a:cubicBezTo>
                        <a:pt x="400" y="412"/>
                        <a:pt x="300" y="512"/>
                        <a:pt x="176" y="512"/>
                      </a:cubicBezTo>
                      <a:cubicBezTo>
                        <a:pt x="126" y="512"/>
                        <a:pt x="80" y="495"/>
                        <a:pt x="43" y="467"/>
                      </a:cubicBezTo>
                      <a:cubicBezTo>
                        <a:pt x="30" y="517"/>
                        <a:pt x="23" y="568"/>
                        <a:pt x="23" y="621"/>
                      </a:cubicBezTo>
                      <a:cubicBezTo>
                        <a:pt x="23" y="896"/>
                        <a:pt x="202" y="1130"/>
                        <a:pt x="450" y="1212"/>
                      </a:cubicBezTo>
                      <a:cubicBezTo>
                        <a:pt x="450" y="1351"/>
                        <a:pt x="450" y="1351"/>
                        <a:pt x="450" y="1351"/>
                      </a:cubicBezTo>
                      <a:cubicBezTo>
                        <a:pt x="189" y="1374"/>
                        <a:pt x="0" y="1439"/>
                        <a:pt x="0" y="1517"/>
                      </a:cubicBezTo>
                      <a:cubicBezTo>
                        <a:pt x="0" y="1525"/>
                        <a:pt x="3" y="1534"/>
                        <a:pt x="8" y="1542"/>
                      </a:cubicBezTo>
                      <a:cubicBezTo>
                        <a:pt x="3" y="1553"/>
                        <a:pt x="0" y="1565"/>
                        <a:pt x="0" y="1576"/>
                      </a:cubicBezTo>
                      <a:cubicBezTo>
                        <a:pt x="0" y="1705"/>
                        <a:pt x="291" y="1811"/>
                        <a:pt x="648" y="1811"/>
                      </a:cubicBezTo>
                      <a:cubicBezTo>
                        <a:pt x="1005" y="1811"/>
                        <a:pt x="1297" y="1705"/>
                        <a:pt x="1297" y="1576"/>
                      </a:cubicBezTo>
                      <a:cubicBezTo>
                        <a:pt x="1297" y="1565"/>
                        <a:pt x="1294" y="1553"/>
                        <a:pt x="1289" y="1542"/>
                      </a:cubicBezTo>
                      <a:cubicBezTo>
                        <a:pt x="1294" y="1534"/>
                        <a:pt x="1297" y="1525"/>
                        <a:pt x="1297" y="1517"/>
                      </a:cubicBezTo>
                      <a:close/>
                      <a:moveTo>
                        <a:pt x="647" y="863"/>
                      </a:moveTo>
                      <a:cubicBezTo>
                        <a:pt x="525" y="863"/>
                        <a:pt x="425" y="764"/>
                        <a:pt x="425" y="641"/>
                      </a:cubicBezTo>
                      <a:cubicBezTo>
                        <a:pt x="425" y="519"/>
                        <a:pt x="525" y="419"/>
                        <a:pt x="647" y="419"/>
                      </a:cubicBezTo>
                      <a:cubicBezTo>
                        <a:pt x="770" y="419"/>
                        <a:pt x="869" y="519"/>
                        <a:pt x="869" y="641"/>
                      </a:cubicBezTo>
                      <a:cubicBezTo>
                        <a:pt x="869" y="764"/>
                        <a:pt x="770" y="863"/>
                        <a:pt x="647" y="86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grpSp>
        </p:grpSp>
        <p:grpSp>
          <p:nvGrpSpPr>
            <p:cNvPr id="40" name="Group 427"/>
            <p:cNvGrpSpPr/>
            <p:nvPr/>
          </p:nvGrpSpPr>
          <p:grpSpPr>
            <a:xfrm>
              <a:off x="5171327" y="2398765"/>
              <a:ext cx="230951" cy="225236"/>
              <a:chOff x="8693941" y="1472926"/>
              <a:chExt cx="676223" cy="676223"/>
            </a:xfrm>
          </p:grpSpPr>
          <p:sp>
            <p:nvSpPr>
              <p:cNvPr id="161" name="Oval 160"/>
              <p:cNvSpPr/>
              <p:nvPr/>
            </p:nvSpPr>
            <p:spPr>
              <a:xfrm rot="2700000">
                <a:off x="8693941" y="1472926"/>
                <a:ext cx="676223" cy="676223"/>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85"/>
                  </a:spcBef>
                </a:pPr>
                <a:endParaRPr lang="en-US" sz="1100" cap="all" dirty="0">
                  <a:solidFill>
                    <a:srgbClr val="FFFFFF"/>
                  </a:solidFill>
                  <a:latin typeface="Trebuchet MS" panose="020B0603020202020204" pitchFamily="34" charset="0"/>
                </a:endParaRPr>
              </a:p>
            </p:txBody>
          </p:sp>
          <p:grpSp>
            <p:nvGrpSpPr>
              <p:cNvPr id="162" name="Group 139"/>
              <p:cNvGrpSpPr>
                <a:grpSpLocks noChangeAspect="1"/>
              </p:cNvGrpSpPr>
              <p:nvPr/>
            </p:nvGrpSpPr>
            <p:grpSpPr bwMode="auto">
              <a:xfrm>
                <a:off x="8805025" y="1574765"/>
                <a:ext cx="427359" cy="425234"/>
                <a:chOff x="1443" y="-141"/>
                <a:chExt cx="4625" cy="4602"/>
              </a:xfrm>
              <a:solidFill>
                <a:schemeClr val="bg1"/>
              </a:solidFill>
            </p:grpSpPr>
            <p:sp>
              <p:nvSpPr>
                <p:cNvPr id="163" name="Freeform 140"/>
                <p:cNvSpPr>
                  <a:spLocks noEditPoints="1"/>
                </p:cNvSpPr>
                <p:nvPr/>
              </p:nvSpPr>
              <p:spPr bwMode="auto">
                <a:xfrm>
                  <a:off x="1460" y="-141"/>
                  <a:ext cx="4608" cy="4602"/>
                </a:xfrm>
                <a:custGeom>
                  <a:avLst/>
                  <a:gdLst>
                    <a:gd name="T0" fmla="*/ 1910 w 1951"/>
                    <a:gd name="T1" fmla="*/ 1735 h 1948"/>
                    <a:gd name="T2" fmla="*/ 1827 w 1951"/>
                    <a:gd name="T3" fmla="*/ 1616 h 1948"/>
                    <a:gd name="T4" fmla="*/ 1656 w 1951"/>
                    <a:gd name="T5" fmla="*/ 1490 h 1948"/>
                    <a:gd name="T6" fmla="*/ 1230 w 1951"/>
                    <a:gd name="T7" fmla="*/ 1490 h 1948"/>
                    <a:gd name="T8" fmla="*/ 1230 w 1951"/>
                    <a:gd name="T9" fmla="*/ 1386 h 1948"/>
                    <a:gd name="T10" fmla="*/ 1776 w 1951"/>
                    <a:gd name="T11" fmla="*/ 1386 h 1948"/>
                    <a:gd name="T12" fmla="*/ 1890 w 1951"/>
                    <a:gd name="T13" fmla="*/ 1251 h 1948"/>
                    <a:gd name="T14" fmla="*/ 1890 w 1951"/>
                    <a:gd name="T15" fmla="*/ 1044 h 1948"/>
                    <a:gd name="T16" fmla="*/ 1890 w 1951"/>
                    <a:gd name="T17" fmla="*/ 1044 h 1948"/>
                    <a:gd name="T18" fmla="*/ 1890 w 1951"/>
                    <a:gd name="T19" fmla="*/ 394 h 1948"/>
                    <a:gd name="T20" fmla="*/ 1890 w 1951"/>
                    <a:gd name="T21" fmla="*/ 394 h 1948"/>
                    <a:gd name="T22" fmla="*/ 1890 w 1951"/>
                    <a:gd name="T23" fmla="*/ 135 h 1948"/>
                    <a:gd name="T24" fmla="*/ 1776 w 1951"/>
                    <a:gd name="T25" fmla="*/ 0 h 1948"/>
                    <a:gd name="T26" fmla="*/ 175 w 1951"/>
                    <a:gd name="T27" fmla="*/ 0 h 1948"/>
                    <a:gd name="T28" fmla="*/ 81 w 1951"/>
                    <a:gd name="T29" fmla="*/ 59 h 1948"/>
                    <a:gd name="T30" fmla="*/ 301 w 1951"/>
                    <a:gd name="T31" fmla="*/ 282 h 1948"/>
                    <a:gd name="T32" fmla="*/ 79 w 1951"/>
                    <a:gd name="T33" fmla="*/ 504 h 1948"/>
                    <a:gd name="T34" fmla="*/ 61 w 1951"/>
                    <a:gd name="T35" fmla="*/ 502 h 1948"/>
                    <a:gd name="T36" fmla="*/ 61 w 1951"/>
                    <a:gd name="T37" fmla="*/ 1044 h 1948"/>
                    <a:gd name="T38" fmla="*/ 61 w 1951"/>
                    <a:gd name="T39" fmla="*/ 1044 h 1948"/>
                    <a:gd name="T40" fmla="*/ 61 w 1951"/>
                    <a:gd name="T41" fmla="*/ 1251 h 1948"/>
                    <a:gd name="T42" fmla="*/ 175 w 1951"/>
                    <a:gd name="T43" fmla="*/ 1386 h 1948"/>
                    <a:gd name="T44" fmla="*/ 687 w 1951"/>
                    <a:gd name="T45" fmla="*/ 1386 h 1948"/>
                    <a:gd name="T46" fmla="*/ 687 w 1951"/>
                    <a:gd name="T47" fmla="*/ 1490 h 1948"/>
                    <a:gd name="T48" fmla="*/ 317 w 1951"/>
                    <a:gd name="T49" fmla="*/ 1490 h 1948"/>
                    <a:gd name="T50" fmla="*/ 131 w 1951"/>
                    <a:gd name="T51" fmla="*/ 1613 h 1948"/>
                    <a:gd name="T52" fmla="*/ 42 w 1951"/>
                    <a:gd name="T53" fmla="*/ 1735 h 1948"/>
                    <a:gd name="T54" fmla="*/ 22 w 1951"/>
                    <a:gd name="T55" fmla="*/ 1879 h 1948"/>
                    <a:gd name="T56" fmla="*/ 150 w 1951"/>
                    <a:gd name="T57" fmla="*/ 1948 h 1948"/>
                    <a:gd name="T58" fmla="*/ 1800 w 1951"/>
                    <a:gd name="T59" fmla="*/ 1948 h 1948"/>
                    <a:gd name="T60" fmla="*/ 1928 w 1951"/>
                    <a:gd name="T61" fmla="*/ 1880 h 1948"/>
                    <a:gd name="T62" fmla="*/ 1910 w 1951"/>
                    <a:gd name="T63" fmla="*/ 1735 h 1948"/>
                    <a:gd name="T64" fmla="*/ 348 w 1951"/>
                    <a:gd name="T65" fmla="*/ 1150 h 1948"/>
                    <a:gd name="T66" fmla="*/ 348 w 1951"/>
                    <a:gd name="T67" fmla="*/ 214 h 1948"/>
                    <a:gd name="T68" fmla="*/ 1582 w 1951"/>
                    <a:gd name="T69" fmla="*/ 214 h 1948"/>
                    <a:gd name="T70" fmla="*/ 1582 w 1951"/>
                    <a:gd name="T71" fmla="*/ 1150 h 1948"/>
                    <a:gd name="T72" fmla="*/ 348 w 1951"/>
                    <a:gd name="T73" fmla="*/ 1150 h 1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51" h="1948">
                      <a:moveTo>
                        <a:pt x="1910" y="1735"/>
                      </a:moveTo>
                      <a:cubicBezTo>
                        <a:pt x="1827" y="1616"/>
                        <a:pt x="1827" y="1616"/>
                        <a:pt x="1827" y="1616"/>
                      </a:cubicBezTo>
                      <a:cubicBezTo>
                        <a:pt x="1776" y="1544"/>
                        <a:pt x="1743" y="1490"/>
                        <a:pt x="1656" y="1490"/>
                      </a:cubicBezTo>
                      <a:cubicBezTo>
                        <a:pt x="1230" y="1490"/>
                        <a:pt x="1230" y="1490"/>
                        <a:pt x="1230" y="1490"/>
                      </a:cubicBezTo>
                      <a:cubicBezTo>
                        <a:pt x="1230" y="1386"/>
                        <a:pt x="1230" y="1386"/>
                        <a:pt x="1230" y="1386"/>
                      </a:cubicBezTo>
                      <a:cubicBezTo>
                        <a:pt x="1776" y="1386"/>
                        <a:pt x="1776" y="1386"/>
                        <a:pt x="1776" y="1386"/>
                      </a:cubicBezTo>
                      <a:cubicBezTo>
                        <a:pt x="1839" y="1386"/>
                        <a:pt x="1890" y="1326"/>
                        <a:pt x="1890" y="1251"/>
                      </a:cubicBezTo>
                      <a:cubicBezTo>
                        <a:pt x="1890" y="1044"/>
                        <a:pt x="1890" y="1044"/>
                        <a:pt x="1890" y="1044"/>
                      </a:cubicBezTo>
                      <a:cubicBezTo>
                        <a:pt x="1890" y="1044"/>
                        <a:pt x="1890" y="1044"/>
                        <a:pt x="1890" y="1044"/>
                      </a:cubicBezTo>
                      <a:cubicBezTo>
                        <a:pt x="1890" y="394"/>
                        <a:pt x="1890" y="394"/>
                        <a:pt x="1890" y="394"/>
                      </a:cubicBezTo>
                      <a:cubicBezTo>
                        <a:pt x="1890" y="394"/>
                        <a:pt x="1890" y="394"/>
                        <a:pt x="1890" y="394"/>
                      </a:cubicBezTo>
                      <a:cubicBezTo>
                        <a:pt x="1890" y="135"/>
                        <a:pt x="1890" y="135"/>
                        <a:pt x="1890" y="135"/>
                      </a:cubicBezTo>
                      <a:cubicBezTo>
                        <a:pt x="1890" y="60"/>
                        <a:pt x="1839" y="0"/>
                        <a:pt x="1776" y="0"/>
                      </a:cubicBezTo>
                      <a:cubicBezTo>
                        <a:pt x="175" y="0"/>
                        <a:pt x="175" y="0"/>
                        <a:pt x="175" y="0"/>
                      </a:cubicBezTo>
                      <a:cubicBezTo>
                        <a:pt x="135" y="0"/>
                        <a:pt x="101" y="23"/>
                        <a:pt x="81" y="59"/>
                      </a:cubicBezTo>
                      <a:cubicBezTo>
                        <a:pt x="203" y="61"/>
                        <a:pt x="301" y="160"/>
                        <a:pt x="301" y="282"/>
                      </a:cubicBezTo>
                      <a:cubicBezTo>
                        <a:pt x="301" y="404"/>
                        <a:pt x="202" y="504"/>
                        <a:pt x="79" y="504"/>
                      </a:cubicBezTo>
                      <a:cubicBezTo>
                        <a:pt x="73" y="504"/>
                        <a:pt x="67" y="503"/>
                        <a:pt x="61" y="502"/>
                      </a:cubicBezTo>
                      <a:cubicBezTo>
                        <a:pt x="61" y="1044"/>
                        <a:pt x="61" y="1044"/>
                        <a:pt x="61" y="1044"/>
                      </a:cubicBezTo>
                      <a:cubicBezTo>
                        <a:pt x="61" y="1044"/>
                        <a:pt x="61" y="1044"/>
                        <a:pt x="61" y="1044"/>
                      </a:cubicBezTo>
                      <a:cubicBezTo>
                        <a:pt x="61" y="1251"/>
                        <a:pt x="61" y="1251"/>
                        <a:pt x="61" y="1251"/>
                      </a:cubicBezTo>
                      <a:cubicBezTo>
                        <a:pt x="61" y="1326"/>
                        <a:pt x="112" y="1386"/>
                        <a:pt x="175" y="1386"/>
                      </a:cubicBezTo>
                      <a:cubicBezTo>
                        <a:pt x="687" y="1386"/>
                        <a:pt x="687" y="1386"/>
                        <a:pt x="687" y="1386"/>
                      </a:cubicBezTo>
                      <a:cubicBezTo>
                        <a:pt x="687" y="1490"/>
                        <a:pt x="687" y="1490"/>
                        <a:pt x="687" y="1490"/>
                      </a:cubicBezTo>
                      <a:cubicBezTo>
                        <a:pt x="317" y="1490"/>
                        <a:pt x="317" y="1490"/>
                        <a:pt x="317" y="1490"/>
                      </a:cubicBezTo>
                      <a:cubicBezTo>
                        <a:pt x="231" y="1490"/>
                        <a:pt x="183" y="1543"/>
                        <a:pt x="131" y="1613"/>
                      </a:cubicBezTo>
                      <a:cubicBezTo>
                        <a:pt x="42" y="1735"/>
                        <a:pt x="42" y="1735"/>
                        <a:pt x="42" y="1735"/>
                      </a:cubicBezTo>
                      <a:cubicBezTo>
                        <a:pt x="7" y="1783"/>
                        <a:pt x="0" y="1836"/>
                        <a:pt x="22" y="1879"/>
                      </a:cubicBezTo>
                      <a:cubicBezTo>
                        <a:pt x="44" y="1923"/>
                        <a:pt x="91" y="1948"/>
                        <a:pt x="150" y="1948"/>
                      </a:cubicBezTo>
                      <a:cubicBezTo>
                        <a:pt x="1800" y="1948"/>
                        <a:pt x="1800" y="1948"/>
                        <a:pt x="1800" y="1948"/>
                      </a:cubicBezTo>
                      <a:cubicBezTo>
                        <a:pt x="1859" y="1948"/>
                        <a:pt x="1906" y="1923"/>
                        <a:pt x="1928" y="1880"/>
                      </a:cubicBezTo>
                      <a:cubicBezTo>
                        <a:pt x="1951" y="1836"/>
                        <a:pt x="1944" y="1783"/>
                        <a:pt x="1910" y="1735"/>
                      </a:cubicBezTo>
                      <a:close/>
                      <a:moveTo>
                        <a:pt x="348" y="1150"/>
                      </a:moveTo>
                      <a:cubicBezTo>
                        <a:pt x="348" y="214"/>
                        <a:pt x="348" y="214"/>
                        <a:pt x="348" y="214"/>
                      </a:cubicBezTo>
                      <a:cubicBezTo>
                        <a:pt x="1582" y="214"/>
                        <a:pt x="1582" y="214"/>
                        <a:pt x="1582" y="214"/>
                      </a:cubicBezTo>
                      <a:cubicBezTo>
                        <a:pt x="1582" y="1150"/>
                        <a:pt x="1582" y="1150"/>
                        <a:pt x="1582" y="1150"/>
                      </a:cubicBezTo>
                      <a:lnTo>
                        <a:pt x="348" y="115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64" name="Oval 141"/>
                <p:cNvSpPr>
                  <a:spLocks noChangeArrowheads="1"/>
                </p:cNvSpPr>
                <p:nvPr/>
              </p:nvSpPr>
              <p:spPr bwMode="auto">
                <a:xfrm>
                  <a:off x="1443" y="318"/>
                  <a:ext cx="399" cy="396"/>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65" name="Freeform 142"/>
                <p:cNvSpPr>
                  <a:spLocks/>
                </p:cNvSpPr>
                <p:nvPr/>
              </p:nvSpPr>
              <p:spPr bwMode="auto">
                <a:xfrm>
                  <a:off x="3267" y="1026"/>
                  <a:ext cx="1155" cy="815"/>
                </a:xfrm>
                <a:custGeom>
                  <a:avLst/>
                  <a:gdLst>
                    <a:gd name="T0" fmla="*/ 0 w 1155"/>
                    <a:gd name="T1" fmla="*/ 815 h 815"/>
                    <a:gd name="T2" fmla="*/ 1155 w 1155"/>
                    <a:gd name="T3" fmla="*/ 406 h 815"/>
                    <a:gd name="T4" fmla="*/ 0 w 1155"/>
                    <a:gd name="T5" fmla="*/ 0 h 815"/>
                    <a:gd name="T6" fmla="*/ 0 w 1155"/>
                    <a:gd name="T7" fmla="*/ 815 h 815"/>
                  </a:gdLst>
                  <a:ahLst/>
                  <a:cxnLst>
                    <a:cxn ang="0">
                      <a:pos x="T0" y="T1"/>
                    </a:cxn>
                    <a:cxn ang="0">
                      <a:pos x="T2" y="T3"/>
                    </a:cxn>
                    <a:cxn ang="0">
                      <a:pos x="T4" y="T5"/>
                    </a:cxn>
                    <a:cxn ang="0">
                      <a:pos x="T6" y="T7"/>
                    </a:cxn>
                  </a:cxnLst>
                  <a:rect l="0" t="0" r="r" b="b"/>
                  <a:pathLst>
                    <a:path w="1155" h="815">
                      <a:moveTo>
                        <a:pt x="0" y="815"/>
                      </a:moveTo>
                      <a:lnTo>
                        <a:pt x="1155" y="406"/>
                      </a:lnTo>
                      <a:lnTo>
                        <a:pt x="0" y="0"/>
                      </a:lnTo>
                      <a:lnTo>
                        <a:pt x="0" y="8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grpSp>
        </p:grpSp>
        <p:grpSp>
          <p:nvGrpSpPr>
            <p:cNvPr id="41" name="Group 2070"/>
            <p:cNvGrpSpPr/>
            <p:nvPr/>
          </p:nvGrpSpPr>
          <p:grpSpPr>
            <a:xfrm>
              <a:off x="5859297" y="2422900"/>
              <a:ext cx="994180" cy="408498"/>
              <a:chOff x="2694237" y="1926799"/>
              <a:chExt cx="1574496" cy="663359"/>
            </a:xfrm>
          </p:grpSpPr>
          <p:cxnSp>
            <p:nvCxnSpPr>
              <p:cNvPr id="151" name="Straight Connector 150"/>
              <p:cNvCxnSpPr/>
              <p:nvPr/>
            </p:nvCxnSpPr>
            <p:spPr>
              <a:xfrm>
                <a:off x="2694237" y="2285869"/>
                <a:ext cx="644287" cy="0"/>
              </a:xfrm>
              <a:prstGeom prst="line">
                <a:avLst/>
              </a:prstGeom>
              <a:noFill/>
              <a:ln w="25400" cap="rnd" cmpd="sng" algn="ctr">
                <a:solidFill>
                  <a:schemeClr val="tx1">
                    <a:lumMod val="65000"/>
                    <a:lumOff val="35000"/>
                  </a:schemeClr>
                </a:solidFill>
                <a:prstDash val="sysDot"/>
                <a:round/>
                <a:headEnd type="none" w="med" len="med"/>
                <a:tailEnd type="none" w="med" len="med"/>
              </a:ln>
              <a:effectLst/>
            </p:spPr>
          </p:cxnSp>
          <p:cxnSp>
            <p:nvCxnSpPr>
              <p:cNvPr id="152" name="Straight Connector 151"/>
              <p:cNvCxnSpPr/>
              <p:nvPr/>
            </p:nvCxnSpPr>
            <p:spPr>
              <a:xfrm>
                <a:off x="3902973" y="2290054"/>
                <a:ext cx="365760" cy="0"/>
              </a:xfrm>
              <a:prstGeom prst="line">
                <a:avLst/>
              </a:prstGeom>
              <a:ln w="38100">
                <a:solidFill>
                  <a:srgbClr val="62448E"/>
                </a:solidFill>
                <a:tailEnd type="none"/>
              </a:ln>
            </p:spPr>
            <p:style>
              <a:lnRef idx="1">
                <a:schemeClr val="accent1"/>
              </a:lnRef>
              <a:fillRef idx="0">
                <a:schemeClr val="accent1"/>
              </a:fillRef>
              <a:effectRef idx="0">
                <a:schemeClr val="accent1"/>
              </a:effectRef>
              <a:fontRef idx="minor">
                <a:schemeClr val="tx1"/>
              </a:fontRef>
            </p:style>
          </p:cxnSp>
          <p:grpSp>
            <p:nvGrpSpPr>
              <p:cNvPr id="153" name="Group 2058"/>
              <p:cNvGrpSpPr/>
              <p:nvPr/>
            </p:nvGrpSpPr>
            <p:grpSpPr>
              <a:xfrm>
                <a:off x="3293427" y="1926799"/>
                <a:ext cx="663359" cy="663359"/>
                <a:chOff x="3293427" y="1926799"/>
                <a:chExt cx="663359" cy="663359"/>
              </a:xfrm>
            </p:grpSpPr>
            <p:sp>
              <p:nvSpPr>
                <p:cNvPr id="154" name="Oval 153"/>
                <p:cNvSpPr/>
                <p:nvPr/>
              </p:nvSpPr>
              <p:spPr>
                <a:xfrm>
                  <a:off x="3293427" y="1926799"/>
                  <a:ext cx="663359" cy="66335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85"/>
                    </a:spcBef>
                  </a:pPr>
                  <a:endParaRPr lang="en-US" sz="1100" cap="all" dirty="0">
                    <a:solidFill>
                      <a:srgbClr val="FFFFFF"/>
                    </a:solidFill>
                    <a:latin typeface="Trebuchet MS" panose="020B0603020202020204" pitchFamily="34" charset="0"/>
                  </a:endParaRPr>
                </a:p>
              </p:txBody>
            </p:sp>
            <p:grpSp>
              <p:nvGrpSpPr>
                <p:cNvPr id="155" name="Group 5"/>
                <p:cNvGrpSpPr>
                  <a:grpSpLocks noChangeAspect="1"/>
                </p:cNvGrpSpPr>
                <p:nvPr/>
              </p:nvGrpSpPr>
              <p:grpSpPr bwMode="auto">
                <a:xfrm>
                  <a:off x="3462118" y="2012044"/>
                  <a:ext cx="230868" cy="489453"/>
                  <a:chOff x="2922" y="526"/>
                  <a:chExt cx="1541" cy="3267"/>
                </a:xfrm>
                <a:solidFill>
                  <a:schemeClr val="bg1"/>
                </a:solidFill>
              </p:grpSpPr>
              <p:sp>
                <p:nvSpPr>
                  <p:cNvPr id="156" name="Freeform 6"/>
                  <p:cNvSpPr>
                    <a:spLocks/>
                  </p:cNvSpPr>
                  <p:nvPr/>
                </p:nvSpPr>
                <p:spPr bwMode="auto">
                  <a:xfrm>
                    <a:off x="4035" y="687"/>
                    <a:ext cx="428" cy="3106"/>
                  </a:xfrm>
                  <a:custGeom>
                    <a:avLst/>
                    <a:gdLst>
                      <a:gd name="T0" fmla="*/ 93 w 181"/>
                      <a:gd name="T1" fmla="*/ 0 h 1315"/>
                      <a:gd name="T2" fmla="*/ 0 w 181"/>
                      <a:gd name="T3" fmla="*/ 63 h 1315"/>
                      <a:gd name="T4" fmla="*/ 0 w 181"/>
                      <a:gd name="T5" fmla="*/ 110 h 1315"/>
                      <a:gd name="T6" fmla="*/ 30 w 181"/>
                      <a:gd name="T7" fmla="*/ 106 h 1315"/>
                      <a:gd name="T8" fmla="*/ 161 w 181"/>
                      <a:gd name="T9" fmla="*/ 237 h 1315"/>
                      <a:gd name="T10" fmla="*/ 30 w 181"/>
                      <a:gd name="T11" fmla="*/ 368 h 1315"/>
                      <a:gd name="T12" fmla="*/ 0 w 181"/>
                      <a:gd name="T13" fmla="*/ 364 h 1315"/>
                      <a:gd name="T14" fmla="*/ 0 w 181"/>
                      <a:gd name="T15" fmla="*/ 1263 h 1315"/>
                      <a:gd name="T16" fmla="*/ 87 w 181"/>
                      <a:gd name="T17" fmla="*/ 1313 h 1315"/>
                      <a:gd name="T18" fmla="*/ 181 w 181"/>
                      <a:gd name="T19" fmla="*/ 1261 h 1315"/>
                      <a:gd name="T20" fmla="*/ 181 w 181"/>
                      <a:gd name="T21" fmla="*/ 63 h 1315"/>
                      <a:gd name="T22" fmla="*/ 93 w 181"/>
                      <a:gd name="T23" fmla="*/ 0 h 1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1" h="1315">
                        <a:moveTo>
                          <a:pt x="93" y="0"/>
                        </a:moveTo>
                        <a:cubicBezTo>
                          <a:pt x="4" y="0"/>
                          <a:pt x="0" y="63"/>
                          <a:pt x="0" y="63"/>
                        </a:cubicBezTo>
                        <a:cubicBezTo>
                          <a:pt x="0" y="110"/>
                          <a:pt x="0" y="110"/>
                          <a:pt x="0" y="110"/>
                        </a:cubicBezTo>
                        <a:cubicBezTo>
                          <a:pt x="10" y="108"/>
                          <a:pt x="20" y="106"/>
                          <a:pt x="30" y="106"/>
                        </a:cubicBezTo>
                        <a:cubicBezTo>
                          <a:pt x="102" y="106"/>
                          <a:pt x="161" y="165"/>
                          <a:pt x="161" y="237"/>
                        </a:cubicBezTo>
                        <a:cubicBezTo>
                          <a:pt x="161" y="309"/>
                          <a:pt x="102" y="368"/>
                          <a:pt x="30" y="368"/>
                        </a:cubicBezTo>
                        <a:cubicBezTo>
                          <a:pt x="20" y="368"/>
                          <a:pt x="10" y="366"/>
                          <a:pt x="0" y="364"/>
                        </a:cubicBezTo>
                        <a:cubicBezTo>
                          <a:pt x="0" y="1263"/>
                          <a:pt x="0" y="1263"/>
                          <a:pt x="0" y="1263"/>
                        </a:cubicBezTo>
                        <a:cubicBezTo>
                          <a:pt x="0" y="1263"/>
                          <a:pt x="4" y="1313"/>
                          <a:pt x="87" y="1313"/>
                        </a:cubicBezTo>
                        <a:cubicBezTo>
                          <a:pt x="87" y="1313"/>
                          <a:pt x="181" y="1315"/>
                          <a:pt x="181" y="1261"/>
                        </a:cubicBezTo>
                        <a:cubicBezTo>
                          <a:pt x="181" y="63"/>
                          <a:pt x="181" y="63"/>
                          <a:pt x="181" y="63"/>
                        </a:cubicBezTo>
                        <a:cubicBezTo>
                          <a:pt x="181" y="4"/>
                          <a:pt x="93" y="0"/>
                          <a:pt x="93"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57" name="Freeform 7"/>
                  <p:cNvSpPr>
                    <a:spLocks/>
                  </p:cNvSpPr>
                  <p:nvPr/>
                </p:nvSpPr>
                <p:spPr bwMode="auto">
                  <a:xfrm>
                    <a:off x="3962" y="1102"/>
                    <a:ext cx="286" cy="286"/>
                  </a:xfrm>
                  <a:custGeom>
                    <a:avLst/>
                    <a:gdLst>
                      <a:gd name="T0" fmla="*/ 103 w 121"/>
                      <a:gd name="T1" fmla="*/ 95 h 121"/>
                      <a:gd name="T2" fmla="*/ 95 w 121"/>
                      <a:gd name="T3" fmla="*/ 19 h 121"/>
                      <a:gd name="T4" fmla="*/ 19 w 121"/>
                      <a:gd name="T5" fmla="*/ 27 h 121"/>
                      <a:gd name="T6" fmla="*/ 27 w 121"/>
                      <a:gd name="T7" fmla="*/ 103 h 121"/>
                      <a:gd name="T8" fmla="*/ 103 w 121"/>
                      <a:gd name="T9" fmla="*/ 95 h 121"/>
                    </a:gdLst>
                    <a:ahLst/>
                    <a:cxnLst>
                      <a:cxn ang="0">
                        <a:pos x="T0" y="T1"/>
                      </a:cxn>
                      <a:cxn ang="0">
                        <a:pos x="T2" y="T3"/>
                      </a:cxn>
                      <a:cxn ang="0">
                        <a:pos x="T4" y="T5"/>
                      </a:cxn>
                      <a:cxn ang="0">
                        <a:pos x="T6" y="T7"/>
                      </a:cxn>
                      <a:cxn ang="0">
                        <a:pos x="T8" y="T9"/>
                      </a:cxn>
                    </a:cxnLst>
                    <a:rect l="0" t="0" r="r" b="b"/>
                    <a:pathLst>
                      <a:path w="121" h="121">
                        <a:moveTo>
                          <a:pt x="103" y="95"/>
                        </a:moveTo>
                        <a:cubicBezTo>
                          <a:pt x="121" y="72"/>
                          <a:pt x="118" y="38"/>
                          <a:pt x="95" y="19"/>
                        </a:cubicBezTo>
                        <a:cubicBezTo>
                          <a:pt x="72" y="0"/>
                          <a:pt x="38" y="4"/>
                          <a:pt x="19" y="27"/>
                        </a:cubicBezTo>
                        <a:cubicBezTo>
                          <a:pt x="0" y="50"/>
                          <a:pt x="4" y="84"/>
                          <a:pt x="27" y="103"/>
                        </a:cubicBezTo>
                        <a:cubicBezTo>
                          <a:pt x="50" y="121"/>
                          <a:pt x="84" y="118"/>
                          <a:pt x="103" y="9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58" name="Freeform 8"/>
                  <p:cNvSpPr>
                    <a:spLocks/>
                  </p:cNvSpPr>
                  <p:nvPr/>
                </p:nvSpPr>
                <p:spPr bwMode="auto">
                  <a:xfrm>
                    <a:off x="2922" y="526"/>
                    <a:ext cx="480" cy="1481"/>
                  </a:xfrm>
                  <a:custGeom>
                    <a:avLst/>
                    <a:gdLst>
                      <a:gd name="T0" fmla="*/ 196 w 203"/>
                      <a:gd name="T1" fmla="*/ 34 h 627"/>
                      <a:gd name="T2" fmla="*/ 196 w 203"/>
                      <a:gd name="T3" fmla="*/ 593 h 627"/>
                      <a:gd name="T4" fmla="*/ 196 w 203"/>
                      <a:gd name="T5" fmla="*/ 593 h 627"/>
                      <a:gd name="T6" fmla="*/ 196 w 203"/>
                      <a:gd name="T7" fmla="*/ 620 h 627"/>
                      <a:gd name="T8" fmla="*/ 196 w 203"/>
                      <a:gd name="T9" fmla="*/ 620 h 627"/>
                      <a:gd name="T10" fmla="*/ 169 w 203"/>
                      <a:gd name="T11" fmla="*/ 620 h 627"/>
                      <a:gd name="T12" fmla="*/ 169 w 203"/>
                      <a:gd name="T13" fmla="*/ 620 h 627"/>
                      <a:gd name="T14" fmla="*/ 169 w 203"/>
                      <a:gd name="T15" fmla="*/ 8 h 627"/>
                      <a:gd name="T16" fmla="*/ 169 w 203"/>
                      <a:gd name="T17" fmla="*/ 8 h 627"/>
                      <a:gd name="T18" fmla="*/ 196 w 203"/>
                      <a:gd name="T19" fmla="*/ 8 h 627"/>
                      <a:gd name="T20" fmla="*/ 196 w 203"/>
                      <a:gd name="T21" fmla="*/ 8 h 627"/>
                      <a:gd name="T22" fmla="*/ 196 w 203"/>
                      <a:gd name="T23" fmla="*/ 34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627">
                        <a:moveTo>
                          <a:pt x="196" y="34"/>
                        </a:moveTo>
                        <a:cubicBezTo>
                          <a:pt x="41" y="189"/>
                          <a:pt x="41" y="439"/>
                          <a:pt x="196" y="593"/>
                        </a:cubicBezTo>
                        <a:cubicBezTo>
                          <a:pt x="196" y="593"/>
                          <a:pt x="196" y="593"/>
                          <a:pt x="196" y="593"/>
                        </a:cubicBezTo>
                        <a:cubicBezTo>
                          <a:pt x="203" y="601"/>
                          <a:pt x="203" y="613"/>
                          <a:pt x="196" y="620"/>
                        </a:cubicBezTo>
                        <a:cubicBezTo>
                          <a:pt x="196" y="620"/>
                          <a:pt x="196" y="620"/>
                          <a:pt x="196" y="620"/>
                        </a:cubicBezTo>
                        <a:cubicBezTo>
                          <a:pt x="188" y="627"/>
                          <a:pt x="176" y="627"/>
                          <a:pt x="169" y="620"/>
                        </a:cubicBezTo>
                        <a:cubicBezTo>
                          <a:pt x="169" y="620"/>
                          <a:pt x="169" y="620"/>
                          <a:pt x="169" y="620"/>
                        </a:cubicBezTo>
                        <a:cubicBezTo>
                          <a:pt x="0" y="451"/>
                          <a:pt x="0" y="177"/>
                          <a:pt x="169" y="8"/>
                        </a:cubicBezTo>
                        <a:cubicBezTo>
                          <a:pt x="169" y="8"/>
                          <a:pt x="169" y="8"/>
                          <a:pt x="169" y="8"/>
                        </a:cubicBezTo>
                        <a:cubicBezTo>
                          <a:pt x="176" y="0"/>
                          <a:pt x="188" y="0"/>
                          <a:pt x="196" y="8"/>
                        </a:cubicBezTo>
                        <a:cubicBezTo>
                          <a:pt x="196" y="8"/>
                          <a:pt x="196" y="8"/>
                          <a:pt x="196" y="8"/>
                        </a:cubicBezTo>
                        <a:cubicBezTo>
                          <a:pt x="203" y="15"/>
                          <a:pt x="203" y="27"/>
                          <a:pt x="196" y="3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59" name="Freeform 9"/>
                  <p:cNvSpPr>
                    <a:spLocks/>
                  </p:cNvSpPr>
                  <p:nvPr/>
                </p:nvSpPr>
                <p:spPr bwMode="auto">
                  <a:xfrm>
                    <a:off x="3206" y="710"/>
                    <a:ext cx="378" cy="1115"/>
                  </a:xfrm>
                  <a:custGeom>
                    <a:avLst/>
                    <a:gdLst>
                      <a:gd name="T0" fmla="*/ 153 w 160"/>
                      <a:gd name="T1" fmla="*/ 33 h 472"/>
                      <a:gd name="T2" fmla="*/ 153 w 160"/>
                      <a:gd name="T3" fmla="*/ 438 h 472"/>
                      <a:gd name="T4" fmla="*/ 153 w 160"/>
                      <a:gd name="T5" fmla="*/ 438 h 472"/>
                      <a:gd name="T6" fmla="*/ 153 w 160"/>
                      <a:gd name="T7" fmla="*/ 438 h 472"/>
                      <a:gd name="T8" fmla="*/ 153 w 160"/>
                      <a:gd name="T9" fmla="*/ 464 h 472"/>
                      <a:gd name="T10" fmla="*/ 153 w 160"/>
                      <a:gd name="T11" fmla="*/ 464 h 472"/>
                      <a:gd name="T12" fmla="*/ 126 w 160"/>
                      <a:gd name="T13" fmla="*/ 464 h 472"/>
                      <a:gd name="T14" fmla="*/ 126 w 160"/>
                      <a:gd name="T15" fmla="*/ 464 h 472"/>
                      <a:gd name="T16" fmla="*/ 126 w 160"/>
                      <a:gd name="T17" fmla="*/ 7 h 472"/>
                      <a:gd name="T18" fmla="*/ 126 w 160"/>
                      <a:gd name="T19" fmla="*/ 7 h 472"/>
                      <a:gd name="T20" fmla="*/ 153 w 160"/>
                      <a:gd name="T21" fmla="*/ 7 h 472"/>
                      <a:gd name="T22" fmla="*/ 153 w 160"/>
                      <a:gd name="T23" fmla="*/ 7 h 472"/>
                      <a:gd name="T24" fmla="*/ 153 w 160"/>
                      <a:gd name="T25" fmla="*/ 33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 h="472">
                        <a:moveTo>
                          <a:pt x="153" y="33"/>
                        </a:moveTo>
                        <a:cubicBezTo>
                          <a:pt x="41" y="145"/>
                          <a:pt x="41" y="326"/>
                          <a:pt x="153" y="438"/>
                        </a:cubicBezTo>
                        <a:cubicBezTo>
                          <a:pt x="153" y="438"/>
                          <a:pt x="153" y="438"/>
                          <a:pt x="153" y="438"/>
                        </a:cubicBezTo>
                        <a:cubicBezTo>
                          <a:pt x="153" y="438"/>
                          <a:pt x="153" y="438"/>
                          <a:pt x="153" y="438"/>
                        </a:cubicBezTo>
                        <a:cubicBezTo>
                          <a:pt x="160" y="445"/>
                          <a:pt x="160" y="457"/>
                          <a:pt x="153" y="464"/>
                        </a:cubicBezTo>
                        <a:cubicBezTo>
                          <a:pt x="153" y="464"/>
                          <a:pt x="153" y="464"/>
                          <a:pt x="153" y="464"/>
                        </a:cubicBezTo>
                        <a:cubicBezTo>
                          <a:pt x="146" y="472"/>
                          <a:pt x="134" y="472"/>
                          <a:pt x="126" y="464"/>
                        </a:cubicBezTo>
                        <a:cubicBezTo>
                          <a:pt x="126" y="464"/>
                          <a:pt x="126" y="464"/>
                          <a:pt x="126" y="464"/>
                        </a:cubicBezTo>
                        <a:cubicBezTo>
                          <a:pt x="0" y="338"/>
                          <a:pt x="0" y="133"/>
                          <a:pt x="126" y="7"/>
                        </a:cubicBezTo>
                        <a:cubicBezTo>
                          <a:pt x="126" y="7"/>
                          <a:pt x="126" y="7"/>
                          <a:pt x="126" y="7"/>
                        </a:cubicBezTo>
                        <a:cubicBezTo>
                          <a:pt x="134" y="0"/>
                          <a:pt x="146" y="0"/>
                          <a:pt x="153" y="7"/>
                        </a:cubicBezTo>
                        <a:cubicBezTo>
                          <a:pt x="153" y="7"/>
                          <a:pt x="153" y="7"/>
                          <a:pt x="153" y="7"/>
                        </a:cubicBezTo>
                        <a:cubicBezTo>
                          <a:pt x="160" y="14"/>
                          <a:pt x="160" y="26"/>
                          <a:pt x="153" y="3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60" name="Freeform 10"/>
                  <p:cNvSpPr>
                    <a:spLocks/>
                  </p:cNvSpPr>
                  <p:nvPr/>
                </p:nvSpPr>
                <p:spPr bwMode="auto">
                  <a:xfrm>
                    <a:off x="3471" y="880"/>
                    <a:ext cx="283" cy="775"/>
                  </a:xfrm>
                  <a:custGeom>
                    <a:avLst/>
                    <a:gdLst>
                      <a:gd name="T0" fmla="*/ 113 w 120"/>
                      <a:gd name="T1" fmla="*/ 33 h 328"/>
                      <a:gd name="T2" fmla="*/ 113 w 120"/>
                      <a:gd name="T3" fmla="*/ 294 h 328"/>
                      <a:gd name="T4" fmla="*/ 113 w 120"/>
                      <a:gd name="T5" fmla="*/ 294 h 328"/>
                      <a:gd name="T6" fmla="*/ 113 w 120"/>
                      <a:gd name="T7" fmla="*/ 320 h 328"/>
                      <a:gd name="T8" fmla="*/ 113 w 120"/>
                      <a:gd name="T9" fmla="*/ 320 h 328"/>
                      <a:gd name="T10" fmla="*/ 86 w 120"/>
                      <a:gd name="T11" fmla="*/ 321 h 328"/>
                      <a:gd name="T12" fmla="*/ 86 w 120"/>
                      <a:gd name="T13" fmla="*/ 321 h 328"/>
                      <a:gd name="T14" fmla="*/ 86 w 120"/>
                      <a:gd name="T15" fmla="*/ 7 h 328"/>
                      <a:gd name="T16" fmla="*/ 86 w 120"/>
                      <a:gd name="T17" fmla="*/ 7 h 328"/>
                      <a:gd name="T18" fmla="*/ 113 w 120"/>
                      <a:gd name="T19" fmla="*/ 7 h 328"/>
                      <a:gd name="T20" fmla="*/ 113 w 120"/>
                      <a:gd name="T21" fmla="*/ 7 h 328"/>
                      <a:gd name="T22" fmla="*/ 113 w 120"/>
                      <a:gd name="T23" fmla="*/ 33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0" h="328">
                        <a:moveTo>
                          <a:pt x="113" y="33"/>
                        </a:moveTo>
                        <a:cubicBezTo>
                          <a:pt x="41" y="106"/>
                          <a:pt x="41" y="222"/>
                          <a:pt x="113" y="294"/>
                        </a:cubicBezTo>
                        <a:cubicBezTo>
                          <a:pt x="113" y="294"/>
                          <a:pt x="113" y="294"/>
                          <a:pt x="113" y="294"/>
                        </a:cubicBezTo>
                        <a:cubicBezTo>
                          <a:pt x="120" y="301"/>
                          <a:pt x="120" y="313"/>
                          <a:pt x="113" y="320"/>
                        </a:cubicBezTo>
                        <a:cubicBezTo>
                          <a:pt x="113" y="320"/>
                          <a:pt x="113" y="320"/>
                          <a:pt x="113" y="320"/>
                        </a:cubicBezTo>
                        <a:cubicBezTo>
                          <a:pt x="106" y="328"/>
                          <a:pt x="94" y="328"/>
                          <a:pt x="86" y="321"/>
                        </a:cubicBezTo>
                        <a:cubicBezTo>
                          <a:pt x="86" y="321"/>
                          <a:pt x="86" y="321"/>
                          <a:pt x="86" y="321"/>
                        </a:cubicBezTo>
                        <a:cubicBezTo>
                          <a:pt x="0" y="234"/>
                          <a:pt x="0" y="94"/>
                          <a:pt x="86" y="7"/>
                        </a:cubicBezTo>
                        <a:cubicBezTo>
                          <a:pt x="86" y="7"/>
                          <a:pt x="86" y="7"/>
                          <a:pt x="86" y="7"/>
                        </a:cubicBezTo>
                        <a:cubicBezTo>
                          <a:pt x="94" y="0"/>
                          <a:pt x="106" y="0"/>
                          <a:pt x="113" y="7"/>
                        </a:cubicBezTo>
                        <a:cubicBezTo>
                          <a:pt x="113" y="7"/>
                          <a:pt x="113" y="7"/>
                          <a:pt x="113" y="7"/>
                        </a:cubicBezTo>
                        <a:cubicBezTo>
                          <a:pt x="120" y="14"/>
                          <a:pt x="120" y="26"/>
                          <a:pt x="113" y="3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grpSp>
          </p:grpSp>
        </p:grpSp>
        <p:grpSp>
          <p:nvGrpSpPr>
            <p:cNvPr id="42" name="Group 2069"/>
            <p:cNvGrpSpPr/>
            <p:nvPr>
              <p:custDataLst>
                <p:tags r:id="rId1"/>
              </p:custDataLst>
            </p:nvPr>
          </p:nvGrpSpPr>
          <p:grpSpPr>
            <a:xfrm>
              <a:off x="5655888" y="3144282"/>
              <a:ext cx="969768" cy="408498"/>
              <a:chOff x="2372094" y="3098250"/>
              <a:chExt cx="1535833" cy="663359"/>
            </a:xfrm>
          </p:grpSpPr>
          <p:cxnSp>
            <p:nvCxnSpPr>
              <p:cNvPr id="142" name="Straight Connector 141"/>
              <p:cNvCxnSpPr/>
              <p:nvPr/>
            </p:nvCxnSpPr>
            <p:spPr>
              <a:xfrm>
                <a:off x="2372094" y="3429000"/>
                <a:ext cx="644287" cy="0"/>
              </a:xfrm>
              <a:prstGeom prst="line">
                <a:avLst/>
              </a:prstGeom>
              <a:noFill/>
              <a:ln w="25400" cap="rnd" cmpd="sng" algn="ctr">
                <a:solidFill>
                  <a:schemeClr val="tx1">
                    <a:lumMod val="65000"/>
                    <a:lumOff val="35000"/>
                  </a:schemeClr>
                </a:solidFill>
                <a:prstDash val="sysDot"/>
                <a:round/>
                <a:headEnd type="none" w="med" len="med"/>
                <a:tailEnd type="none" w="med" len="med"/>
              </a:ln>
              <a:effectLst/>
            </p:spPr>
          </p:cxnSp>
          <p:cxnSp>
            <p:nvCxnSpPr>
              <p:cNvPr id="143" name="Straight Connector 142"/>
              <p:cNvCxnSpPr/>
              <p:nvPr/>
            </p:nvCxnSpPr>
            <p:spPr>
              <a:xfrm>
                <a:off x="3587887" y="3429000"/>
                <a:ext cx="320040" cy="0"/>
              </a:xfrm>
              <a:prstGeom prst="line">
                <a:avLst/>
              </a:prstGeom>
              <a:ln w="38100">
                <a:solidFill>
                  <a:srgbClr val="62448E"/>
                </a:solidFill>
                <a:tailEnd type="none"/>
              </a:ln>
            </p:spPr>
            <p:style>
              <a:lnRef idx="1">
                <a:schemeClr val="accent1"/>
              </a:lnRef>
              <a:fillRef idx="0">
                <a:schemeClr val="accent1"/>
              </a:fillRef>
              <a:effectRef idx="0">
                <a:schemeClr val="accent1"/>
              </a:effectRef>
              <a:fontRef idx="minor">
                <a:schemeClr val="tx1"/>
              </a:fontRef>
            </p:style>
          </p:cxnSp>
          <p:grpSp>
            <p:nvGrpSpPr>
              <p:cNvPr id="144" name="Group 2067"/>
              <p:cNvGrpSpPr/>
              <p:nvPr/>
            </p:nvGrpSpPr>
            <p:grpSpPr>
              <a:xfrm>
                <a:off x="2938056" y="3098250"/>
                <a:ext cx="663359" cy="663359"/>
                <a:chOff x="2838255" y="3113965"/>
                <a:chExt cx="663359" cy="663359"/>
              </a:xfrm>
            </p:grpSpPr>
            <p:sp>
              <p:nvSpPr>
                <p:cNvPr id="145" name="Oval 144"/>
                <p:cNvSpPr/>
                <p:nvPr/>
              </p:nvSpPr>
              <p:spPr>
                <a:xfrm>
                  <a:off x="2838255" y="3113965"/>
                  <a:ext cx="663359" cy="66335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85"/>
                    </a:spcBef>
                  </a:pPr>
                  <a:endParaRPr lang="en-US" sz="1100" cap="all" dirty="0">
                    <a:solidFill>
                      <a:srgbClr val="FFFFFF"/>
                    </a:solidFill>
                    <a:latin typeface="Trebuchet MS" panose="020B0603020202020204" pitchFamily="34" charset="0"/>
                  </a:endParaRPr>
                </a:p>
              </p:txBody>
            </p:sp>
            <p:grpSp>
              <p:nvGrpSpPr>
                <p:cNvPr id="146" name="Group 14"/>
                <p:cNvGrpSpPr>
                  <a:grpSpLocks noChangeAspect="1"/>
                </p:cNvGrpSpPr>
                <p:nvPr/>
              </p:nvGrpSpPr>
              <p:grpSpPr bwMode="auto">
                <a:xfrm rot="16200000">
                  <a:off x="2956892" y="3281882"/>
                  <a:ext cx="412514" cy="296859"/>
                  <a:chOff x="2047" y="939"/>
                  <a:chExt cx="3392" cy="2441"/>
                </a:xfrm>
                <a:solidFill>
                  <a:schemeClr val="bg1"/>
                </a:solidFill>
              </p:grpSpPr>
              <p:sp>
                <p:nvSpPr>
                  <p:cNvPr id="147" name="Freeform 15"/>
                  <p:cNvSpPr>
                    <a:spLocks/>
                  </p:cNvSpPr>
                  <p:nvPr/>
                </p:nvSpPr>
                <p:spPr bwMode="auto">
                  <a:xfrm>
                    <a:off x="2977" y="2128"/>
                    <a:ext cx="1527" cy="760"/>
                  </a:xfrm>
                  <a:custGeom>
                    <a:avLst/>
                    <a:gdLst>
                      <a:gd name="T0" fmla="*/ 546 w 646"/>
                      <a:gd name="T1" fmla="*/ 314 h 322"/>
                      <a:gd name="T2" fmla="*/ 482 w 646"/>
                      <a:gd name="T3" fmla="*/ 288 h 322"/>
                      <a:gd name="T4" fmla="*/ 164 w 646"/>
                      <a:gd name="T5" fmla="*/ 287 h 322"/>
                      <a:gd name="T6" fmla="*/ 36 w 646"/>
                      <a:gd name="T7" fmla="*/ 287 h 322"/>
                      <a:gd name="T8" fmla="*/ 36 w 646"/>
                      <a:gd name="T9" fmla="*/ 159 h 322"/>
                      <a:gd name="T10" fmla="*/ 611 w 646"/>
                      <a:gd name="T11" fmla="*/ 159 h 322"/>
                      <a:gd name="T12" fmla="*/ 610 w 646"/>
                      <a:gd name="T13" fmla="*/ 288 h 322"/>
                      <a:gd name="T14" fmla="*/ 546 w 646"/>
                      <a:gd name="T15" fmla="*/ 314 h 3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6" h="322">
                        <a:moveTo>
                          <a:pt x="546" y="314"/>
                        </a:moveTo>
                        <a:cubicBezTo>
                          <a:pt x="523" y="314"/>
                          <a:pt x="500" y="305"/>
                          <a:pt x="482" y="288"/>
                        </a:cubicBezTo>
                        <a:cubicBezTo>
                          <a:pt x="395" y="200"/>
                          <a:pt x="252" y="200"/>
                          <a:pt x="164" y="287"/>
                        </a:cubicBezTo>
                        <a:cubicBezTo>
                          <a:pt x="129" y="322"/>
                          <a:pt x="71" y="322"/>
                          <a:pt x="36" y="287"/>
                        </a:cubicBezTo>
                        <a:cubicBezTo>
                          <a:pt x="0" y="251"/>
                          <a:pt x="1" y="194"/>
                          <a:pt x="36" y="159"/>
                        </a:cubicBezTo>
                        <a:cubicBezTo>
                          <a:pt x="195" y="0"/>
                          <a:pt x="452" y="1"/>
                          <a:pt x="611" y="159"/>
                        </a:cubicBezTo>
                        <a:cubicBezTo>
                          <a:pt x="646" y="195"/>
                          <a:pt x="646" y="252"/>
                          <a:pt x="610" y="288"/>
                        </a:cubicBezTo>
                        <a:cubicBezTo>
                          <a:pt x="593" y="305"/>
                          <a:pt x="569" y="314"/>
                          <a:pt x="546" y="31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48" name="Freeform 16"/>
                  <p:cNvSpPr>
                    <a:spLocks/>
                  </p:cNvSpPr>
                  <p:nvPr/>
                </p:nvSpPr>
                <p:spPr bwMode="auto">
                  <a:xfrm>
                    <a:off x="2533" y="1589"/>
                    <a:ext cx="2417" cy="853"/>
                  </a:xfrm>
                  <a:custGeom>
                    <a:avLst/>
                    <a:gdLst>
                      <a:gd name="T0" fmla="*/ 924 w 1023"/>
                      <a:gd name="T1" fmla="*/ 353 h 361"/>
                      <a:gd name="T2" fmla="*/ 859 w 1023"/>
                      <a:gd name="T3" fmla="*/ 327 h 361"/>
                      <a:gd name="T4" fmla="*/ 512 w 1023"/>
                      <a:gd name="T5" fmla="*/ 182 h 361"/>
                      <a:gd name="T6" fmla="*/ 511 w 1023"/>
                      <a:gd name="T7" fmla="*/ 182 h 361"/>
                      <a:gd name="T8" fmla="*/ 163 w 1023"/>
                      <a:gd name="T9" fmla="*/ 326 h 361"/>
                      <a:gd name="T10" fmla="*/ 35 w 1023"/>
                      <a:gd name="T11" fmla="*/ 326 h 361"/>
                      <a:gd name="T12" fmla="*/ 35 w 1023"/>
                      <a:gd name="T13" fmla="*/ 197 h 361"/>
                      <a:gd name="T14" fmla="*/ 511 w 1023"/>
                      <a:gd name="T15" fmla="*/ 0 h 361"/>
                      <a:gd name="T16" fmla="*/ 512 w 1023"/>
                      <a:gd name="T17" fmla="*/ 0 h 361"/>
                      <a:gd name="T18" fmla="*/ 988 w 1023"/>
                      <a:gd name="T19" fmla="*/ 198 h 361"/>
                      <a:gd name="T20" fmla="*/ 988 w 1023"/>
                      <a:gd name="T21" fmla="*/ 327 h 361"/>
                      <a:gd name="T22" fmla="*/ 924 w 1023"/>
                      <a:gd name="T23" fmla="*/ 353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3" h="361">
                        <a:moveTo>
                          <a:pt x="924" y="353"/>
                        </a:moveTo>
                        <a:cubicBezTo>
                          <a:pt x="900" y="353"/>
                          <a:pt x="877" y="344"/>
                          <a:pt x="859" y="327"/>
                        </a:cubicBezTo>
                        <a:cubicBezTo>
                          <a:pt x="767" y="234"/>
                          <a:pt x="643" y="182"/>
                          <a:pt x="512" y="182"/>
                        </a:cubicBezTo>
                        <a:cubicBezTo>
                          <a:pt x="511" y="182"/>
                          <a:pt x="511" y="182"/>
                          <a:pt x="511" y="182"/>
                        </a:cubicBezTo>
                        <a:cubicBezTo>
                          <a:pt x="380" y="182"/>
                          <a:pt x="256" y="233"/>
                          <a:pt x="163" y="326"/>
                        </a:cubicBezTo>
                        <a:cubicBezTo>
                          <a:pt x="128" y="361"/>
                          <a:pt x="70" y="361"/>
                          <a:pt x="35" y="326"/>
                        </a:cubicBezTo>
                        <a:cubicBezTo>
                          <a:pt x="0" y="290"/>
                          <a:pt x="0" y="233"/>
                          <a:pt x="35" y="197"/>
                        </a:cubicBezTo>
                        <a:cubicBezTo>
                          <a:pt x="162" y="70"/>
                          <a:pt x="331" y="0"/>
                          <a:pt x="511" y="0"/>
                        </a:cubicBezTo>
                        <a:cubicBezTo>
                          <a:pt x="511" y="0"/>
                          <a:pt x="512" y="0"/>
                          <a:pt x="512" y="0"/>
                        </a:cubicBezTo>
                        <a:cubicBezTo>
                          <a:pt x="692" y="1"/>
                          <a:pt x="861" y="71"/>
                          <a:pt x="988" y="198"/>
                        </a:cubicBezTo>
                        <a:cubicBezTo>
                          <a:pt x="1023" y="234"/>
                          <a:pt x="1023" y="291"/>
                          <a:pt x="988" y="327"/>
                        </a:cubicBezTo>
                        <a:cubicBezTo>
                          <a:pt x="970" y="344"/>
                          <a:pt x="947" y="353"/>
                          <a:pt x="924" y="35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49" name="Freeform 17"/>
                  <p:cNvSpPr>
                    <a:spLocks/>
                  </p:cNvSpPr>
                  <p:nvPr/>
                </p:nvSpPr>
                <p:spPr bwMode="auto">
                  <a:xfrm>
                    <a:off x="2047" y="939"/>
                    <a:ext cx="3392" cy="1054"/>
                  </a:xfrm>
                  <a:custGeom>
                    <a:avLst/>
                    <a:gdLst>
                      <a:gd name="T0" fmla="*/ 1336 w 1436"/>
                      <a:gd name="T1" fmla="*/ 439 h 446"/>
                      <a:gd name="T2" fmla="*/ 1272 w 1436"/>
                      <a:gd name="T3" fmla="*/ 412 h 446"/>
                      <a:gd name="T4" fmla="*/ 718 w 1436"/>
                      <a:gd name="T5" fmla="*/ 182 h 446"/>
                      <a:gd name="T6" fmla="*/ 717 w 1436"/>
                      <a:gd name="T7" fmla="*/ 182 h 446"/>
                      <a:gd name="T8" fmla="*/ 164 w 1436"/>
                      <a:gd name="T9" fmla="*/ 411 h 446"/>
                      <a:gd name="T10" fmla="*/ 35 w 1436"/>
                      <a:gd name="T11" fmla="*/ 411 h 446"/>
                      <a:gd name="T12" fmla="*/ 35 w 1436"/>
                      <a:gd name="T13" fmla="*/ 282 h 446"/>
                      <a:gd name="T14" fmla="*/ 717 w 1436"/>
                      <a:gd name="T15" fmla="*/ 0 h 446"/>
                      <a:gd name="T16" fmla="*/ 718 w 1436"/>
                      <a:gd name="T17" fmla="*/ 0 h 446"/>
                      <a:gd name="T18" fmla="*/ 1400 w 1436"/>
                      <a:gd name="T19" fmla="*/ 284 h 446"/>
                      <a:gd name="T20" fmla="*/ 1400 w 1436"/>
                      <a:gd name="T21" fmla="*/ 413 h 446"/>
                      <a:gd name="T22" fmla="*/ 1336 w 1436"/>
                      <a:gd name="T23" fmla="*/ 439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36" h="446">
                        <a:moveTo>
                          <a:pt x="1336" y="439"/>
                        </a:moveTo>
                        <a:cubicBezTo>
                          <a:pt x="1313" y="439"/>
                          <a:pt x="1290" y="430"/>
                          <a:pt x="1272" y="412"/>
                        </a:cubicBezTo>
                        <a:cubicBezTo>
                          <a:pt x="1124" y="264"/>
                          <a:pt x="927" y="182"/>
                          <a:pt x="718" y="182"/>
                        </a:cubicBezTo>
                        <a:cubicBezTo>
                          <a:pt x="718" y="182"/>
                          <a:pt x="717" y="182"/>
                          <a:pt x="717" y="182"/>
                        </a:cubicBezTo>
                        <a:cubicBezTo>
                          <a:pt x="508" y="182"/>
                          <a:pt x="312" y="263"/>
                          <a:pt x="164" y="411"/>
                        </a:cubicBezTo>
                        <a:cubicBezTo>
                          <a:pt x="128" y="446"/>
                          <a:pt x="71" y="446"/>
                          <a:pt x="35" y="411"/>
                        </a:cubicBezTo>
                        <a:cubicBezTo>
                          <a:pt x="0" y="375"/>
                          <a:pt x="0" y="318"/>
                          <a:pt x="35" y="282"/>
                        </a:cubicBezTo>
                        <a:cubicBezTo>
                          <a:pt x="218" y="101"/>
                          <a:pt x="460" y="0"/>
                          <a:pt x="717" y="0"/>
                        </a:cubicBezTo>
                        <a:cubicBezTo>
                          <a:pt x="717" y="0"/>
                          <a:pt x="718" y="0"/>
                          <a:pt x="718" y="0"/>
                        </a:cubicBezTo>
                        <a:cubicBezTo>
                          <a:pt x="976" y="1"/>
                          <a:pt x="1218" y="102"/>
                          <a:pt x="1400" y="284"/>
                        </a:cubicBezTo>
                        <a:cubicBezTo>
                          <a:pt x="1436" y="320"/>
                          <a:pt x="1436" y="377"/>
                          <a:pt x="1400" y="413"/>
                        </a:cubicBezTo>
                        <a:cubicBezTo>
                          <a:pt x="1383" y="430"/>
                          <a:pt x="1359" y="439"/>
                          <a:pt x="1336" y="43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50" name="Oval 18"/>
                  <p:cNvSpPr>
                    <a:spLocks noChangeArrowheads="1"/>
                  </p:cNvSpPr>
                  <p:nvPr/>
                </p:nvSpPr>
                <p:spPr bwMode="auto">
                  <a:xfrm>
                    <a:off x="3537" y="2969"/>
                    <a:ext cx="411" cy="411"/>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grpSp>
          </p:grpSp>
        </p:grpSp>
        <p:grpSp>
          <p:nvGrpSpPr>
            <p:cNvPr id="43" name="Group 2075"/>
            <p:cNvGrpSpPr/>
            <p:nvPr/>
          </p:nvGrpSpPr>
          <p:grpSpPr>
            <a:xfrm>
              <a:off x="5864983" y="3744896"/>
              <a:ext cx="984488" cy="408498"/>
              <a:chOff x="2703240" y="4073584"/>
              <a:chExt cx="1559146" cy="663359"/>
            </a:xfrm>
          </p:grpSpPr>
          <p:cxnSp>
            <p:nvCxnSpPr>
              <p:cNvPr id="132" name="Straight Connector 131"/>
              <p:cNvCxnSpPr/>
              <p:nvPr/>
            </p:nvCxnSpPr>
            <p:spPr>
              <a:xfrm>
                <a:off x="2703240" y="4412205"/>
                <a:ext cx="644287" cy="0"/>
              </a:xfrm>
              <a:prstGeom prst="line">
                <a:avLst/>
              </a:prstGeom>
              <a:noFill/>
              <a:ln w="25400" cap="rnd" cmpd="sng" algn="ctr">
                <a:solidFill>
                  <a:schemeClr val="tx1">
                    <a:lumMod val="65000"/>
                    <a:lumOff val="35000"/>
                  </a:schemeClr>
                </a:solidFill>
                <a:prstDash val="sysDot"/>
                <a:round/>
                <a:headEnd type="none" w="med" len="med"/>
                <a:tailEnd type="none" w="med" len="med"/>
              </a:ln>
              <a:effectLst/>
            </p:spPr>
          </p:cxnSp>
          <p:cxnSp>
            <p:nvCxnSpPr>
              <p:cNvPr id="133" name="Straight Connector 132"/>
              <p:cNvCxnSpPr/>
              <p:nvPr/>
            </p:nvCxnSpPr>
            <p:spPr>
              <a:xfrm>
                <a:off x="3942346" y="4436839"/>
                <a:ext cx="320040" cy="0"/>
              </a:xfrm>
              <a:prstGeom prst="line">
                <a:avLst/>
              </a:prstGeom>
              <a:ln w="38100">
                <a:solidFill>
                  <a:srgbClr val="62448E"/>
                </a:solidFill>
                <a:tailEnd type="none"/>
              </a:ln>
            </p:spPr>
            <p:style>
              <a:lnRef idx="1">
                <a:schemeClr val="accent1"/>
              </a:lnRef>
              <a:fillRef idx="0">
                <a:schemeClr val="accent1"/>
              </a:fillRef>
              <a:effectRef idx="0">
                <a:schemeClr val="accent1"/>
              </a:effectRef>
              <a:fontRef idx="minor">
                <a:schemeClr val="tx1"/>
              </a:fontRef>
            </p:style>
          </p:cxnSp>
          <p:grpSp>
            <p:nvGrpSpPr>
              <p:cNvPr id="134" name="Group 705"/>
              <p:cNvGrpSpPr/>
              <p:nvPr/>
            </p:nvGrpSpPr>
            <p:grpSpPr>
              <a:xfrm>
                <a:off x="3293427" y="4073584"/>
                <a:ext cx="663359" cy="663359"/>
                <a:chOff x="3293427" y="1926799"/>
                <a:chExt cx="663359" cy="663359"/>
              </a:xfrm>
            </p:grpSpPr>
            <p:sp>
              <p:nvSpPr>
                <p:cNvPr id="135" name="Oval 134"/>
                <p:cNvSpPr/>
                <p:nvPr/>
              </p:nvSpPr>
              <p:spPr>
                <a:xfrm>
                  <a:off x="3293427" y="1926799"/>
                  <a:ext cx="663359" cy="66335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85"/>
                    </a:spcBef>
                  </a:pPr>
                  <a:endParaRPr lang="en-US" sz="1100" cap="all" dirty="0">
                    <a:solidFill>
                      <a:srgbClr val="FFFFFF"/>
                    </a:solidFill>
                    <a:latin typeface="Trebuchet MS" panose="020B0603020202020204" pitchFamily="34" charset="0"/>
                  </a:endParaRPr>
                </a:p>
              </p:txBody>
            </p:sp>
            <p:grpSp>
              <p:nvGrpSpPr>
                <p:cNvPr id="136" name="Group 5"/>
                <p:cNvGrpSpPr>
                  <a:grpSpLocks noChangeAspect="1"/>
                </p:cNvGrpSpPr>
                <p:nvPr/>
              </p:nvGrpSpPr>
              <p:grpSpPr bwMode="auto">
                <a:xfrm>
                  <a:off x="3462118" y="2012044"/>
                  <a:ext cx="230868" cy="489453"/>
                  <a:chOff x="2922" y="526"/>
                  <a:chExt cx="1541" cy="3267"/>
                </a:xfrm>
                <a:solidFill>
                  <a:schemeClr val="bg1"/>
                </a:solidFill>
              </p:grpSpPr>
              <p:sp>
                <p:nvSpPr>
                  <p:cNvPr id="137" name="Freeform 6"/>
                  <p:cNvSpPr>
                    <a:spLocks/>
                  </p:cNvSpPr>
                  <p:nvPr/>
                </p:nvSpPr>
                <p:spPr bwMode="auto">
                  <a:xfrm>
                    <a:off x="4035" y="687"/>
                    <a:ext cx="428" cy="3106"/>
                  </a:xfrm>
                  <a:custGeom>
                    <a:avLst/>
                    <a:gdLst>
                      <a:gd name="T0" fmla="*/ 93 w 181"/>
                      <a:gd name="T1" fmla="*/ 0 h 1315"/>
                      <a:gd name="T2" fmla="*/ 0 w 181"/>
                      <a:gd name="T3" fmla="*/ 63 h 1315"/>
                      <a:gd name="T4" fmla="*/ 0 w 181"/>
                      <a:gd name="T5" fmla="*/ 110 h 1315"/>
                      <a:gd name="T6" fmla="*/ 30 w 181"/>
                      <a:gd name="T7" fmla="*/ 106 h 1315"/>
                      <a:gd name="T8" fmla="*/ 161 w 181"/>
                      <a:gd name="T9" fmla="*/ 237 h 1315"/>
                      <a:gd name="T10" fmla="*/ 30 w 181"/>
                      <a:gd name="T11" fmla="*/ 368 h 1315"/>
                      <a:gd name="T12" fmla="*/ 0 w 181"/>
                      <a:gd name="T13" fmla="*/ 364 h 1315"/>
                      <a:gd name="T14" fmla="*/ 0 w 181"/>
                      <a:gd name="T15" fmla="*/ 1263 h 1315"/>
                      <a:gd name="T16" fmla="*/ 87 w 181"/>
                      <a:gd name="T17" fmla="*/ 1313 h 1315"/>
                      <a:gd name="T18" fmla="*/ 181 w 181"/>
                      <a:gd name="T19" fmla="*/ 1261 h 1315"/>
                      <a:gd name="T20" fmla="*/ 181 w 181"/>
                      <a:gd name="T21" fmla="*/ 63 h 1315"/>
                      <a:gd name="T22" fmla="*/ 93 w 181"/>
                      <a:gd name="T23" fmla="*/ 0 h 1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1" h="1315">
                        <a:moveTo>
                          <a:pt x="93" y="0"/>
                        </a:moveTo>
                        <a:cubicBezTo>
                          <a:pt x="4" y="0"/>
                          <a:pt x="0" y="63"/>
                          <a:pt x="0" y="63"/>
                        </a:cubicBezTo>
                        <a:cubicBezTo>
                          <a:pt x="0" y="110"/>
                          <a:pt x="0" y="110"/>
                          <a:pt x="0" y="110"/>
                        </a:cubicBezTo>
                        <a:cubicBezTo>
                          <a:pt x="10" y="108"/>
                          <a:pt x="20" y="106"/>
                          <a:pt x="30" y="106"/>
                        </a:cubicBezTo>
                        <a:cubicBezTo>
                          <a:pt x="102" y="106"/>
                          <a:pt x="161" y="165"/>
                          <a:pt x="161" y="237"/>
                        </a:cubicBezTo>
                        <a:cubicBezTo>
                          <a:pt x="161" y="309"/>
                          <a:pt x="102" y="368"/>
                          <a:pt x="30" y="368"/>
                        </a:cubicBezTo>
                        <a:cubicBezTo>
                          <a:pt x="20" y="368"/>
                          <a:pt x="10" y="366"/>
                          <a:pt x="0" y="364"/>
                        </a:cubicBezTo>
                        <a:cubicBezTo>
                          <a:pt x="0" y="1263"/>
                          <a:pt x="0" y="1263"/>
                          <a:pt x="0" y="1263"/>
                        </a:cubicBezTo>
                        <a:cubicBezTo>
                          <a:pt x="0" y="1263"/>
                          <a:pt x="4" y="1313"/>
                          <a:pt x="87" y="1313"/>
                        </a:cubicBezTo>
                        <a:cubicBezTo>
                          <a:pt x="87" y="1313"/>
                          <a:pt x="181" y="1315"/>
                          <a:pt x="181" y="1261"/>
                        </a:cubicBezTo>
                        <a:cubicBezTo>
                          <a:pt x="181" y="63"/>
                          <a:pt x="181" y="63"/>
                          <a:pt x="181" y="63"/>
                        </a:cubicBezTo>
                        <a:cubicBezTo>
                          <a:pt x="181" y="4"/>
                          <a:pt x="93" y="0"/>
                          <a:pt x="93"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38" name="Freeform 7"/>
                  <p:cNvSpPr>
                    <a:spLocks/>
                  </p:cNvSpPr>
                  <p:nvPr/>
                </p:nvSpPr>
                <p:spPr bwMode="auto">
                  <a:xfrm>
                    <a:off x="3962" y="1102"/>
                    <a:ext cx="286" cy="286"/>
                  </a:xfrm>
                  <a:custGeom>
                    <a:avLst/>
                    <a:gdLst>
                      <a:gd name="T0" fmla="*/ 103 w 121"/>
                      <a:gd name="T1" fmla="*/ 95 h 121"/>
                      <a:gd name="T2" fmla="*/ 95 w 121"/>
                      <a:gd name="T3" fmla="*/ 19 h 121"/>
                      <a:gd name="T4" fmla="*/ 19 w 121"/>
                      <a:gd name="T5" fmla="*/ 27 h 121"/>
                      <a:gd name="T6" fmla="*/ 27 w 121"/>
                      <a:gd name="T7" fmla="*/ 103 h 121"/>
                      <a:gd name="T8" fmla="*/ 103 w 121"/>
                      <a:gd name="T9" fmla="*/ 95 h 121"/>
                    </a:gdLst>
                    <a:ahLst/>
                    <a:cxnLst>
                      <a:cxn ang="0">
                        <a:pos x="T0" y="T1"/>
                      </a:cxn>
                      <a:cxn ang="0">
                        <a:pos x="T2" y="T3"/>
                      </a:cxn>
                      <a:cxn ang="0">
                        <a:pos x="T4" y="T5"/>
                      </a:cxn>
                      <a:cxn ang="0">
                        <a:pos x="T6" y="T7"/>
                      </a:cxn>
                      <a:cxn ang="0">
                        <a:pos x="T8" y="T9"/>
                      </a:cxn>
                    </a:cxnLst>
                    <a:rect l="0" t="0" r="r" b="b"/>
                    <a:pathLst>
                      <a:path w="121" h="121">
                        <a:moveTo>
                          <a:pt x="103" y="95"/>
                        </a:moveTo>
                        <a:cubicBezTo>
                          <a:pt x="121" y="72"/>
                          <a:pt x="118" y="38"/>
                          <a:pt x="95" y="19"/>
                        </a:cubicBezTo>
                        <a:cubicBezTo>
                          <a:pt x="72" y="0"/>
                          <a:pt x="38" y="4"/>
                          <a:pt x="19" y="27"/>
                        </a:cubicBezTo>
                        <a:cubicBezTo>
                          <a:pt x="0" y="50"/>
                          <a:pt x="4" y="84"/>
                          <a:pt x="27" y="103"/>
                        </a:cubicBezTo>
                        <a:cubicBezTo>
                          <a:pt x="50" y="121"/>
                          <a:pt x="84" y="118"/>
                          <a:pt x="103" y="9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39" name="Freeform 8"/>
                  <p:cNvSpPr>
                    <a:spLocks/>
                  </p:cNvSpPr>
                  <p:nvPr/>
                </p:nvSpPr>
                <p:spPr bwMode="auto">
                  <a:xfrm>
                    <a:off x="2922" y="526"/>
                    <a:ext cx="480" cy="1481"/>
                  </a:xfrm>
                  <a:custGeom>
                    <a:avLst/>
                    <a:gdLst>
                      <a:gd name="T0" fmla="*/ 196 w 203"/>
                      <a:gd name="T1" fmla="*/ 34 h 627"/>
                      <a:gd name="T2" fmla="*/ 196 w 203"/>
                      <a:gd name="T3" fmla="*/ 593 h 627"/>
                      <a:gd name="T4" fmla="*/ 196 w 203"/>
                      <a:gd name="T5" fmla="*/ 593 h 627"/>
                      <a:gd name="T6" fmla="*/ 196 w 203"/>
                      <a:gd name="T7" fmla="*/ 620 h 627"/>
                      <a:gd name="T8" fmla="*/ 196 w 203"/>
                      <a:gd name="T9" fmla="*/ 620 h 627"/>
                      <a:gd name="T10" fmla="*/ 169 w 203"/>
                      <a:gd name="T11" fmla="*/ 620 h 627"/>
                      <a:gd name="T12" fmla="*/ 169 w 203"/>
                      <a:gd name="T13" fmla="*/ 620 h 627"/>
                      <a:gd name="T14" fmla="*/ 169 w 203"/>
                      <a:gd name="T15" fmla="*/ 8 h 627"/>
                      <a:gd name="T16" fmla="*/ 169 w 203"/>
                      <a:gd name="T17" fmla="*/ 8 h 627"/>
                      <a:gd name="T18" fmla="*/ 196 w 203"/>
                      <a:gd name="T19" fmla="*/ 8 h 627"/>
                      <a:gd name="T20" fmla="*/ 196 w 203"/>
                      <a:gd name="T21" fmla="*/ 8 h 627"/>
                      <a:gd name="T22" fmla="*/ 196 w 203"/>
                      <a:gd name="T23" fmla="*/ 34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627">
                        <a:moveTo>
                          <a:pt x="196" y="34"/>
                        </a:moveTo>
                        <a:cubicBezTo>
                          <a:pt x="41" y="189"/>
                          <a:pt x="41" y="439"/>
                          <a:pt x="196" y="593"/>
                        </a:cubicBezTo>
                        <a:cubicBezTo>
                          <a:pt x="196" y="593"/>
                          <a:pt x="196" y="593"/>
                          <a:pt x="196" y="593"/>
                        </a:cubicBezTo>
                        <a:cubicBezTo>
                          <a:pt x="203" y="601"/>
                          <a:pt x="203" y="613"/>
                          <a:pt x="196" y="620"/>
                        </a:cubicBezTo>
                        <a:cubicBezTo>
                          <a:pt x="196" y="620"/>
                          <a:pt x="196" y="620"/>
                          <a:pt x="196" y="620"/>
                        </a:cubicBezTo>
                        <a:cubicBezTo>
                          <a:pt x="188" y="627"/>
                          <a:pt x="176" y="627"/>
                          <a:pt x="169" y="620"/>
                        </a:cubicBezTo>
                        <a:cubicBezTo>
                          <a:pt x="169" y="620"/>
                          <a:pt x="169" y="620"/>
                          <a:pt x="169" y="620"/>
                        </a:cubicBezTo>
                        <a:cubicBezTo>
                          <a:pt x="0" y="451"/>
                          <a:pt x="0" y="177"/>
                          <a:pt x="169" y="8"/>
                        </a:cubicBezTo>
                        <a:cubicBezTo>
                          <a:pt x="169" y="8"/>
                          <a:pt x="169" y="8"/>
                          <a:pt x="169" y="8"/>
                        </a:cubicBezTo>
                        <a:cubicBezTo>
                          <a:pt x="176" y="0"/>
                          <a:pt x="188" y="0"/>
                          <a:pt x="196" y="8"/>
                        </a:cubicBezTo>
                        <a:cubicBezTo>
                          <a:pt x="196" y="8"/>
                          <a:pt x="196" y="8"/>
                          <a:pt x="196" y="8"/>
                        </a:cubicBezTo>
                        <a:cubicBezTo>
                          <a:pt x="203" y="15"/>
                          <a:pt x="203" y="27"/>
                          <a:pt x="196" y="3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40" name="Freeform 9"/>
                  <p:cNvSpPr>
                    <a:spLocks/>
                  </p:cNvSpPr>
                  <p:nvPr/>
                </p:nvSpPr>
                <p:spPr bwMode="auto">
                  <a:xfrm>
                    <a:off x="3206" y="710"/>
                    <a:ext cx="378" cy="1115"/>
                  </a:xfrm>
                  <a:custGeom>
                    <a:avLst/>
                    <a:gdLst>
                      <a:gd name="T0" fmla="*/ 153 w 160"/>
                      <a:gd name="T1" fmla="*/ 33 h 472"/>
                      <a:gd name="T2" fmla="*/ 153 w 160"/>
                      <a:gd name="T3" fmla="*/ 438 h 472"/>
                      <a:gd name="T4" fmla="*/ 153 w 160"/>
                      <a:gd name="T5" fmla="*/ 438 h 472"/>
                      <a:gd name="T6" fmla="*/ 153 w 160"/>
                      <a:gd name="T7" fmla="*/ 438 h 472"/>
                      <a:gd name="T8" fmla="*/ 153 w 160"/>
                      <a:gd name="T9" fmla="*/ 464 h 472"/>
                      <a:gd name="T10" fmla="*/ 153 w 160"/>
                      <a:gd name="T11" fmla="*/ 464 h 472"/>
                      <a:gd name="T12" fmla="*/ 126 w 160"/>
                      <a:gd name="T13" fmla="*/ 464 h 472"/>
                      <a:gd name="T14" fmla="*/ 126 w 160"/>
                      <a:gd name="T15" fmla="*/ 464 h 472"/>
                      <a:gd name="T16" fmla="*/ 126 w 160"/>
                      <a:gd name="T17" fmla="*/ 7 h 472"/>
                      <a:gd name="T18" fmla="*/ 126 w 160"/>
                      <a:gd name="T19" fmla="*/ 7 h 472"/>
                      <a:gd name="T20" fmla="*/ 153 w 160"/>
                      <a:gd name="T21" fmla="*/ 7 h 472"/>
                      <a:gd name="T22" fmla="*/ 153 w 160"/>
                      <a:gd name="T23" fmla="*/ 7 h 472"/>
                      <a:gd name="T24" fmla="*/ 153 w 160"/>
                      <a:gd name="T25" fmla="*/ 33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 h="472">
                        <a:moveTo>
                          <a:pt x="153" y="33"/>
                        </a:moveTo>
                        <a:cubicBezTo>
                          <a:pt x="41" y="145"/>
                          <a:pt x="41" y="326"/>
                          <a:pt x="153" y="438"/>
                        </a:cubicBezTo>
                        <a:cubicBezTo>
                          <a:pt x="153" y="438"/>
                          <a:pt x="153" y="438"/>
                          <a:pt x="153" y="438"/>
                        </a:cubicBezTo>
                        <a:cubicBezTo>
                          <a:pt x="153" y="438"/>
                          <a:pt x="153" y="438"/>
                          <a:pt x="153" y="438"/>
                        </a:cubicBezTo>
                        <a:cubicBezTo>
                          <a:pt x="160" y="445"/>
                          <a:pt x="160" y="457"/>
                          <a:pt x="153" y="464"/>
                        </a:cubicBezTo>
                        <a:cubicBezTo>
                          <a:pt x="153" y="464"/>
                          <a:pt x="153" y="464"/>
                          <a:pt x="153" y="464"/>
                        </a:cubicBezTo>
                        <a:cubicBezTo>
                          <a:pt x="146" y="472"/>
                          <a:pt x="134" y="472"/>
                          <a:pt x="126" y="464"/>
                        </a:cubicBezTo>
                        <a:cubicBezTo>
                          <a:pt x="126" y="464"/>
                          <a:pt x="126" y="464"/>
                          <a:pt x="126" y="464"/>
                        </a:cubicBezTo>
                        <a:cubicBezTo>
                          <a:pt x="0" y="338"/>
                          <a:pt x="0" y="133"/>
                          <a:pt x="126" y="7"/>
                        </a:cubicBezTo>
                        <a:cubicBezTo>
                          <a:pt x="126" y="7"/>
                          <a:pt x="126" y="7"/>
                          <a:pt x="126" y="7"/>
                        </a:cubicBezTo>
                        <a:cubicBezTo>
                          <a:pt x="134" y="0"/>
                          <a:pt x="146" y="0"/>
                          <a:pt x="153" y="7"/>
                        </a:cubicBezTo>
                        <a:cubicBezTo>
                          <a:pt x="153" y="7"/>
                          <a:pt x="153" y="7"/>
                          <a:pt x="153" y="7"/>
                        </a:cubicBezTo>
                        <a:cubicBezTo>
                          <a:pt x="160" y="14"/>
                          <a:pt x="160" y="26"/>
                          <a:pt x="153" y="3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41" name="Freeform 10"/>
                  <p:cNvSpPr>
                    <a:spLocks/>
                  </p:cNvSpPr>
                  <p:nvPr/>
                </p:nvSpPr>
                <p:spPr bwMode="auto">
                  <a:xfrm>
                    <a:off x="3471" y="880"/>
                    <a:ext cx="283" cy="775"/>
                  </a:xfrm>
                  <a:custGeom>
                    <a:avLst/>
                    <a:gdLst>
                      <a:gd name="T0" fmla="*/ 113 w 120"/>
                      <a:gd name="T1" fmla="*/ 33 h 328"/>
                      <a:gd name="T2" fmla="*/ 113 w 120"/>
                      <a:gd name="T3" fmla="*/ 294 h 328"/>
                      <a:gd name="T4" fmla="*/ 113 w 120"/>
                      <a:gd name="T5" fmla="*/ 294 h 328"/>
                      <a:gd name="T6" fmla="*/ 113 w 120"/>
                      <a:gd name="T7" fmla="*/ 320 h 328"/>
                      <a:gd name="T8" fmla="*/ 113 w 120"/>
                      <a:gd name="T9" fmla="*/ 320 h 328"/>
                      <a:gd name="T10" fmla="*/ 86 w 120"/>
                      <a:gd name="T11" fmla="*/ 321 h 328"/>
                      <a:gd name="T12" fmla="*/ 86 w 120"/>
                      <a:gd name="T13" fmla="*/ 321 h 328"/>
                      <a:gd name="T14" fmla="*/ 86 w 120"/>
                      <a:gd name="T15" fmla="*/ 7 h 328"/>
                      <a:gd name="T16" fmla="*/ 86 w 120"/>
                      <a:gd name="T17" fmla="*/ 7 h 328"/>
                      <a:gd name="T18" fmla="*/ 113 w 120"/>
                      <a:gd name="T19" fmla="*/ 7 h 328"/>
                      <a:gd name="T20" fmla="*/ 113 w 120"/>
                      <a:gd name="T21" fmla="*/ 7 h 328"/>
                      <a:gd name="T22" fmla="*/ 113 w 120"/>
                      <a:gd name="T23" fmla="*/ 33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0" h="328">
                        <a:moveTo>
                          <a:pt x="113" y="33"/>
                        </a:moveTo>
                        <a:cubicBezTo>
                          <a:pt x="41" y="106"/>
                          <a:pt x="41" y="222"/>
                          <a:pt x="113" y="294"/>
                        </a:cubicBezTo>
                        <a:cubicBezTo>
                          <a:pt x="113" y="294"/>
                          <a:pt x="113" y="294"/>
                          <a:pt x="113" y="294"/>
                        </a:cubicBezTo>
                        <a:cubicBezTo>
                          <a:pt x="120" y="301"/>
                          <a:pt x="120" y="313"/>
                          <a:pt x="113" y="320"/>
                        </a:cubicBezTo>
                        <a:cubicBezTo>
                          <a:pt x="113" y="320"/>
                          <a:pt x="113" y="320"/>
                          <a:pt x="113" y="320"/>
                        </a:cubicBezTo>
                        <a:cubicBezTo>
                          <a:pt x="106" y="328"/>
                          <a:pt x="94" y="328"/>
                          <a:pt x="86" y="321"/>
                        </a:cubicBezTo>
                        <a:cubicBezTo>
                          <a:pt x="86" y="321"/>
                          <a:pt x="86" y="321"/>
                          <a:pt x="86" y="321"/>
                        </a:cubicBezTo>
                        <a:cubicBezTo>
                          <a:pt x="0" y="234"/>
                          <a:pt x="0" y="94"/>
                          <a:pt x="86" y="7"/>
                        </a:cubicBezTo>
                        <a:cubicBezTo>
                          <a:pt x="86" y="7"/>
                          <a:pt x="86" y="7"/>
                          <a:pt x="86" y="7"/>
                        </a:cubicBezTo>
                        <a:cubicBezTo>
                          <a:pt x="94" y="0"/>
                          <a:pt x="106" y="0"/>
                          <a:pt x="113" y="7"/>
                        </a:cubicBezTo>
                        <a:cubicBezTo>
                          <a:pt x="113" y="7"/>
                          <a:pt x="113" y="7"/>
                          <a:pt x="113" y="7"/>
                        </a:cubicBezTo>
                        <a:cubicBezTo>
                          <a:pt x="120" y="14"/>
                          <a:pt x="120" y="26"/>
                          <a:pt x="113" y="3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grpSp>
          </p:grpSp>
        </p:grpSp>
        <p:grpSp>
          <p:nvGrpSpPr>
            <p:cNvPr id="44" name="Group 2071"/>
            <p:cNvGrpSpPr/>
            <p:nvPr/>
          </p:nvGrpSpPr>
          <p:grpSpPr>
            <a:xfrm>
              <a:off x="9029341" y="2433390"/>
              <a:ext cx="1057814" cy="408498"/>
              <a:chOff x="7743250" y="1943835"/>
              <a:chExt cx="1675273" cy="663359"/>
            </a:xfrm>
          </p:grpSpPr>
          <p:cxnSp>
            <p:nvCxnSpPr>
              <p:cNvPr id="123" name="Straight Connector 122"/>
              <p:cNvCxnSpPr/>
              <p:nvPr/>
            </p:nvCxnSpPr>
            <p:spPr>
              <a:xfrm>
                <a:off x="8774236" y="2285869"/>
                <a:ext cx="644287" cy="0"/>
              </a:xfrm>
              <a:prstGeom prst="line">
                <a:avLst/>
              </a:prstGeom>
              <a:noFill/>
              <a:ln w="25400" cap="rnd" cmpd="sng" algn="ctr">
                <a:solidFill>
                  <a:schemeClr val="tx1">
                    <a:lumMod val="65000"/>
                    <a:lumOff val="35000"/>
                  </a:schemeClr>
                </a:solidFill>
                <a:prstDash val="sysDot"/>
                <a:round/>
                <a:headEnd type="none" w="med" len="med"/>
                <a:tailEnd type="none" w="med" len="med"/>
              </a:ln>
              <a:effectLst/>
            </p:spPr>
          </p:cxnSp>
          <p:cxnSp>
            <p:nvCxnSpPr>
              <p:cNvPr id="124" name="Straight Connector 123"/>
              <p:cNvCxnSpPr/>
              <p:nvPr/>
            </p:nvCxnSpPr>
            <p:spPr>
              <a:xfrm>
                <a:off x="7743250" y="2290054"/>
                <a:ext cx="338328" cy="0"/>
              </a:xfrm>
              <a:prstGeom prst="line">
                <a:avLst/>
              </a:prstGeom>
              <a:ln w="38100">
                <a:solidFill>
                  <a:srgbClr val="62448E"/>
                </a:solidFill>
                <a:tailEnd type="none"/>
              </a:ln>
            </p:spPr>
            <p:style>
              <a:lnRef idx="1">
                <a:schemeClr val="accent1"/>
              </a:lnRef>
              <a:fillRef idx="0">
                <a:schemeClr val="accent1"/>
              </a:fillRef>
              <a:effectRef idx="0">
                <a:schemeClr val="accent1"/>
              </a:effectRef>
              <a:fontRef idx="minor">
                <a:schemeClr val="tx1"/>
              </a:fontRef>
            </p:style>
          </p:cxnSp>
          <p:grpSp>
            <p:nvGrpSpPr>
              <p:cNvPr id="125" name="Group 717"/>
              <p:cNvGrpSpPr/>
              <p:nvPr/>
            </p:nvGrpSpPr>
            <p:grpSpPr>
              <a:xfrm>
                <a:off x="8066688" y="1943835"/>
                <a:ext cx="663359" cy="663359"/>
                <a:chOff x="2831905" y="3113965"/>
                <a:chExt cx="663359" cy="663359"/>
              </a:xfrm>
            </p:grpSpPr>
            <p:sp>
              <p:nvSpPr>
                <p:cNvPr id="126" name="Oval 125"/>
                <p:cNvSpPr/>
                <p:nvPr/>
              </p:nvSpPr>
              <p:spPr>
                <a:xfrm>
                  <a:off x="2831905" y="3113965"/>
                  <a:ext cx="663359" cy="66335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85"/>
                    </a:spcBef>
                  </a:pPr>
                  <a:endParaRPr lang="en-US" sz="1100" cap="all" dirty="0">
                    <a:solidFill>
                      <a:srgbClr val="FFFFFF"/>
                    </a:solidFill>
                    <a:latin typeface="Trebuchet MS" panose="020B0603020202020204" pitchFamily="34" charset="0"/>
                  </a:endParaRPr>
                </a:p>
              </p:txBody>
            </p:sp>
            <p:grpSp>
              <p:nvGrpSpPr>
                <p:cNvPr id="127" name="Group 14"/>
                <p:cNvGrpSpPr>
                  <a:grpSpLocks noChangeAspect="1"/>
                </p:cNvGrpSpPr>
                <p:nvPr/>
              </p:nvGrpSpPr>
              <p:grpSpPr bwMode="auto">
                <a:xfrm rot="16200000">
                  <a:off x="2956892" y="3281882"/>
                  <a:ext cx="412514" cy="296859"/>
                  <a:chOff x="2047" y="939"/>
                  <a:chExt cx="3392" cy="2441"/>
                </a:xfrm>
                <a:solidFill>
                  <a:schemeClr val="bg1"/>
                </a:solidFill>
              </p:grpSpPr>
              <p:sp>
                <p:nvSpPr>
                  <p:cNvPr id="128" name="Freeform 15"/>
                  <p:cNvSpPr>
                    <a:spLocks/>
                  </p:cNvSpPr>
                  <p:nvPr/>
                </p:nvSpPr>
                <p:spPr bwMode="auto">
                  <a:xfrm>
                    <a:off x="2977" y="2128"/>
                    <a:ext cx="1527" cy="760"/>
                  </a:xfrm>
                  <a:custGeom>
                    <a:avLst/>
                    <a:gdLst>
                      <a:gd name="T0" fmla="*/ 546 w 646"/>
                      <a:gd name="T1" fmla="*/ 314 h 322"/>
                      <a:gd name="T2" fmla="*/ 482 w 646"/>
                      <a:gd name="T3" fmla="*/ 288 h 322"/>
                      <a:gd name="T4" fmla="*/ 164 w 646"/>
                      <a:gd name="T5" fmla="*/ 287 h 322"/>
                      <a:gd name="T6" fmla="*/ 36 w 646"/>
                      <a:gd name="T7" fmla="*/ 287 h 322"/>
                      <a:gd name="T8" fmla="*/ 36 w 646"/>
                      <a:gd name="T9" fmla="*/ 159 h 322"/>
                      <a:gd name="T10" fmla="*/ 611 w 646"/>
                      <a:gd name="T11" fmla="*/ 159 h 322"/>
                      <a:gd name="T12" fmla="*/ 610 w 646"/>
                      <a:gd name="T13" fmla="*/ 288 h 322"/>
                      <a:gd name="T14" fmla="*/ 546 w 646"/>
                      <a:gd name="T15" fmla="*/ 314 h 3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6" h="322">
                        <a:moveTo>
                          <a:pt x="546" y="314"/>
                        </a:moveTo>
                        <a:cubicBezTo>
                          <a:pt x="523" y="314"/>
                          <a:pt x="500" y="305"/>
                          <a:pt x="482" y="288"/>
                        </a:cubicBezTo>
                        <a:cubicBezTo>
                          <a:pt x="395" y="200"/>
                          <a:pt x="252" y="200"/>
                          <a:pt x="164" y="287"/>
                        </a:cubicBezTo>
                        <a:cubicBezTo>
                          <a:pt x="129" y="322"/>
                          <a:pt x="71" y="322"/>
                          <a:pt x="36" y="287"/>
                        </a:cubicBezTo>
                        <a:cubicBezTo>
                          <a:pt x="0" y="251"/>
                          <a:pt x="1" y="194"/>
                          <a:pt x="36" y="159"/>
                        </a:cubicBezTo>
                        <a:cubicBezTo>
                          <a:pt x="195" y="0"/>
                          <a:pt x="452" y="1"/>
                          <a:pt x="611" y="159"/>
                        </a:cubicBezTo>
                        <a:cubicBezTo>
                          <a:pt x="646" y="195"/>
                          <a:pt x="646" y="252"/>
                          <a:pt x="610" y="288"/>
                        </a:cubicBezTo>
                        <a:cubicBezTo>
                          <a:pt x="593" y="305"/>
                          <a:pt x="569" y="314"/>
                          <a:pt x="546" y="31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29" name="Freeform 16"/>
                  <p:cNvSpPr>
                    <a:spLocks/>
                  </p:cNvSpPr>
                  <p:nvPr/>
                </p:nvSpPr>
                <p:spPr bwMode="auto">
                  <a:xfrm>
                    <a:off x="2533" y="1589"/>
                    <a:ext cx="2417" cy="853"/>
                  </a:xfrm>
                  <a:custGeom>
                    <a:avLst/>
                    <a:gdLst>
                      <a:gd name="T0" fmla="*/ 924 w 1023"/>
                      <a:gd name="T1" fmla="*/ 353 h 361"/>
                      <a:gd name="T2" fmla="*/ 859 w 1023"/>
                      <a:gd name="T3" fmla="*/ 327 h 361"/>
                      <a:gd name="T4" fmla="*/ 512 w 1023"/>
                      <a:gd name="T5" fmla="*/ 182 h 361"/>
                      <a:gd name="T6" fmla="*/ 511 w 1023"/>
                      <a:gd name="T7" fmla="*/ 182 h 361"/>
                      <a:gd name="T8" fmla="*/ 163 w 1023"/>
                      <a:gd name="T9" fmla="*/ 326 h 361"/>
                      <a:gd name="T10" fmla="*/ 35 w 1023"/>
                      <a:gd name="T11" fmla="*/ 326 h 361"/>
                      <a:gd name="T12" fmla="*/ 35 w 1023"/>
                      <a:gd name="T13" fmla="*/ 197 h 361"/>
                      <a:gd name="T14" fmla="*/ 511 w 1023"/>
                      <a:gd name="T15" fmla="*/ 0 h 361"/>
                      <a:gd name="T16" fmla="*/ 512 w 1023"/>
                      <a:gd name="T17" fmla="*/ 0 h 361"/>
                      <a:gd name="T18" fmla="*/ 988 w 1023"/>
                      <a:gd name="T19" fmla="*/ 198 h 361"/>
                      <a:gd name="T20" fmla="*/ 988 w 1023"/>
                      <a:gd name="T21" fmla="*/ 327 h 361"/>
                      <a:gd name="T22" fmla="*/ 924 w 1023"/>
                      <a:gd name="T23" fmla="*/ 353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3" h="361">
                        <a:moveTo>
                          <a:pt x="924" y="353"/>
                        </a:moveTo>
                        <a:cubicBezTo>
                          <a:pt x="900" y="353"/>
                          <a:pt x="877" y="344"/>
                          <a:pt x="859" y="327"/>
                        </a:cubicBezTo>
                        <a:cubicBezTo>
                          <a:pt x="767" y="234"/>
                          <a:pt x="643" y="182"/>
                          <a:pt x="512" y="182"/>
                        </a:cubicBezTo>
                        <a:cubicBezTo>
                          <a:pt x="511" y="182"/>
                          <a:pt x="511" y="182"/>
                          <a:pt x="511" y="182"/>
                        </a:cubicBezTo>
                        <a:cubicBezTo>
                          <a:pt x="380" y="182"/>
                          <a:pt x="256" y="233"/>
                          <a:pt x="163" y="326"/>
                        </a:cubicBezTo>
                        <a:cubicBezTo>
                          <a:pt x="128" y="361"/>
                          <a:pt x="70" y="361"/>
                          <a:pt x="35" y="326"/>
                        </a:cubicBezTo>
                        <a:cubicBezTo>
                          <a:pt x="0" y="290"/>
                          <a:pt x="0" y="233"/>
                          <a:pt x="35" y="197"/>
                        </a:cubicBezTo>
                        <a:cubicBezTo>
                          <a:pt x="162" y="70"/>
                          <a:pt x="331" y="0"/>
                          <a:pt x="511" y="0"/>
                        </a:cubicBezTo>
                        <a:cubicBezTo>
                          <a:pt x="511" y="0"/>
                          <a:pt x="512" y="0"/>
                          <a:pt x="512" y="0"/>
                        </a:cubicBezTo>
                        <a:cubicBezTo>
                          <a:pt x="692" y="1"/>
                          <a:pt x="861" y="71"/>
                          <a:pt x="988" y="198"/>
                        </a:cubicBezTo>
                        <a:cubicBezTo>
                          <a:pt x="1023" y="234"/>
                          <a:pt x="1023" y="291"/>
                          <a:pt x="988" y="327"/>
                        </a:cubicBezTo>
                        <a:cubicBezTo>
                          <a:pt x="970" y="344"/>
                          <a:pt x="947" y="353"/>
                          <a:pt x="924" y="35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30" name="Freeform 17"/>
                  <p:cNvSpPr>
                    <a:spLocks/>
                  </p:cNvSpPr>
                  <p:nvPr/>
                </p:nvSpPr>
                <p:spPr bwMode="auto">
                  <a:xfrm>
                    <a:off x="2047" y="939"/>
                    <a:ext cx="3392" cy="1054"/>
                  </a:xfrm>
                  <a:custGeom>
                    <a:avLst/>
                    <a:gdLst>
                      <a:gd name="T0" fmla="*/ 1336 w 1436"/>
                      <a:gd name="T1" fmla="*/ 439 h 446"/>
                      <a:gd name="T2" fmla="*/ 1272 w 1436"/>
                      <a:gd name="T3" fmla="*/ 412 h 446"/>
                      <a:gd name="T4" fmla="*/ 718 w 1436"/>
                      <a:gd name="T5" fmla="*/ 182 h 446"/>
                      <a:gd name="T6" fmla="*/ 717 w 1436"/>
                      <a:gd name="T7" fmla="*/ 182 h 446"/>
                      <a:gd name="T8" fmla="*/ 164 w 1436"/>
                      <a:gd name="T9" fmla="*/ 411 h 446"/>
                      <a:gd name="T10" fmla="*/ 35 w 1436"/>
                      <a:gd name="T11" fmla="*/ 411 h 446"/>
                      <a:gd name="T12" fmla="*/ 35 w 1436"/>
                      <a:gd name="T13" fmla="*/ 282 h 446"/>
                      <a:gd name="T14" fmla="*/ 717 w 1436"/>
                      <a:gd name="T15" fmla="*/ 0 h 446"/>
                      <a:gd name="T16" fmla="*/ 718 w 1436"/>
                      <a:gd name="T17" fmla="*/ 0 h 446"/>
                      <a:gd name="T18" fmla="*/ 1400 w 1436"/>
                      <a:gd name="T19" fmla="*/ 284 h 446"/>
                      <a:gd name="T20" fmla="*/ 1400 w 1436"/>
                      <a:gd name="T21" fmla="*/ 413 h 446"/>
                      <a:gd name="T22" fmla="*/ 1336 w 1436"/>
                      <a:gd name="T23" fmla="*/ 439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36" h="446">
                        <a:moveTo>
                          <a:pt x="1336" y="439"/>
                        </a:moveTo>
                        <a:cubicBezTo>
                          <a:pt x="1313" y="439"/>
                          <a:pt x="1290" y="430"/>
                          <a:pt x="1272" y="412"/>
                        </a:cubicBezTo>
                        <a:cubicBezTo>
                          <a:pt x="1124" y="264"/>
                          <a:pt x="927" y="182"/>
                          <a:pt x="718" y="182"/>
                        </a:cubicBezTo>
                        <a:cubicBezTo>
                          <a:pt x="718" y="182"/>
                          <a:pt x="717" y="182"/>
                          <a:pt x="717" y="182"/>
                        </a:cubicBezTo>
                        <a:cubicBezTo>
                          <a:pt x="508" y="182"/>
                          <a:pt x="312" y="263"/>
                          <a:pt x="164" y="411"/>
                        </a:cubicBezTo>
                        <a:cubicBezTo>
                          <a:pt x="128" y="446"/>
                          <a:pt x="71" y="446"/>
                          <a:pt x="35" y="411"/>
                        </a:cubicBezTo>
                        <a:cubicBezTo>
                          <a:pt x="0" y="375"/>
                          <a:pt x="0" y="318"/>
                          <a:pt x="35" y="282"/>
                        </a:cubicBezTo>
                        <a:cubicBezTo>
                          <a:pt x="218" y="101"/>
                          <a:pt x="460" y="0"/>
                          <a:pt x="717" y="0"/>
                        </a:cubicBezTo>
                        <a:cubicBezTo>
                          <a:pt x="717" y="0"/>
                          <a:pt x="718" y="0"/>
                          <a:pt x="718" y="0"/>
                        </a:cubicBezTo>
                        <a:cubicBezTo>
                          <a:pt x="976" y="1"/>
                          <a:pt x="1218" y="102"/>
                          <a:pt x="1400" y="284"/>
                        </a:cubicBezTo>
                        <a:cubicBezTo>
                          <a:pt x="1436" y="320"/>
                          <a:pt x="1436" y="377"/>
                          <a:pt x="1400" y="413"/>
                        </a:cubicBezTo>
                        <a:cubicBezTo>
                          <a:pt x="1383" y="430"/>
                          <a:pt x="1359" y="439"/>
                          <a:pt x="1336" y="43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31" name="Oval 18"/>
                  <p:cNvSpPr>
                    <a:spLocks noChangeArrowheads="1"/>
                  </p:cNvSpPr>
                  <p:nvPr/>
                </p:nvSpPr>
                <p:spPr bwMode="auto">
                  <a:xfrm>
                    <a:off x="3537" y="2969"/>
                    <a:ext cx="411" cy="411"/>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grpSp>
          </p:grpSp>
        </p:grpSp>
        <p:grpSp>
          <p:nvGrpSpPr>
            <p:cNvPr id="45" name="Group 2073"/>
            <p:cNvGrpSpPr/>
            <p:nvPr/>
          </p:nvGrpSpPr>
          <p:grpSpPr>
            <a:xfrm>
              <a:off x="9060250" y="3744902"/>
              <a:ext cx="1024485" cy="408498"/>
              <a:chOff x="7710704" y="4073595"/>
              <a:chExt cx="1622488" cy="663359"/>
            </a:xfrm>
          </p:grpSpPr>
          <p:cxnSp>
            <p:nvCxnSpPr>
              <p:cNvPr id="114" name="Straight Connector 113"/>
              <p:cNvCxnSpPr/>
              <p:nvPr/>
            </p:nvCxnSpPr>
            <p:spPr>
              <a:xfrm>
                <a:off x="8688905" y="4412205"/>
                <a:ext cx="644287" cy="0"/>
              </a:xfrm>
              <a:prstGeom prst="line">
                <a:avLst/>
              </a:prstGeom>
              <a:noFill/>
              <a:ln w="25400" cap="rnd" cmpd="sng" algn="ctr">
                <a:solidFill>
                  <a:schemeClr val="tx1">
                    <a:lumMod val="65000"/>
                    <a:lumOff val="35000"/>
                  </a:schemeClr>
                </a:solidFill>
                <a:prstDash val="sysDot"/>
                <a:round/>
                <a:headEnd type="none" w="med" len="med"/>
                <a:tailEnd type="none" w="med" len="med"/>
              </a:ln>
              <a:effectLst/>
            </p:spPr>
          </p:cxnSp>
          <p:cxnSp>
            <p:nvCxnSpPr>
              <p:cNvPr id="115" name="Straight Connector 114"/>
              <p:cNvCxnSpPr/>
              <p:nvPr/>
            </p:nvCxnSpPr>
            <p:spPr>
              <a:xfrm>
                <a:off x="7710704" y="4436839"/>
                <a:ext cx="374904" cy="0"/>
              </a:xfrm>
              <a:prstGeom prst="line">
                <a:avLst/>
              </a:prstGeom>
              <a:ln w="38100">
                <a:solidFill>
                  <a:srgbClr val="62448E"/>
                </a:solidFill>
                <a:tailEnd type="none"/>
              </a:ln>
            </p:spPr>
            <p:style>
              <a:lnRef idx="1">
                <a:schemeClr val="accent1"/>
              </a:lnRef>
              <a:fillRef idx="0">
                <a:schemeClr val="accent1"/>
              </a:fillRef>
              <a:effectRef idx="0">
                <a:schemeClr val="accent1"/>
              </a:effectRef>
              <a:fontRef idx="minor">
                <a:schemeClr val="tx1"/>
              </a:fontRef>
            </p:style>
          </p:cxnSp>
          <p:grpSp>
            <p:nvGrpSpPr>
              <p:cNvPr id="116" name="Group 724"/>
              <p:cNvGrpSpPr/>
              <p:nvPr/>
            </p:nvGrpSpPr>
            <p:grpSpPr>
              <a:xfrm>
                <a:off x="8073038" y="4073595"/>
                <a:ext cx="663359" cy="663359"/>
                <a:chOff x="2838255" y="3113965"/>
                <a:chExt cx="663359" cy="663359"/>
              </a:xfrm>
            </p:grpSpPr>
            <p:sp>
              <p:nvSpPr>
                <p:cNvPr id="117" name="Oval 116"/>
                <p:cNvSpPr/>
                <p:nvPr/>
              </p:nvSpPr>
              <p:spPr>
                <a:xfrm>
                  <a:off x="2838255" y="3113965"/>
                  <a:ext cx="663359" cy="66335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85"/>
                    </a:spcBef>
                  </a:pPr>
                  <a:endParaRPr lang="en-US" sz="1100" cap="all" dirty="0">
                    <a:solidFill>
                      <a:srgbClr val="FFFFFF"/>
                    </a:solidFill>
                    <a:latin typeface="Trebuchet MS" panose="020B0603020202020204" pitchFamily="34" charset="0"/>
                  </a:endParaRPr>
                </a:p>
              </p:txBody>
            </p:sp>
            <p:grpSp>
              <p:nvGrpSpPr>
                <p:cNvPr id="118" name="Group 14"/>
                <p:cNvGrpSpPr>
                  <a:grpSpLocks noChangeAspect="1"/>
                </p:cNvGrpSpPr>
                <p:nvPr/>
              </p:nvGrpSpPr>
              <p:grpSpPr bwMode="auto">
                <a:xfrm rot="16200000">
                  <a:off x="2956892" y="3281882"/>
                  <a:ext cx="412514" cy="296859"/>
                  <a:chOff x="2047" y="939"/>
                  <a:chExt cx="3392" cy="2441"/>
                </a:xfrm>
                <a:solidFill>
                  <a:schemeClr val="bg1"/>
                </a:solidFill>
              </p:grpSpPr>
              <p:sp>
                <p:nvSpPr>
                  <p:cNvPr id="119" name="Freeform 15"/>
                  <p:cNvSpPr>
                    <a:spLocks/>
                  </p:cNvSpPr>
                  <p:nvPr/>
                </p:nvSpPr>
                <p:spPr bwMode="auto">
                  <a:xfrm>
                    <a:off x="2977" y="2128"/>
                    <a:ext cx="1527" cy="760"/>
                  </a:xfrm>
                  <a:custGeom>
                    <a:avLst/>
                    <a:gdLst>
                      <a:gd name="T0" fmla="*/ 546 w 646"/>
                      <a:gd name="T1" fmla="*/ 314 h 322"/>
                      <a:gd name="T2" fmla="*/ 482 w 646"/>
                      <a:gd name="T3" fmla="*/ 288 h 322"/>
                      <a:gd name="T4" fmla="*/ 164 w 646"/>
                      <a:gd name="T5" fmla="*/ 287 h 322"/>
                      <a:gd name="T6" fmla="*/ 36 w 646"/>
                      <a:gd name="T7" fmla="*/ 287 h 322"/>
                      <a:gd name="T8" fmla="*/ 36 w 646"/>
                      <a:gd name="T9" fmla="*/ 159 h 322"/>
                      <a:gd name="T10" fmla="*/ 611 w 646"/>
                      <a:gd name="T11" fmla="*/ 159 h 322"/>
                      <a:gd name="T12" fmla="*/ 610 w 646"/>
                      <a:gd name="T13" fmla="*/ 288 h 322"/>
                      <a:gd name="T14" fmla="*/ 546 w 646"/>
                      <a:gd name="T15" fmla="*/ 314 h 3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6" h="322">
                        <a:moveTo>
                          <a:pt x="546" y="314"/>
                        </a:moveTo>
                        <a:cubicBezTo>
                          <a:pt x="523" y="314"/>
                          <a:pt x="500" y="305"/>
                          <a:pt x="482" y="288"/>
                        </a:cubicBezTo>
                        <a:cubicBezTo>
                          <a:pt x="395" y="200"/>
                          <a:pt x="252" y="200"/>
                          <a:pt x="164" y="287"/>
                        </a:cubicBezTo>
                        <a:cubicBezTo>
                          <a:pt x="129" y="322"/>
                          <a:pt x="71" y="322"/>
                          <a:pt x="36" y="287"/>
                        </a:cubicBezTo>
                        <a:cubicBezTo>
                          <a:pt x="0" y="251"/>
                          <a:pt x="1" y="194"/>
                          <a:pt x="36" y="159"/>
                        </a:cubicBezTo>
                        <a:cubicBezTo>
                          <a:pt x="195" y="0"/>
                          <a:pt x="452" y="1"/>
                          <a:pt x="611" y="159"/>
                        </a:cubicBezTo>
                        <a:cubicBezTo>
                          <a:pt x="646" y="195"/>
                          <a:pt x="646" y="252"/>
                          <a:pt x="610" y="288"/>
                        </a:cubicBezTo>
                        <a:cubicBezTo>
                          <a:pt x="593" y="305"/>
                          <a:pt x="569" y="314"/>
                          <a:pt x="546" y="31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20" name="Freeform 16"/>
                  <p:cNvSpPr>
                    <a:spLocks/>
                  </p:cNvSpPr>
                  <p:nvPr/>
                </p:nvSpPr>
                <p:spPr bwMode="auto">
                  <a:xfrm>
                    <a:off x="2533" y="1589"/>
                    <a:ext cx="2417" cy="853"/>
                  </a:xfrm>
                  <a:custGeom>
                    <a:avLst/>
                    <a:gdLst>
                      <a:gd name="T0" fmla="*/ 924 w 1023"/>
                      <a:gd name="T1" fmla="*/ 353 h 361"/>
                      <a:gd name="T2" fmla="*/ 859 w 1023"/>
                      <a:gd name="T3" fmla="*/ 327 h 361"/>
                      <a:gd name="T4" fmla="*/ 512 w 1023"/>
                      <a:gd name="T5" fmla="*/ 182 h 361"/>
                      <a:gd name="T6" fmla="*/ 511 w 1023"/>
                      <a:gd name="T7" fmla="*/ 182 h 361"/>
                      <a:gd name="T8" fmla="*/ 163 w 1023"/>
                      <a:gd name="T9" fmla="*/ 326 h 361"/>
                      <a:gd name="T10" fmla="*/ 35 w 1023"/>
                      <a:gd name="T11" fmla="*/ 326 h 361"/>
                      <a:gd name="T12" fmla="*/ 35 w 1023"/>
                      <a:gd name="T13" fmla="*/ 197 h 361"/>
                      <a:gd name="T14" fmla="*/ 511 w 1023"/>
                      <a:gd name="T15" fmla="*/ 0 h 361"/>
                      <a:gd name="T16" fmla="*/ 512 w 1023"/>
                      <a:gd name="T17" fmla="*/ 0 h 361"/>
                      <a:gd name="T18" fmla="*/ 988 w 1023"/>
                      <a:gd name="T19" fmla="*/ 198 h 361"/>
                      <a:gd name="T20" fmla="*/ 988 w 1023"/>
                      <a:gd name="T21" fmla="*/ 327 h 361"/>
                      <a:gd name="T22" fmla="*/ 924 w 1023"/>
                      <a:gd name="T23" fmla="*/ 353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3" h="361">
                        <a:moveTo>
                          <a:pt x="924" y="353"/>
                        </a:moveTo>
                        <a:cubicBezTo>
                          <a:pt x="900" y="353"/>
                          <a:pt x="877" y="344"/>
                          <a:pt x="859" y="327"/>
                        </a:cubicBezTo>
                        <a:cubicBezTo>
                          <a:pt x="767" y="234"/>
                          <a:pt x="643" y="182"/>
                          <a:pt x="512" y="182"/>
                        </a:cubicBezTo>
                        <a:cubicBezTo>
                          <a:pt x="511" y="182"/>
                          <a:pt x="511" y="182"/>
                          <a:pt x="511" y="182"/>
                        </a:cubicBezTo>
                        <a:cubicBezTo>
                          <a:pt x="380" y="182"/>
                          <a:pt x="256" y="233"/>
                          <a:pt x="163" y="326"/>
                        </a:cubicBezTo>
                        <a:cubicBezTo>
                          <a:pt x="128" y="361"/>
                          <a:pt x="70" y="361"/>
                          <a:pt x="35" y="326"/>
                        </a:cubicBezTo>
                        <a:cubicBezTo>
                          <a:pt x="0" y="290"/>
                          <a:pt x="0" y="233"/>
                          <a:pt x="35" y="197"/>
                        </a:cubicBezTo>
                        <a:cubicBezTo>
                          <a:pt x="162" y="70"/>
                          <a:pt x="331" y="0"/>
                          <a:pt x="511" y="0"/>
                        </a:cubicBezTo>
                        <a:cubicBezTo>
                          <a:pt x="511" y="0"/>
                          <a:pt x="512" y="0"/>
                          <a:pt x="512" y="0"/>
                        </a:cubicBezTo>
                        <a:cubicBezTo>
                          <a:pt x="692" y="1"/>
                          <a:pt x="861" y="71"/>
                          <a:pt x="988" y="198"/>
                        </a:cubicBezTo>
                        <a:cubicBezTo>
                          <a:pt x="1023" y="234"/>
                          <a:pt x="1023" y="291"/>
                          <a:pt x="988" y="327"/>
                        </a:cubicBezTo>
                        <a:cubicBezTo>
                          <a:pt x="970" y="344"/>
                          <a:pt x="947" y="353"/>
                          <a:pt x="924" y="35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21" name="Freeform 17"/>
                  <p:cNvSpPr>
                    <a:spLocks/>
                  </p:cNvSpPr>
                  <p:nvPr/>
                </p:nvSpPr>
                <p:spPr bwMode="auto">
                  <a:xfrm>
                    <a:off x="2047" y="939"/>
                    <a:ext cx="3392" cy="1054"/>
                  </a:xfrm>
                  <a:custGeom>
                    <a:avLst/>
                    <a:gdLst>
                      <a:gd name="T0" fmla="*/ 1336 w 1436"/>
                      <a:gd name="T1" fmla="*/ 439 h 446"/>
                      <a:gd name="T2" fmla="*/ 1272 w 1436"/>
                      <a:gd name="T3" fmla="*/ 412 h 446"/>
                      <a:gd name="T4" fmla="*/ 718 w 1436"/>
                      <a:gd name="T5" fmla="*/ 182 h 446"/>
                      <a:gd name="T6" fmla="*/ 717 w 1436"/>
                      <a:gd name="T7" fmla="*/ 182 h 446"/>
                      <a:gd name="T8" fmla="*/ 164 w 1436"/>
                      <a:gd name="T9" fmla="*/ 411 h 446"/>
                      <a:gd name="T10" fmla="*/ 35 w 1436"/>
                      <a:gd name="T11" fmla="*/ 411 h 446"/>
                      <a:gd name="T12" fmla="*/ 35 w 1436"/>
                      <a:gd name="T13" fmla="*/ 282 h 446"/>
                      <a:gd name="T14" fmla="*/ 717 w 1436"/>
                      <a:gd name="T15" fmla="*/ 0 h 446"/>
                      <a:gd name="T16" fmla="*/ 718 w 1436"/>
                      <a:gd name="T17" fmla="*/ 0 h 446"/>
                      <a:gd name="T18" fmla="*/ 1400 w 1436"/>
                      <a:gd name="T19" fmla="*/ 284 h 446"/>
                      <a:gd name="T20" fmla="*/ 1400 w 1436"/>
                      <a:gd name="T21" fmla="*/ 413 h 446"/>
                      <a:gd name="T22" fmla="*/ 1336 w 1436"/>
                      <a:gd name="T23" fmla="*/ 439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36" h="446">
                        <a:moveTo>
                          <a:pt x="1336" y="439"/>
                        </a:moveTo>
                        <a:cubicBezTo>
                          <a:pt x="1313" y="439"/>
                          <a:pt x="1290" y="430"/>
                          <a:pt x="1272" y="412"/>
                        </a:cubicBezTo>
                        <a:cubicBezTo>
                          <a:pt x="1124" y="264"/>
                          <a:pt x="927" y="182"/>
                          <a:pt x="718" y="182"/>
                        </a:cubicBezTo>
                        <a:cubicBezTo>
                          <a:pt x="718" y="182"/>
                          <a:pt x="717" y="182"/>
                          <a:pt x="717" y="182"/>
                        </a:cubicBezTo>
                        <a:cubicBezTo>
                          <a:pt x="508" y="182"/>
                          <a:pt x="312" y="263"/>
                          <a:pt x="164" y="411"/>
                        </a:cubicBezTo>
                        <a:cubicBezTo>
                          <a:pt x="128" y="446"/>
                          <a:pt x="71" y="446"/>
                          <a:pt x="35" y="411"/>
                        </a:cubicBezTo>
                        <a:cubicBezTo>
                          <a:pt x="0" y="375"/>
                          <a:pt x="0" y="318"/>
                          <a:pt x="35" y="282"/>
                        </a:cubicBezTo>
                        <a:cubicBezTo>
                          <a:pt x="218" y="101"/>
                          <a:pt x="460" y="0"/>
                          <a:pt x="717" y="0"/>
                        </a:cubicBezTo>
                        <a:cubicBezTo>
                          <a:pt x="717" y="0"/>
                          <a:pt x="718" y="0"/>
                          <a:pt x="718" y="0"/>
                        </a:cubicBezTo>
                        <a:cubicBezTo>
                          <a:pt x="976" y="1"/>
                          <a:pt x="1218" y="102"/>
                          <a:pt x="1400" y="284"/>
                        </a:cubicBezTo>
                        <a:cubicBezTo>
                          <a:pt x="1436" y="320"/>
                          <a:pt x="1436" y="377"/>
                          <a:pt x="1400" y="413"/>
                        </a:cubicBezTo>
                        <a:cubicBezTo>
                          <a:pt x="1383" y="430"/>
                          <a:pt x="1359" y="439"/>
                          <a:pt x="1336" y="43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22" name="Oval 18"/>
                  <p:cNvSpPr>
                    <a:spLocks noChangeArrowheads="1"/>
                  </p:cNvSpPr>
                  <p:nvPr/>
                </p:nvSpPr>
                <p:spPr bwMode="auto">
                  <a:xfrm>
                    <a:off x="3537" y="2969"/>
                    <a:ext cx="411" cy="411"/>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grpSp>
          </p:grpSp>
        </p:grpSp>
        <p:grpSp>
          <p:nvGrpSpPr>
            <p:cNvPr id="46" name="Group 2072"/>
            <p:cNvGrpSpPr/>
            <p:nvPr/>
          </p:nvGrpSpPr>
          <p:grpSpPr>
            <a:xfrm>
              <a:off x="9196044" y="3139882"/>
              <a:ext cx="1013706" cy="408498"/>
              <a:chOff x="7978683" y="3091105"/>
              <a:chExt cx="1605419" cy="663359"/>
            </a:xfrm>
          </p:grpSpPr>
          <p:cxnSp>
            <p:nvCxnSpPr>
              <p:cNvPr id="104" name="Straight Connector 103"/>
              <p:cNvCxnSpPr/>
              <p:nvPr/>
            </p:nvCxnSpPr>
            <p:spPr>
              <a:xfrm>
                <a:off x="8939815" y="3429000"/>
                <a:ext cx="644287" cy="0"/>
              </a:xfrm>
              <a:prstGeom prst="line">
                <a:avLst/>
              </a:prstGeom>
              <a:noFill/>
              <a:ln w="25400" cap="rnd" cmpd="sng" algn="ctr">
                <a:solidFill>
                  <a:schemeClr val="tx1">
                    <a:lumMod val="65000"/>
                    <a:lumOff val="35000"/>
                  </a:schemeClr>
                </a:solidFill>
                <a:prstDash val="sysDot"/>
                <a:round/>
                <a:headEnd type="none" w="med" len="med"/>
                <a:tailEnd type="none" w="med" len="med"/>
              </a:ln>
              <a:effectLst/>
            </p:spPr>
          </p:cxnSp>
          <p:cxnSp>
            <p:nvCxnSpPr>
              <p:cNvPr id="105" name="Straight Connector 104"/>
              <p:cNvCxnSpPr/>
              <p:nvPr/>
            </p:nvCxnSpPr>
            <p:spPr>
              <a:xfrm>
                <a:off x="7978683" y="3429001"/>
                <a:ext cx="356616" cy="0"/>
              </a:xfrm>
              <a:prstGeom prst="line">
                <a:avLst/>
              </a:prstGeom>
              <a:ln w="38100">
                <a:solidFill>
                  <a:srgbClr val="62448E"/>
                </a:solidFill>
                <a:tailEnd type="none"/>
              </a:ln>
            </p:spPr>
            <p:style>
              <a:lnRef idx="1">
                <a:schemeClr val="accent1"/>
              </a:lnRef>
              <a:fillRef idx="0">
                <a:schemeClr val="accent1"/>
              </a:fillRef>
              <a:effectRef idx="0">
                <a:schemeClr val="accent1"/>
              </a:effectRef>
              <a:fontRef idx="minor">
                <a:schemeClr val="tx1"/>
              </a:fontRef>
            </p:style>
          </p:cxnSp>
          <p:grpSp>
            <p:nvGrpSpPr>
              <p:cNvPr id="106" name="Group 731"/>
              <p:cNvGrpSpPr/>
              <p:nvPr/>
            </p:nvGrpSpPr>
            <p:grpSpPr>
              <a:xfrm>
                <a:off x="8328865" y="3091105"/>
                <a:ext cx="663359" cy="663359"/>
                <a:chOff x="3293427" y="1926799"/>
                <a:chExt cx="663359" cy="663359"/>
              </a:xfrm>
            </p:grpSpPr>
            <p:sp>
              <p:nvSpPr>
                <p:cNvPr id="107" name="Oval 106"/>
                <p:cNvSpPr/>
                <p:nvPr/>
              </p:nvSpPr>
              <p:spPr>
                <a:xfrm>
                  <a:off x="3293427" y="1926799"/>
                  <a:ext cx="663359" cy="66335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85"/>
                    </a:spcBef>
                  </a:pPr>
                  <a:endParaRPr lang="en-US" sz="1100" cap="all" dirty="0">
                    <a:solidFill>
                      <a:srgbClr val="FFFFFF"/>
                    </a:solidFill>
                    <a:latin typeface="Trebuchet MS" panose="020B0603020202020204" pitchFamily="34" charset="0"/>
                  </a:endParaRPr>
                </a:p>
              </p:txBody>
            </p:sp>
            <p:grpSp>
              <p:nvGrpSpPr>
                <p:cNvPr id="108" name="Group 5"/>
                <p:cNvGrpSpPr>
                  <a:grpSpLocks noChangeAspect="1"/>
                </p:cNvGrpSpPr>
                <p:nvPr/>
              </p:nvGrpSpPr>
              <p:grpSpPr bwMode="auto">
                <a:xfrm>
                  <a:off x="3462118" y="2012044"/>
                  <a:ext cx="230868" cy="489453"/>
                  <a:chOff x="2922" y="526"/>
                  <a:chExt cx="1541" cy="3267"/>
                </a:xfrm>
                <a:solidFill>
                  <a:schemeClr val="bg1"/>
                </a:solidFill>
              </p:grpSpPr>
              <p:sp>
                <p:nvSpPr>
                  <p:cNvPr id="109" name="Freeform 6"/>
                  <p:cNvSpPr>
                    <a:spLocks/>
                  </p:cNvSpPr>
                  <p:nvPr/>
                </p:nvSpPr>
                <p:spPr bwMode="auto">
                  <a:xfrm>
                    <a:off x="4035" y="687"/>
                    <a:ext cx="428" cy="3106"/>
                  </a:xfrm>
                  <a:custGeom>
                    <a:avLst/>
                    <a:gdLst>
                      <a:gd name="T0" fmla="*/ 93 w 181"/>
                      <a:gd name="T1" fmla="*/ 0 h 1315"/>
                      <a:gd name="T2" fmla="*/ 0 w 181"/>
                      <a:gd name="T3" fmla="*/ 63 h 1315"/>
                      <a:gd name="T4" fmla="*/ 0 w 181"/>
                      <a:gd name="T5" fmla="*/ 110 h 1315"/>
                      <a:gd name="T6" fmla="*/ 30 w 181"/>
                      <a:gd name="T7" fmla="*/ 106 h 1315"/>
                      <a:gd name="T8" fmla="*/ 161 w 181"/>
                      <a:gd name="T9" fmla="*/ 237 h 1315"/>
                      <a:gd name="T10" fmla="*/ 30 w 181"/>
                      <a:gd name="T11" fmla="*/ 368 h 1315"/>
                      <a:gd name="T12" fmla="*/ 0 w 181"/>
                      <a:gd name="T13" fmla="*/ 364 h 1315"/>
                      <a:gd name="T14" fmla="*/ 0 w 181"/>
                      <a:gd name="T15" fmla="*/ 1263 h 1315"/>
                      <a:gd name="T16" fmla="*/ 87 w 181"/>
                      <a:gd name="T17" fmla="*/ 1313 h 1315"/>
                      <a:gd name="T18" fmla="*/ 181 w 181"/>
                      <a:gd name="T19" fmla="*/ 1261 h 1315"/>
                      <a:gd name="T20" fmla="*/ 181 w 181"/>
                      <a:gd name="T21" fmla="*/ 63 h 1315"/>
                      <a:gd name="T22" fmla="*/ 93 w 181"/>
                      <a:gd name="T23" fmla="*/ 0 h 1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1" h="1315">
                        <a:moveTo>
                          <a:pt x="93" y="0"/>
                        </a:moveTo>
                        <a:cubicBezTo>
                          <a:pt x="4" y="0"/>
                          <a:pt x="0" y="63"/>
                          <a:pt x="0" y="63"/>
                        </a:cubicBezTo>
                        <a:cubicBezTo>
                          <a:pt x="0" y="110"/>
                          <a:pt x="0" y="110"/>
                          <a:pt x="0" y="110"/>
                        </a:cubicBezTo>
                        <a:cubicBezTo>
                          <a:pt x="10" y="108"/>
                          <a:pt x="20" y="106"/>
                          <a:pt x="30" y="106"/>
                        </a:cubicBezTo>
                        <a:cubicBezTo>
                          <a:pt x="102" y="106"/>
                          <a:pt x="161" y="165"/>
                          <a:pt x="161" y="237"/>
                        </a:cubicBezTo>
                        <a:cubicBezTo>
                          <a:pt x="161" y="309"/>
                          <a:pt x="102" y="368"/>
                          <a:pt x="30" y="368"/>
                        </a:cubicBezTo>
                        <a:cubicBezTo>
                          <a:pt x="20" y="368"/>
                          <a:pt x="10" y="366"/>
                          <a:pt x="0" y="364"/>
                        </a:cubicBezTo>
                        <a:cubicBezTo>
                          <a:pt x="0" y="1263"/>
                          <a:pt x="0" y="1263"/>
                          <a:pt x="0" y="1263"/>
                        </a:cubicBezTo>
                        <a:cubicBezTo>
                          <a:pt x="0" y="1263"/>
                          <a:pt x="4" y="1313"/>
                          <a:pt x="87" y="1313"/>
                        </a:cubicBezTo>
                        <a:cubicBezTo>
                          <a:pt x="87" y="1313"/>
                          <a:pt x="181" y="1315"/>
                          <a:pt x="181" y="1261"/>
                        </a:cubicBezTo>
                        <a:cubicBezTo>
                          <a:pt x="181" y="63"/>
                          <a:pt x="181" y="63"/>
                          <a:pt x="181" y="63"/>
                        </a:cubicBezTo>
                        <a:cubicBezTo>
                          <a:pt x="181" y="4"/>
                          <a:pt x="93" y="0"/>
                          <a:pt x="93"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10" name="Freeform 7"/>
                  <p:cNvSpPr>
                    <a:spLocks/>
                  </p:cNvSpPr>
                  <p:nvPr/>
                </p:nvSpPr>
                <p:spPr bwMode="auto">
                  <a:xfrm>
                    <a:off x="3962" y="1102"/>
                    <a:ext cx="286" cy="286"/>
                  </a:xfrm>
                  <a:custGeom>
                    <a:avLst/>
                    <a:gdLst>
                      <a:gd name="T0" fmla="*/ 103 w 121"/>
                      <a:gd name="T1" fmla="*/ 95 h 121"/>
                      <a:gd name="T2" fmla="*/ 95 w 121"/>
                      <a:gd name="T3" fmla="*/ 19 h 121"/>
                      <a:gd name="T4" fmla="*/ 19 w 121"/>
                      <a:gd name="T5" fmla="*/ 27 h 121"/>
                      <a:gd name="T6" fmla="*/ 27 w 121"/>
                      <a:gd name="T7" fmla="*/ 103 h 121"/>
                      <a:gd name="T8" fmla="*/ 103 w 121"/>
                      <a:gd name="T9" fmla="*/ 95 h 121"/>
                    </a:gdLst>
                    <a:ahLst/>
                    <a:cxnLst>
                      <a:cxn ang="0">
                        <a:pos x="T0" y="T1"/>
                      </a:cxn>
                      <a:cxn ang="0">
                        <a:pos x="T2" y="T3"/>
                      </a:cxn>
                      <a:cxn ang="0">
                        <a:pos x="T4" y="T5"/>
                      </a:cxn>
                      <a:cxn ang="0">
                        <a:pos x="T6" y="T7"/>
                      </a:cxn>
                      <a:cxn ang="0">
                        <a:pos x="T8" y="T9"/>
                      </a:cxn>
                    </a:cxnLst>
                    <a:rect l="0" t="0" r="r" b="b"/>
                    <a:pathLst>
                      <a:path w="121" h="121">
                        <a:moveTo>
                          <a:pt x="103" y="95"/>
                        </a:moveTo>
                        <a:cubicBezTo>
                          <a:pt x="121" y="72"/>
                          <a:pt x="118" y="38"/>
                          <a:pt x="95" y="19"/>
                        </a:cubicBezTo>
                        <a:cubicBezTo>
                          <a:pt x="72" y="0"/>
                          <a:pt x="38" y="4"/>
                          <a:pt x="19" y="27"/>
                        </a:cubicBezTo>
                        <a:cubicBezTo>
                          <a:pt x="0" y="50"/>
                          <a:pt x="4" y="84"/>
                          <a:pt x="27" y="103"/>
                        </a:cubicBezTo>
                        <a:cubicBezTo>
                          <a:pt x="50" y="121"/>
                          <a:pt x="84" y="118"/>
                          <a:pt x="103" y="9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11" name="Freeform 8"/>
                  <p:cNvSpPr>
                    <a:spLocks/>
                  </p:cNvSpPr>
                  <p:nvPr/>
                </p:nvSpPr>
                <p:spPr bwMode="auto">
                  <a:xfrm>
                    <a:off x="2922" y="526"/>
                    <a:ext cx="480" cy="1481"/>
                  </a:xfrm>
                  <a:custGeom>
                    <a:avLst/>
                    <a:gdLst>
                      <a:gd name="T0" fmla="*/ 196 w 203"/>
                      <a:gd name="T1" fmla="*/ 34 h 627"/>
                      <a:gd name="T2" fmla="*/ 196 w 203"/>
                      <a:gd name="T3" fmla="*/ 593 h 627"/>
                      <a:gd name="T4" fmla="*/ 196 w 203"/>
                      <a:gd name="T5" fmla="*/ 593 h 627"/>
                      <a:gd name="T6" fmla="*/ 196 w 203"/>
                      <a:gd name="T7" fmla="*/ 620 h 627"/>
                      <a:gd name="T8" fmla="*/ 196 w 203"/>
                      <a:gd name="T9" fmla="*/ 620 h 627"/>
                      <a:gd name="T10" fmla="*/ 169 w 203"/>
                      <a:gd name="T11" fmla="*/ 620 h 627"/>
                      <a:gd name="T12" fmla="*/ 169 w 203"/>
                      <a:gd name="T13" fmla="*/ 620 h 627"/>
                      <a:gd name="T14" fmla="*/ 169 w 203"/>
                      <a:gd name="T15" fmla="*/ 8 h 627"/>
                      <a:gd name="T16" fmla="*/ 169 w 203"/>
                      <a:gd name="T17" fmla="*/ 8 h 627"/>
                      <a:gd name="T18" fmla="*/ 196 w 203"/>
                      <a:gd name="T19" fmla="*/ 8 h 627"/>
                      <a:gd name="T20" fmla="*/ 196 w 203"/>
                      <a:gd name="T21" fmla="*/ 8 h 627"/>
                      <a:gd name="T22" fmla="*/ 196 w 203"/>
                      <a:gd name="T23" fmla="*/ 34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627">
                        <a:moveTo>
                          <a:pt x="196" y="34"/>
                        </a:moveTo>
                        <a:cubicBezTo>
                          <a:pt x="41" y="189"/>
                          <a:pt x="41" y="439"/>
                          <a:pt x="196" y="593"/>
                        </a:cubicBezTo>
                        <a:cubicBezTo>
                          <a:pt x="196" y="593"/>
                          <a:pt x="196" y="593"/>
                          <a:pt x="196" y="593"/>
                        </a:cubicBezTo>
                        <a:cubicBezTo>
                          <a:pt x="203" y="601"/>
                          <a:pt x="203" y="613"/>
                          <a:pt x="196" y="620"/>
                        </a:cubicBezTo>
                        <a:cubicBezTo>
                          <a:pt x="196" y="620"/>
                          <a:pt x="196" y="620"/>
                          <a:pt x="196" y="620"/>
                        </a:cubicBezTo>
                        <a:cubicBezTo>
                          <a:pt x="188" y="627"/>
                          <a:pt x="176" y="627"/>
                          <a:pt x="169" y="620"/>
                        </a:cubicBezTo>
                        <a:cubicBezTo>
                          <a:pt x="169" y="620"/>
                          <a:pt x="169" y="620"/>
                          <a:pt x="169" y="620"/>
                        </a:cubicBezTo>
                        <a:cubicBezTo>
                          <a:pt x="0" y="451"/>
                          <a:pt x="0" y="177"/>
                          <a:pt x="169" y="8"/>
                        </a:cubicBezTo>
                        <a:cubicBezTo>
                          <a:pt x="169" y="8"/>
                          <a:pt x="169" y="8"/>
                          <a:pt x="169" y="8"/>
                        </a:cubicBezTo>
                        <a:cubicBezTo>
                          <a:pt x="176" y="0"/>
                          <a:pt x="188" y="0"/>
                          <a:pt x="196" y="8"/>
                        </a:cubicBezTo>
                        <a:cubicBezTo>
                          <a:pt x="196" y="8"/>
                          <a:pt x="196" y="8"/>
                          <a:pt x="196" y="8"/>
                        </a:cubicBezTo>
                        <a:cubicBezTo>
                          <a:pt x="203" y="15"/>
                          <a:pt x="203" y="27"/>
                          <a:pt x="196" y="3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12" name="Freeform 9"/>
                  <p:cNvSpPr>
                    <a:spLocks/>
                  </p:cNvSpPr>
                  <p:nvPr/>
                </p:nvSpPr>
                <p:spPr bwMode="auto">
                  <a:xfrm>
                    <a:off x="3206" y="710"/>
                    <a:ext cx="378" cy="1115"/>
                  </a:xfrm>
                  <a:custGeom>
                    <a:avLst/>
                    <a:gdLst>
                      <a:gd name="T0" fmla="*/ 153 w 160"/>
                      <a:gd name="T1" fmla="*/ 33 h 472"/>
                      <a:gd name="T2" fmla="*/ 153 w 160"/>
                      <a:gd name="T3" fmla="*/ 438 h 472"/>
                      <a:gd name="T4" fmla="*/ 153 w 160"/>
                      <a:gd name="T5" fmla="*/ 438 h 472"/>
                      <a:gd name="T6" fmla="*/ 153 w 160"/>
                      <a:gd name="T7" fmla="*/ 438 h 472"/>
                      <a:gd name="T8" fmla="*/ 153 w 160"/>
                      <a:gd name="T9" fmla="*/ 464 h 472"/>
                      <a:gd name="T10" fmla="*/ 153 w 160"/>
                      <a:gd name="T11" fmla="*/ 464 h 472"/>
                      <a:gd name="T12" fmla="*/ 126 w 160"/>
                      <a:gd name="T13" fmla="*/ 464 h 472"/>
                      <a:gd name="T14" fmla="*/ 126 w 160"/>
                      <a:gd name="T15" fmla="*/ 464 h 472"/>
                      <a:gd name="T16" fmla="*/ 126 w 160"/>
                      <a:gd name="T17" fmla="*/ 7 h 472"/>
                      <a:gd name="T18" fmla="*/ 126 w 160"/>
                      <a:gd name="T19" fmla="*/ 7 h 472"/>
                      <a:gd name="T20" fmla="*/ 153 w 160"/>
                      <a:gd name="T21" fmla="*/ 7 h 472"/>
                      <a:gd name="T22" fmla="*/ 153 w 160"/>
                      <a:gd name="T23" fmla="*/ 7 h 472"/>
                      <a:gd name="T24" fmla="*/ 153 w 160"/>
                      <a:gd name="T25" fmla="*/ 33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 h="472">
                        <a:moveTo>
                          <a:pt x="153" y="33"/>
                        </a:moveTo>
                        <a:cubicBezTo>
                          <a:pt x="41" y="145"/>
                          <a:pt x="41" y="326"/>
                          <a:pt x="153" y="438"/>
                        </a:cubicBezTo>
                        <a:cubicBezTo>
                          <a:pt x="153" y="438"/>
                          <a:pt x="153" y="438"/>
                          <a:pt x="153" y="438"/>
                        </a:cubicBezTo>
                        <a:cubicBezTo>
                          <a:pt x="153" y="438"/>
                          <a:pt x="153" y="438"/>
                          <a:pt x="153" y="438"/>
                        </a:cubicBezTo>
                        <a:cubicBezTo>
                          <a:pt x="160" y="445"/>
                          <a:pt x="160" y="457"/>
                          <a:pt x="153" y="464"/>
                        </a:cubicBezTo>
                        <a:cubicBezTo>
                          <a:pt x="153" y="464"/>
                          <a:pt x="153" y="464"/>
                          <a:pt x="153" y="464"/>
                        </a:cubicBezTo>
                        <a:cubicBezTo>
                          <a:pt x="146" y="472"/>
                          <a:pt x="134" y="472"/>
                          <a:pt x="126" y="464"/>
                        </a:cubicBezTo>
                        <a:cubicBezTo>
                          <a:pt x="126" y="464"/>
                          <a:pt x="126" y="464"/>
                          <a:pt x="126" y="464"/>
                        </a:cubicBezTo>
                        <a:cubicBezTo>
                          <a:pt x="0" y="338"/>
                          <a:pt x="0" y="133"/>
                          <a:pt x="126" y="7"/>
                        </a:cubicBezTo>
                        <a:cubicBezTo>
                          <a:pt x="126" y="7"/>
                          <a:pt x="126" y="7"/>
                          <a:pt x="126" y="7"/>
                        </a:cubicBezTo>
                        <a:cubicBezTo>
                          <a:pt x="134" y="0"/>
                          <a:pt x="146" y="0"/>
                          <a:pt x="153" y="7"/>
                        </a:cubicBezTo>
                        <a:cubicBezTo>
                          <a:pt x="153" y="7"/>
                          <a:pt x="153" y="7"/>
                          <a:pt x="153" y="7"/>
                        </a:cubicBezTo>
                        <a:cubicBezTo>
                          <a:pt x="160" y="14"/>
                          <a:pt x="160" y="26"/>
                          <a:pt x="153" y="3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13" name="Freeform 10"/>
                  <p:cNvSpPr>
                    <a:spLocks/>
                  </p:cNvSpPr>
                  <p:nvPr/>
                </p:nvSpPr>
                <p:spPr bwMode="auto">
                  <a:xfrm>
                    <a:off x="3471" y="880"/>
                    <a:ext cx="283" cy="775"/>
                  </a:xfrm>
                  <a:custGeom>
                    <a:avLst/>
                    <a:gdLst>
                      <a:gd name="T0" fmla="*/ 113 w 120"/>
                      <a:gd name="T1" fmla="*/ 33 h 328"/>
                      <a:gd name="T2" fmla="*/ 113 w 120"/>
                      <a:gd name="T3" fmla="*/ 294 h 328"/>
                      <a:gd name="T4" fmla="*/ 113 w 120"/>
                      <a:gd name="T5" fmla="*/ 294 h 328"/>
                      <a:gd name="T6" fmla="*/ 113 w 120"/>
                      <a:gd name="T7" fmla="*/ 320 h 328"/>
                      <a:gd name="T8" fmla="*/ 113 w 120"/>
                      <a:gd name="T9" fmla="*/ 320 h 328"/>
                      <a:gd name="T10" fmla="*/ 86 w 120"/>
                      <a:gd name="T11" fmla="*/ 321 h 328"/>
                      <a:gd name="T12" fmla="*/ 86 w 120"/>
                      <a:gd name="T13" fmla="*/ 321 h 328"/>
                      <a:gd name="T14" fmla="*/ 86 w 120"/>
                      <a:gd name="T15" fmla="*/ 7 h 328"/>
                      <a:gd name="T16" fmla="*/ 86 w 120"/>
                      <a:gd name="T17" fmla="*/ 7 h 328"/>
                      <a:gd name="T18" fmla="*/ 113 w 120"/>
                      <a:gd name="T19" fmla="*/ 7 h 328"/>
                      <a:gd name="T20" fmla="*/ 113 w 120"/>
                      <a:gd name="T21" fmla="*/ 7 h 328"/>
                      <a:gd name="T22" fmla="*/ 113 w 120"/>
                      <a:gd name="T23" fmla="*/ 33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0" h="328">
                        <a:moveTo>
                          <a:pt x="113" y="33"/>
                        </a:moveTo>
                        <a:cubicBezTo>
                          <a:pt x="41" y="106"/>
                          <a:pt x="41" y="222"/>
                          <a:pt x="113" y="294"/>
                        </a:cubicBezTo>
                        <a:cubicBezTo>
                          <a:pt x="113" y="294"/>
                          <a:pt x="113" y="294"/>
                          <a:pt x="113" y="294"/>
                        </a:cubicBezTo>
                        <a:cubicBezTo>
                          <a:pt x="120" y="301"/>
                          <a:pt x="120" y="313"/>
                          <a:pt x="113" y="320"/>
                        </a:cubicBezTo>
                        <a:cubicBezTo>
                          <a:pt x="113" y="320"/>
                          <a:pt x="113" y="320"/>
                          <a:pt x="113" y="320"/>
                        </a:cubicBezTo>
                        <a:cubicBezTo>
                          <a:pt x="106" y="328"/>
                          <a:pt x="94" y="328"/>
                          <a:pt x="86" y="321"/>
                        </a:cubicBezTo>
                        <a:cubicBezTo>
                          <a:pt x="86" y="321"/>
                          <a:pt x="86" y="321"/>
                          <a:pt x="86" y="321"/>
                        </a:cubicBezTo>
                        <a:cubicBezTo>
                          <a:pt x="0" y="234"/>
                          <a:pt x="0" y="94"/>
                          <a:pt x="86" y="7"/>
                        </a:cubicBezTo>
                        <a:cubicBezTo>
                          <a:pt x="86" y="7"/>
                          <a:pt x="86" y="7"/>
                          <a:pt x="86" y="7"/>
                        </a:cubicBezTo>
                        <a:cubicBezTo>
                          <a:pt x="94" y="0"/>
                          <a:pt x="106" y="0"/>
                          <a:pt x="113" y="7"/>
                        </a:cubicBezTo>
                        <a:cubicBezTo>
                          <a:pt x="113" y="7"/>
                          <a:pt x="113" y="7"/>
                          <a:pt x="113" y="7"/>
                        </a:cubicBezTo>
                        <a:cubicBezTo>
                          <a:pt x="120" y="14"/>
                          <a:pt x="120" y="26"/>
                          <a:pt x="113" y="3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grpSp>
          </p:grpSp>
        </p:grpSp>
        <p:grpSp>
          <p:nvGrpSpPr>
            <p:cNvPr id="47" name="Group 424"/>
            <p:cNvGrpSpPr>
              <a:grpSpLocks noChangeAspect="1"/>
            </p:cNvGrpSpPr>
            <p:nvPr>
              <p:custDataLst>
                <p:tags r:id="rId2"/>
              </p:custDataLst>
            </p:nvPr>
          </p:nvGrpSpPr>
          <p:grpSpPr>
            <a:xfrm>
              <a:off x="6842333" y="2513896"/>
              <a:ext cx="305864" cy="295265"/>
              <a:chOff x="5136266" y="2629866"/>
              <a:chExt cx="1614667" cy="1598267"/>
            </a:xfrm>
          </p:grpSpPr>
          <p:sp>
            <p:nvSpPr>
              <p:cNvPr id="102" name="grey circle"/>
              <p:cNvSpPr>
                <a:spLocks noChangeArrowheads="1"/>
              </p:cNvSpPr>
              <p:nvPr/>
            </p:nvSpPr>
            <p:spPr bwMode="auto">
              <a:xfrm>
                <a:off x="5136266" y="2629866"/>
                <a:ext cx="1614667" cy="1598267"/>
              </a:xfrm>
              <a:prstGeom prst="ellipse">
                <a:avLst/>
              </a:prstGeom>
              <a:solidFill>
                <a:srgbClr val="62448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ts val="1900"/>
                  </a:lnSpc>
                </a:pPr>
                <a:endParaRPr lang="en-US" sz="1050" b="1" spc="50" dirty="0">
                  <a:solidFill>
                    <a:schemeClr val="bg1"/>
                  </a:solidFill>
                  <a:latin typeface="Trebuchet MS" panose="020B0603020202020204" pitchFamily="34" charset="0"/>
                </a:endParaRPr>
              </a:p>
            </p:txBody>
          </p:sp>
          <p:sp>
            <p:nvSpPr>
              <p:cNvPr id="103" name="Freeform 6"/>
              <p:cNvSpPr>
                <a:spLocks noEditPoints="1"/>
              </p:cNvSpPr>
              <p:nvPr/>
            </p:nvSpPr>
            <p:spPr bwMode="auto">
              <a:xfrm>
                <a:off x="5278255" y="2980341"/>
                <a:ext cx="1353312" cy="795528"/>
              </a:xfrm>
              <a:custGeom>
                <a:avLst/>
                <a:gdLst>
                  <a:gd name="T0" fmla="*/ 1174 w 1471"/>
                  <a:gd name="T1" fmla="*/ 328 h 858"/>
                  <a:gd name="T2" fmla="*/ 996 w 1471"/>
                  <a:gd name="T3" fmla="*/ 198 h 858"/>
                  <a:gd name="T4" fmla="*/ 795 w 1471"/>
                  <a:gd name="T5" fmla="*/ 0 h 858"/>
                  <a:gd name="T6" fmla="*/ 612 w 1471"/>
                  <a:gd name="T7" fmla="*/ 117 h 858"/>
                  <a:gd name="T8" fmla="*/ 488 w 1471"/>
                  <a:gd name="T9" fmla="*/ 86 h 858"/>
                  <a:gd name="T10" fmla="*/ 412 w 1471"/>
                  <a:gd name="T11" fmla="*/ 97 h 858"/>
                  <a:gd name="T12" fmla="*/ 432 w 1471"/>
                  <a:gd name="T13" fmla="*/ 155 h 858"/>
                  <a:gd name="T14" fmla="*/ 337 w 1471"/>
                  <a:gd name="T15" fmla="*/ 250 h 858"/>
                  <a:gd name="T16" fmla="*/ 264 w 1471"/>
                  <a:gd name="T17" fmla="*/ 214 h 858"/>
                  <a:gd name="T18" fmla="*/ 227 w 1471"/>
                  <a:gd name="T19" fmla="*/ 346 h 858"/>
                  <a:gd name="T20" fmla="*/ 229 w 1471"/>
                  <a:gd name="T21" fmla="*/ 374 h 858"/>
                  <a:gd name="T22" fmla="*/ 0 w 1471"/>
                  <a:gd name="T23" fmla="*/ 572 h 858"/>
                  <a:gd name="T24" fmla="*/ 356 w 1471"/>
                  <a:gd name="T25" fmla="*/ 785 h 858"/>
                  <a:gd name="T26" fmla="*/ 582 w 1471"/>
                  <a:gd name="T27" fmla="*/ 737 h 858"/>
                  <a:gd name="T28" fmla="*/ 800 w 1471"/>
                  <a:gd name="T29" fmla="*/ 858 h 858"/>
                  <a:gd name="T30" fmla="*/ 1025 w 1471"/>
                  <a:gd name="T31" fmla="*/ 722 h 858"/>
                  <a:gd name="T32" fmla="*/ 1049 w 1471"/>
                  <a:gd name="T33" fmla="*/ 722 h 858"/>
                  <a:gd name="T34" fmla="*/ 1096 w 1471"/>
                  <a:gd name="T35" fmla="*/ 720 h 858"/>
                  <a:gd name="T36" fmla="*/ 1141 w 1471"/>
                  <a:gd name="T37" fmla="*/ 722 h 858"/>
                  <a:gd name="T38" fmla="*/ 1471 w 1471"/>
                  <a:gd name="T39" fmla="*/ 525 h 858"/>
                  <a:gd name="T40" fmla="*/ 1174 w 1471"/>
                  <a:gd name="T41" fmla="*/ 328 h 858"/>
                  <a:gd name="T42" fmla="*/ 337 w 1471"/>
                  <a:gd name="T43" fmla="*/ 191 h 858"/>
                  <a:gd name="T44" fmla="*/ 376 w 1471"/>
                  <a:gd name="T45" fmla="*/ 152 h 858"/>
                  <a:gd name="T46" fmla="*/ 337 w 1471"/>
                  <a:gd name="T47" fmla="*/ 113 h 858"/>
                  <a:gd name="T48" fmla="*/ 298 w 1471"/>
                  <a:gd name="T49" fmla="*/ 152 h 858"/>
                  <a:gd name="T50" fmla="*/ 337 w 1471"/>
                  <a:gd name="T51" fmla="*/ 191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71" h="858">
                    <a:moveTo>
                      <a:pt x="1174" y="328"/>
                    </a:moveTo>
                    <a:cubicBezTo>
                      <a:pt x="1146" y="255"/>
                      <a:pt x="1077" y="202"/>
                      <a:pt x="996" y="198"/>
                    </a:cubicBezTo>
                    <a:cubicBezTo>
                      <a:pt x="994" y="89"/>
                      <a:pt x="905" y="0"/>
                      <a:pt x="795" y="0"/>
                    </a:cubicBezTo>
                    <a:cubicBezTo>
                      <a:pt x="714" y="0"/>
                      <a:pt x="644" y="48"/>
                      <a:pt x="612" y="117"/>
                    </a:cubicBezTo>
                    <a:cubicBezTo>
                      <a:pt x="575" y="97"/>
                      <a:pt x="533" y="86"/>
                      <a:pt x="488" y="86"/>
                    </a:cubicBezTo>
                    <a:cubicBezTo>
                      <a:pt x="462" y="86"/>
                      <a:pt x="436" y="90"/>
                      <a:pt x="412" y="97"/>
                    </a:cubicBezTo>
                    <a:cubicBezTo>
                      <a:pt x="424" y="113"/>
                      <a:pt x="432" y="133"/>
                      <a:pt x="432" y="155"/>
                    </a:cubicBezTo>
                    <a:cubicBezTo>
                      <a:pt x="432" y="207"/>
                      <a:pt x="390" y="250"/>
                      <a:pt x="337" y="250"/>
                    </a:cubicBezTo>
                    <a:cubicBezTo>
                      <a:pt x="308" y="250"/>
                      <a:pt x="281" y="236"/>
                      <a:pt x="264" y="214"/>
                    </a:cubicBezTo>
                    <a:cubicBezTo>
                      <a:pt x="241" y="253"/>
                      <a:pt x="227" y="298"/>
                      <a:pt x="227" y="346"/>
                    </a:cubicBezTo>
                    <a:cubicBezTo>
                      <a:pt x="227" y="356"/>
                      <a:pt x="228" y="365"/>
                      <a:pt x="229" y="374"/>
                    </a:cubicBezTo>
                    <a:cubicBezTo>
                      <a:pt x="95" y="404"/>
                      <a:pt x="0" y="482"/>
                      <a:pt x="0" y="572"/>
                    </a:cubicBezTo>
                    <a:cubicBezTo>
                      <a:pt x="0" y="690"/>
                      <a:pt x="159" y="785"/>
                      <a:pt x="356" y="785"/>
                    </a:cubicBezTo>
                    <a:cubicBezTo>
                      <a:pt x="442" y="785"/>
                      <a:pt x="521" y="767"/>
                      <a:pt x="582" y="737"/>
                    </a:cubicBezTo>
                    <a:cubicBezTo>
                      <a:pt x="622" y="808"/>
                      <a:pt x="704" y="858"/>
                      <a:pt x="800" y="858"/>
                    </a:cubicBezTo>
                    <a:cubicBezTo>
                      <a:pt x="902" y="858"/>
                      <a:pt x="989" y="801"/>
                      <a:pt x="1025" y="722"/>
                    </a:cubicBezTo>
                    <a:cubicBezTo>
                      <a:pt x="1033" y="722"/>
                      <a:pt x="1041" y="722"/>
                      <a:pt x="1049" y="722"/>
                    </a:cubicBezTo>
                    <a:cubicBezTo>
                      <a:pt x="1065" y="722"/>
                      <a:pt x="1080" y="722"/>
                      <a:pt x="1096" y="720"/>
                    </a:cubicBezTo>
                    <a:cubicBezTo>
                      <a:pt x="1111" y="722"/>
                      <a:pt x="1126" y="722"/>
                      <a:pt x="1141" y="722"/>
                    </a:cubicBezTo>
                    <a:cubicBezTo>
                      <a:pt x="1323" y="722"/>
                      <a:pt x="1471" y="634"/>
                      <a:pt x="1471" y="525"/>
                    </a:cubicBezTo>
                    <a:cubicBezTo>
                      <a:pt x="1471" y="422"/>
                      <a:pt x="1341" y="338"/>
                      <a:pt x="1174" y="328"/>
                    </a:cubicBezTo>
                    <a:close/>
                    <a:moveTo>
                      <a:pt x="337" y="191"/>
                    </a:moveTo>
                    <a:cubicBezTo>
                      <a:pt x="359" y="191"/>
                      <a:pt x="376" y="173"/>
                      <a:pt x="376" y="152"/>
                    </a:cubicBezTo>
                    <a:cubicBezTo>
                      <a:pt x="376" y="131"/>
                      <a:pt x="359" y="113"/>
                      <a:pt x="337" y="113"/>
                    </a:cubicBezTo>
                    <a:cubicBezTo>
                      <a:pt x="316" y="113"/>
                      <a:pt x="298" y="131"/>
                      <a:pt x="298" y="152"/>
                    </a:cubicBezTo>
                    <a:cubicBezTo>
                      <a:pt x="298" y="173"/>
                      <a:pt x="316" y="191"/>
                      <a:pt x="337" y="19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200"/>
              </a:p>
            </p:txBody>
          </p:sp>
        </p:grpSp>
        <p:grpSp>
          <p:nvGrpSpPr>
            <p:cNvPr id="48" name="Group 427"/>
            <p:cNvGrpSpPr>
              <a:grpSpLocks noChangeAspect="1"/>
            </p:cNvGrpSpPr>
            <p:nvPr>
              <p:custDataLst>
                <p:tags r:id="rId3"/>
              </p:custDataLst>
            </p:nvPr>
          </p:nvGrpSpPr>
          <p:grpSpPr>
            <a:xfrm>
              <a:off x="6595465" y="3197314"/>
              <a:ext cx="305864" cy="295265"/>
              <a:chOff x="5136266" y="2629866"/>
              <a:chExt cx="1614667" cy="1598267"/>
            </a:xfrm>
          </p:grpSpPr>
          <p:sp>
            <p:nvSpPr>
              <p:cNvPr id="100" name="grey circle"/>
              <p:cNvSpPr>
                <a:spLocks noChangeArrowheads="1"/>
              </p:cNvSpPr>
              <p:nvPr/>
            </p:nvSpPr>
            <p:spPr bwMode="auto">
              <a:xfrm>
                <a:off x="5136266" y="2629866"/>
                <a:ext cx="1614667" cy="1598267"/>
              </a:xfrm>
              <a:prstGeom prst="ellipse">
                <a:avLst/>
              </a:prstGeom>
              <a:solidFill>
                <a:srgbClr val="62448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ts val="1900"/>
                  </a:lnSpc>
                </a:pPr>
                <a:endParaRPr lang="en-US" sz="1050" b="1" spc="50" dirty="0">
                  <a:solidFill>
                    <a:schemeClr val="bg1"/>
                  </a:solidFill>
                  <a:latin typeface="Trebuchet MS" panose="020B0603020202020204" pitchFamily="34" charset="0"/>
                </a:endParaRPr>
              </a:p>
            </p:txBody>
          </p:sp>
          <p:sp>
            <p:nvSpPr>
              <p:cNvPr id="101" name="Freeform 6"/>
              <p:cNvSpPr>
                <a:spLocks noEditPoints="1"/>
              </p:cNvSpPr>
              <p:nvPr/>
            </p:nvSpPr>
            <p:spPr bwMode="auto">
              <a:xfrm>
                <a:off x="5278255" y="2980341"/>
                <a:ext cx="1353312" cy="795528"/>
              </a:xfrm>
              <a:custGeom>
                <a:avLst/>
                <a:gdLst>
                  <a:gd name="T0" fmla="*/ 1174 w 1471"/>
                  <a:gd name="T1" fmla="*/ 328 h 858"/>
                  <a:gd name="T2" fmla="*/ 996 w 1471"/>
                  <a:gd name="T3" fmla="*/ 198 h 858"/>
                  <a:gd name="T4" fmla="*/ 795 w 1471"/>
                  <a:gd name="T5" fmla="*/ 0 h 858"/>
                  <a:gd name="T6" fmla="*/ 612 w 1471"/>
                  <a:gd name="T7" fmla="*/ 117 h 858"/>
                  <a:gd name="T8" fmla="*/ 488 w 1471"/>
                  <a:gd name="T9" fmla="*/ 86 h 858"/>
                  <a:gd name="T10" fmla="*/ 412 w 1471"/>
                  <a:gd name="T11" fmla="*/ 97 h 858"/>
                  <a:gd name="T12" fmla="*/ 432 w 1471"/>
                  <a:gd name="T13" fmla="*/ 155 h 858"/>
                  <a:gd name="T14" fmla="*/ 337 w 1471"/>
                  <a:gd name="T15" fmla="*/ 250 h 858"/>
                  <a:gd name="T16" fmla="*/ 264 w 1471"/>
                  <a:gd name="T17" fmla="*/ 214 h 858"/>
                  <a:gd name="T18" fmla="*/ 227 w 1471"/>
                  <a:gd name="T19" fmla="*/ 346 h 858"/>
                  <a:gd name="T20" fmla="*/ 229 w 1471"/>
                  <a:gd name="T21" fmla="*/ 374 h 858"/>
                  <a:gd name="T22" fmla="*/ 0 w 1471"/>
                  <a:gd name="T23" fmla="*/ 572 h 858"/>
                  <a:gd name="T24" fmla="*/ 356 w 1471"/>
                  <a:gd name="T25" fmla="*/ 785 h 858"/>
                  <a:gd name="T26" fmla="*/ 582 w 1471"/>
                  <a:gd name="T27" fmla="*/ 737 h 858"/>
                  <a:gd name="T28" fmla="*/ 800 w 1471"/>
                  <a:gd name="T29" fmla="*/ 858 h 858"/>
                  <a:gd name="T30" fmla="*/ 1025 w 1471"/>
                  <a:gd name="T31" fmla="*/ 722 h 858"/>
                  <a:gd name="T32" fmla="*/ 1049 w 1471"/>
                  <a:gd name="T33" fmla="*/ 722 h 858"/>
                  <a:gd name="T34" fmla="*/ 1096 w 1471"/>
                  <a:gd name="T35" fmla="*/ 720 h 858"/>
                  <a:gd name="T36" fmla="*/ 1141 w 1471"/>
                  <a:gd name="T37" fmla="*/ 722 h 858"/>
                  <a:gd name="T38" fmla="*/ 1471 w 1471"/>
                  <a:gd name="T39" fmla="*/ 525 h 858"/>
                  <a:gd name="T40" fmla="*/ 1174 w 1471"/>
                  <a:gd name="T41" fmla="*/ 328 h 858"/>
                  <a:gd name="T42" fmla="*/ 337 w 1471"/>
                  <a:gd name="T43" fmla="*/ 191 h 858"/>
                  <a:gd name="T44" fmla="*/ 376 w 1471"/>
                  <a:gd name="T45" fmla="*/ 152 h 858"/>
                  <a:gd name="T46" fmla="*/ 337 w 1471"/>
                  <a:gd name="T47" fmla="*/ 113 h 858"/>
                  <a:gd name="T48" fmla="*/ 298 w 1471"/>
                  <a:gd name="T49" fmla="*/ 152 h 858"/>
                  <a:gd name="T50" fmla="*/ 337 w 1471"/>
                  <a:gd name="T51" fmla="*/ 191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71" h="858">
                    <a:moveTo>
                      <a:pt x="1174" y="328"/>
                    </a:moveTo>
                    <a:cubicBezTo>
                      <a:pt x="1146" y="255"/>
                      <a:pt x="1077" y="202"/>
                      <a:pt x="996" y="198"/>
                    </a:cubicBezTo>
                    <a:cubicBezTo>
                      <a:pt x="994" y="89"/>
                      <a:pt x="905" y="0"/>
                      <a:pt x="795" y="0"/>
                    </a:cubicBezTo>
                    <a:cubicBezTo>
                      <a:pt x="714" y="0"/>
                      <a:pt x="644" y="48"/>
                      <a:pt x="612" y="117"/>
                    </a:cubicBezTo>
                    <a:cubicBezTo>
                      <a:pt x="575" y="97"/>
                      <a:pt x="533" y="86"/>
                      <a:pt x="488" y="86"/>
                    </a:cubicBezTo>
                    <a:cubicBezTo>
                      <a:pt x="462" y="86"/>
                      <a:pt x="436" y="90"/>
                      <a:pt x="412" y="97"/>
                    </a:cubicBezTo>
                    <a:cubicBezTo>
                      <a:pt x="424" y="113"/>
                      <a:pt x="432" y="133"/>
                      <a:pt x="432" y="155"/>
                    </a:cubicBezTo>
                    <a:cubicBezTo>
                      <a:pt x="432" y="207"/>
                      <a:pt x="390" y="250"/>
                      <a:pt x="337" y="250"/>
                    </a:cubicBezTo>
                    <a:cubicBezTo>
                      <a:pt x="308" y="250"/>
                      <a:pt x="281" y="236"/>
                      <a:pt x="264" y="214"/>
                    </a:cubicBezTo>
                    <a:cubicBezTo>
                      <a:pt x="241" y="253"/>
                      <a:pt x="227" y="298"/>
                      <a:pt x="227" y="346"/>
                    </a:cubicBezTo>
                    <a:cubicBezTo>
                      <a:pt x="227" y="356"/>
                      <a:pt x="228" y="365"/>
                      <a:pt x="229" y="374"/>
                    </a:cubicBezTo>
                    <a:cubicBezTo>
                      <a:pt x="95" y="404"/>
                      <a:pt x="0" y="482"/>
                      <a:pt x="0" y="572"/>
                    </a:cubicBezTo>
                    <a:cubicBezTo>
                      <a:pt x="0" y="690"/>
                      <a:pt x="159" y="785"/>
                      <a:pt x="356" y="785"/>
                    </a:cubicBezTo>
                    <a:cubicBezTo>
                      <a:pt x="442" y="785"/>
                      <a:pt x="521" y="767"/>
                      <a:pt x="582" y="737"/>
                    </a:cubicBezTo>
                    <a:cubicBezTo>
                      <a:pt x="622" y="808"/>
                      <a:pt x="704" y="858"/>
                      <a:pt x="800" y="858"/>
                    </a:cubicBezTo>
                    <a:cubicBezTo>
                      <a:pt x="902" y="858"/>
                      <a:pt x="989" y="801"/>
                      <a:pt x="1025" y="722"/>
                    </a:cubicBezTo>
                    <a:cubicBezTo>
                      <a:pt x="1033" y="722"/>
                      <a:pt x="1041" y="722"/>
                      <a:pt x="1049" y="722"/>
                    </a:cubicBezTo>
                    <a:cubicBezTo>
                      <a:pt x="1065" y="722"/>
                      <a:pt x="1080" y="722"/>
                      <a:pt x="1096" y="720"/>
                    </a:cubicBezTo>
                    <a:cubicBezTo>
                      <a:pt x="1111" y="722"/>
                      <a:pt x="1126" y="722"/>
                      <a:pt x="1141" y="722"/>
                    </a:cubicBezTo>
                    <a:cubicBezTo>
                      <a:pt x="1323" y="722"/>
                      <a:pt x="1471" y="634"/>
                      <a:pt x="1471" y="525"/>
                    </a:cubicBezTo>
                    <a:cubicBezTo>
                      <a:pt x="1471" y="422"/>
                      <a:pt x="1341" y="338"/>
                      <a:pt x="1174" y="328"/>
                    </a:cubicBezTo>
                    <a:close/>
                    <a:moveTo>
                      <a:pt x="337" y="191"/>
                    </a:moveTo>
                    <a:cubicBezTo>
                      <a:pt x="359" y="191"/>
                      <a:pt x="376" y="173"/>
                      <a:pt x="376" y="152"/>
                    </a:cubicBezTo>
                    <a:cubicBezTo>
                      <a:pt x="376" y="131"/>
                      <a:pt x="359" y="113"/>
                      <a:pt x="337" y="113"/>
                    </a:cubicBezTo>
                    <a:cubicBezTo>
                      <a:pt x="316" y="113"/>
                      <a:pt x="298" y="131"/>
                      <a:pt x="298" y="152"/>
                    </a:cubicBezTo>
                    <a:cubicBezTo>
                      <a:pt x="298" y="173"/>
                      <a:pt x="316" y="191"/>
                      <a:pt x="337" y="19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200"/>
              </a:p>
            </p:txBody>
          </p:sp>
        </p:grpSp>
        <p:grpSp>
          <p:nvGrpSpPr>
            <p:cNvPr id="49" name="Group 443"/>
            <p:cNvGrpSpPr>
              <a:grpSpLocks noChangeAspect="1"/>
            </p:cNvGrpSpPr>
            <p:nvPr>
              <p:custDataLst>
                <p:tags r:id="rId4"/>
              </p:custDataLst>
            </p:nvPr>
          </p:nvGrpSpPr>
          <p:grpSpPr>
            <a:xfrm>
              <a:off x="6842333" y="3807027"/>
              <a:ext cx="305864" cy="295265"/>
              <a:chOff x="5136266" y="2629866"/>
              <a:chExt cx="1614667" cy="1598267"/>
            </a:xfrm>
          </p:grpSpPr>
          <p:sp>
            <p:nvSpPr>
              <p:cNvPr id="98" name="grey circle"/>
              <p:cNvSpPr>
                <a:spLocks noChangeArrowheads="1"/>
              </p:cNvSpPr>
              <p:nvPr/>
            </p:nvSpPr>
            <p:spPr bwMode="auto">
              <a:xfrm>
                <a:off x="5136266" y="2629866"/>
                <a:ext cx="1614667" cy="1598267"/>
              </a:xfrm>
              <a:prstGeom prst="ellipse">
                <a:avLst/>
              </a:prstGeom>
              <a:solidFill>
                <a:srgbClr val="62448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ts val="1900"/>
                  </a:lnSpc>
                </a:pPr>
                <a:endParaRPr lang="en-US" sz="1050" b="1" spc="50" dirty="0">
                  <a:solidFill>
                    <a:schemeClr val="bg1"/>
                  </a:solidFill>
                  <a:latin typeface="Trebuchet MS" panose="020B0603020202020204" pitchFamily="34" charset="0"/>
                </a:endParaRPr>
              </a:p>
            </p:txBody>
          </p:sp>
          <p:sp>
            <p:nvSpPr>
              <p:cNvPr id="99" name="Freeform 6"/>
              <p:cNvSpPr>
                <a:spLocks noEditPoints="1"/>
              </p:cNvSpPr>
              <p:nvPr/>
            </p:nvSpPr>
            <p:spPr bwMode="auto">
              <a:xfrm>
                <a:off x="5278255" y="2980341"/>
                <a:ext cx="1353312" cy="795528"/>
              </a:xfrm>
              <a:custGeom>
                <a:avLst/>
                <a:gdLst>
                  <a:gd name="T0" fmla="*/ 1174 w 1471"/>
                  <a:gd name="T1" fmla="*/ 328 h 858"/>
                  <a:gd name="T2" fmla="*/ 996 w 1471"/>
                  <a:gd name="T3" fmla="*/ 198 h 858"/>
                  <a:gd name="T4" fmla="*/ 795 w 1471"/>
                  <a:gd name="T5" fmla="*/ 0 h 858"/>
                  <a:gd name="T6" fmla="*/ 612 w 1471"/>
                  <a:gd name="T7" fmla="*/ 117 h 858"/>
                  <a:gd name="T8" fmla="*/ 488 w 1471"/>
                  <a:gd name="T9" fmla="*/ 86 h 858"/>
                  <a:gd name="T10" fmla="*/ 412 w 1471"/>
                  <a:gd name="T11" fmla="*/ 97 h 858"/>
                  <a:gd name="T12" fmla="*/ 432 w 1471"/>
                  <a:gd name="T13" fmla="*/ 155 h 858"/>
                  <a:gd name="T14" fmla="*/ 337 w 1471"/>
                  <a:gd name="T15" fmla="*/ 250 h 858"/>
                  <a:gd name="T16" fmla="*/ 264 w 1471"/>
                  <a:gd name="T17" fmla="*/ 214 h 858"/>
                  <a:gd name="T18" fmla="*/ 227 w 1471"/>
                  <a:gd name="T19" fmla="*/ 346 h 858"/>
                  <a:gd name="T20" fmla="*/ 229 w 1471"/>
                  <a:gd name="T21" fmla="*/ 374 h 858"/>
                  <a:gd name="T22" fmla="*/ 0 w 1471"/>
                  <a:gd name="T23" fmla="*/ 572 h 858"/>
                  <a:gd name="T24" fmla="*/ 356 w 1471"/>
                  <a:gd name="T25" fmla="*/ 785 h 858"/>
                  <a:gd name="T26" fmla="*/ 582 w 1471"/>
                  <a:gd name="T27" fmla="*/ 737 h 858"/>
                  <a:gd name="T28" fmla="*/ 800 w 1471"/>
                  <a:gd name="T29" fmla="*/ 858 h 858"/>
                  <a:gd name="T30" fmla="*/ 1025 w 1471"/>
                  <a:gd name="T31" fmla="*/ 722 h 858"/>
                  <a:gd name="T32" fmla="*/ 1049 w 1471"/>
                  <a:gd name="T33" fmla="*/ 722 h 858"/>
                  <a:gd name="T34" fmla="*/ 1096 w 1471"/>
                  <a:gd name="T35" fmla="*/ 720 h 858"/>
                  <a:gd name="T36" fmla="*/ 1141 w 1471"/>
                  <a:gd name="T37" fmla="*/ 722 h 858"/>
                  <a:gd name="T38" fmla="*/ 1471 w 1471"/>
                  <a:gd name="T39" fmla="*/ 525 h 858"/>
                  <a:gd name="T40" fmla="*/ 1174 w 1471"/>
                  <a:gd name="T41" fmla="*/ 328 h 858"/>
                  <a:gd name="T42" fmla="*/ 337 w 1471"/>
                  <a:gd name="T43" fmla="*/ 191 h 858"/>
                  <a:gd name="T44" fmla="*/ 376 w 1471"/>
                  <a:gd name="T45" fmla="*/ 152 h 858"/>
                  <a:gd name="T46" fmla="*/ 337 w 1471"/>
                  <a:gd name="T47" fmla="*/ 113 h 858"/>
                  <a:gd name="T48" fmla="*/ 298 w 1471"/>
                  <a:gd name="T49" fmla="*/ 152 h 858"/>
                  <a:gd name="T50" fmla="*/ 337 w 1471"/>
                  <a:gd name="T51" fmla="*/ 191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71" h="858">
                    <a:moveTo>
                      <a:pt x="1174" y="328"/>
                    </a:moveTo>
                    <a:cubicBezTo>
                      <a:pt x="1146" y="255"/>
                      <a:pt x="1077" y="202"/>
                      <a:pt x="996" y="198"/>
                    </a:cubicBezTo>
                    <a:cubicBezTo>
                      <a:pt x="994" y="89"/>
                      <a:pt x="905" y="0"/>
                      <a:pt x="795" y="0"/>
                    </a:cubicBezTo>
                    <a:cubicBezTo>
                      <a:pt x="714" y="0"/>
                      <a:pt x="644" y="48"/>
                      <a:pt x="612" y="117"/>
                    </a:cubicBezTo>
                    <a:cubicBezTo>
                      <a:pt x="575" y="97"/>
                      <a:pt x="533" y="86"/>
                      <a:pt x="488" y="86"/>
                    </a:cubicBezTo>
                    <a:cubicBezTo>
                      <a:pt x="462" y="86"/>
                      <a:pt x="436" y="90"/>
                      <a:pt x="412" y="97"/>
                    </a:cubicBezTo>
                    <a:cubicBezTo>
                      <a:pt x="424" y="113"/>
                      <a:pt x="432" y="133"/>
                      <a:pt x="432" y="155"/>
                    </a:cubicBezTo>
                    <a:cubicBezTo>
                      <a:pt x="432" y="207"/>
                      <a:pt x="390" y="250"/>
                      <a:pt x="337" y="250"/>
                    </a:cubicBezTo>
                    <a:cubicBezTo>
                      <a:pt x="308" y="250"/>
                      <a:pt x="281" y="236"/>
                      <a:pt x="264" y="214"/>
                    </a:cubicBezTo>
                    <a:cubicBezTo>
                      <a:pt x="241" y="253"/>
                      <a:pt x="227" y="298"/>
                      <a:pt x="227" y="346"/>
                    </a:cubicBezTo>
                    <a:cubicBezTo>
                      <a:pt x="227" y="356"/>
                      <a:pt x="228" y="365"/>
                      <a:pt x="229" y="374"/>
                    </a:cubicBezTo>
                    <a:cubicBezTo>
                      <a:pt x="95" y="404"/>
                      <a:pt x="0" y="482"/>
                      <a:pt x="0" y="572"/>
                    </a:cubicBezTo>
                    <a:cubicBezTo>
                      <a:pt x="0" y="690"/>
                      <a:pt x="159" y="785"/>
                      <a:pt x="356" y="785"/>
                    </a:cubicBezTo>
                    <a:cubicBezTo>
                      <a:pt x="442" y="785"/>
                      <a:pt x="521" y="767"/>
                      <a:pt x="582" y="737"/>
                    </a:cubicBezTo>
                    <a:cubicBezTo>
                      <a:pt x="622" y="808"/>
                      <a:pt x="704" y="858"/>
                      <a:pt x="800" y="858"/>
                    </a:cubicBezTo>
                    <a:cubicBezTo>
                      <a:pt x="902" y="858"/>
                      <a:pt x="989" y="801"/>
                      <a:pt x="1025" y="722"/>
                    </a:cubicBezTo>
                    <a:cubicBezTo>
                      <a:pt x="1033" y="722"/>
                      <a:pt x="1041" y="722"/>
                      <a:pt x="1049" y="722"/>
                    </a:cubicBezTo>
                    <a:cubicBezTo>
                      <a:pt x="1065" y="722"/>
                      <a:pt x="1080" y="722"/>
                      <a:pt x="1096" y="720"/>
                    </a:cubicBezTo>
                    <a:cubicBezTo>
                      <a:pt x="1111" y="722"/>
                      <a:pt x="1126" y="722"/>
                      <a:pt x="1141" y="722"/>
                    </a:cubicBezTo>
                    <a:cubicBezTo>
                      <a:pt x="1323" y="722"/>
                      <a:pt x="1471" y="634"/>
                      <a:pt x="1471" y="525"/>
                    </a:cubicBezTo>
                    <a:cubicBezTo>
                      <a:pt x="1471" y="422"/>
                      <a:pt x="1341" y="338"/>
                      <a:pt x="1174" y="328"/>
                    </a:cubicBezTo>
                    <a:close/>
                    <a:moveTo>
                      <a:pt x="337" y="191"/>
                    </a:moveTo>
                    <a:cubicBezTo>
                      <a:pt x="359" y="191"/>
                      <a:pt x="376" y="173"/>
                      <a:pt x="376" y="152"/>
                    </a:cubicBezTo>
                    <a:cubicBezTo>
                      <a:pt x="376" y="131"/>
                      <a:pt x="359" y="113"/>
                      <a:pt x="337" y="113"/>
                    </a:cubicBezTo>
                    <a:cubicBezTo>
                      <a:pt x="316" y="113"/>
                      <a:pt x="298" y="131"/>
                      <a:pt x="298" y="152"/>
                    </a:cubicBezTo>
                    <a:cubicBezTo>
                      <a:pt x="298" y="173"/>
                      <a:pt x="316" y="191"/>
                      <a:pt x="337" y="19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200"/>
              </a:p>
            </p:txBody>
          </p:sp>
        </p:grpSp>
        <p:grpSp>
          <p:nvGrpSpPr>
            <p:cNvPr id="50" name="Group 477"/>
            <p:cNvGrpSpPr>
              <a:grpSpLocks noChangeAspect="1"/>
            </p:cNvGrpSpPr>
            <p:nvPr>
              <p:custDataLst>
                <p:tags r:id="rId5"/>
              </p:custDataLst>
            </p:nvPr>
          </p:nvGrpSpPr>
          <p:grpSpPr>
            <a:xfrm>
              <a:off x="8726918" y="3807027"/>
              <a:ext cx="305864" cy="295265"/>
              <a:chOff x="5136266" y="2629866"/>
              <a:chExt cx="1614667" cy="1598267"/>
            </a:xfrm>
          </p:grpSpPr>
          <p:sp>
            <p:nvSpPr>
              <p:cNvPr id="96" name="grey circle"/>
              <p:cNvSpPr>
                <a:spLocks noChangeArrowheads="1"/>
              </p:cNvSpPr>
              <p:nvPr/>
            </p:nvSpPr>
            <p:spPr bwMode="auto">
              <a:xfrm>
                <a:off x="5136266" y="2629866"/>
                <a:ext cx="1614667" cy="1598267"/>
              </a:xfrm>
              <a:prstGeom prst="ellipse">
                <a:avLst/>
              </a:prstGeom>
              <a:solidFill>
                <a:srgbClr val="62448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ts val="1900"/>
                  </a:lnSpc>
                </a:pPr>
                <a:endParaRPr lang="en-US" sz="1050" b="1" spc="50" dirty="0">
                  <a:solidFill>
                    <a:schemeClr val="bg1"/>
                  </a:solidFill>
                  <a:latin typeface="Trebuchet MS" panose="020B0603020202020204" pitchFamily="34" charset="0"/>
                </a:endParaRPr>
              </a:p>
            </p:txBody>
          </p:sp>
          <p:sp>
            <p:nvSpPr>
              <p:cNvPr id="97" name="Freeform 6"/>
              <p:cNvSpPr>
                <a:spLocks noEditPoints="1"/>
              </p:cNvSpPr>
              <p:nvPr/>
            </p:nvSpPr>
            <p:spPr bwMode="auto">
              <a:xfrm>
                <a:off x="5278255" y="2980341"/>
                <a:ext cx="1353312" cy="795528"/>
              </a:xfrm>
              <a:custGeom>
                <a:avLst/>
                <a:gdLst>
                  <a:gd name="T0" fmla="*/ 1174 w 1471"/>
                  <a:gd name="T1" fmla="*/ 328 h 858"/>
                  <a:gd name="T2" fmla="*/ 996 w 1471"/>
                  <a:gd name="T3" fmla="*/ 198 h 858"/>
                  <a:gd name="T4" fmla="*/ 795 w 1471"/>
                  <a:gd name="T5" fmla="*/ 0 h 858"/>
                  <a:gd name="T6" fmla="*/ 612 w 1471"/>
                  <a:gd name="T7" fmla="*/ 117 h 858"/>
                  <a:gd name="T8" fmla="*/ 488 w 1471"/>
                  <a:gd name="T9" fmla="*/ 86 h 858"/>
                  <a:gd name="T10" fmla="*/ 412 w 1471"/>
                  <a:gd name="T11" fmla="*/ 97 h 858"/>
                  <a:gd name="T12" fmla="*/ 432 w 1471"/>
                  <a:gd name="T13" fmla="*/ 155 h 858"/>
                  <a:gd name="T14" fmla="*/ 337 w 1471"/>
                  <a:gd name="T15" fmla="*/ 250 h 858"/>
                  <a:gd name="T16" fmla="*/ 264 w 1471"/>
                  <a:gd name="T17" fmla="*/ 214 h 858"/>
                  <a:gd name="T18" fmla="*/ 227 w 1471"/>
                  <a:gd name="T19" fmla="*/ 346 h 858"/>
                  <a:gd name="T20" fmla="*/ 229 w 1471"/>
                  <a:gd name="T21" fmla="*/ 374 h 858"/>
                  <a:gd name="T22" fmla="*/ 0 w 1471"/>
                  <a:gd name="T23" fmla="*/ 572 h 858"/>
                  <a:gd name="T24" fmla="*/ 356 w 1471"/>
                  <a:gd name="T25" fmla="*/ 785 h 858"/>
                  <a:gd name="T26" fmla="*/ 582 w 1471"/>
                  <a:gd name="T27" fmla="*/ 737 h 858"/>
                  <a:gd name="T28" fmla="*/ 800 w 1471"/>
                  <a:gd name="T29" fmla="*/ 858 h 858"/>
                  <a:gd name="T30" fmla="*/ 1025 w 1471"/>
                  <a:gd name="T31" fmla="*/ 722 h 858"/>
                  <a:gd name="T32" fmla="*/ 1049 w 1471"/>
                  <a:gd name="T33" fmla="*/ 722 h 858"/>
                  <a:gd name="T34" fmla="*/ 1096 w 1471"/>
                  <a:gd name="T35" fmla="*/ 720 h 858"/>
                  <a:gd name="T36" fmla="*/ 1141 w 1471"/>
                  <a:gd name="T37" fmla="*/ 722 h 858"/>
                  <a:gd name="T38" fmla="*/ 1471 w 1471"/>
                  <a:gd name="T39" fmla="*/ 525 h 858"/>
                  <a:gd name="T40" fmla="*/ 1174 w 1471"/>
                  <a:gd name="T41" fmla="*/ 328 h 858"/>
                  <a:gd name="T42" fmla="*/ 337 w 1471"/>
                  <a:gd name="T43" fmla="*/ 191 h 858"/>
                  <a:gd name="T44" fmla="*/ 376 w 1471"/>
                  <a:gd name="T45" fmla="*/ 152 h 858"/>
                  <a:gd name="T46" fmla="*/ 337 w 1471"/>
                  <a:gd name="T47" fmla="*/ 113 h 858"/>
                  <a:gd name="T48" fmla="*/ 298 w 1471"/>
                  <a:gd name="T49" fmla="*/ 152 h 858"/>
                  <a:gd name="T50" fmla="*/ 337 w 1471"/>
                  <a:gd name="T51" fmla="*/ 191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71" h="858">
                    <a:moveTo>
                      <a:pt x="1174" y="328"/>
                    </a:moveTo>
                    <a:cubicBezTo>
                      <a:pt x="1146" y="255"/>
                      <a:pt x="1077" y="202"/>
                      <a:pt x="996" y="198"/>
                    </a:cubicBezTo>
                    <a:cubicBezTo>
                      <a:pt x="994" y="89"/>
                      <a:pt x="905" y="0"/>
                      <a:pt x="795" y="0"/>
                    </a:cubicBezTo>
                    <a:cubicBezTo>
                      <a:pt x="714" y="0"/>
                      <a:pt x="644" y="48"/>
                      <a:pt x="612" y="117"/>
                    </a:cubicBezTo>
                    <a:cubicBezTo>
                      <a:pt x="575" y="97"/>
                      <a:pt x="533" y="86"/>
                      <a:pt x="488" y="86"/>
                    </a:cubicBezTo>
                    <a:cubicBezTo>
                      <a:pt x="462" y="86"/>
                      <a:pt x="436" y="90"/>
                      <a:pt x="412" y="97"/>
                    </a:cubicBezTo>
                    <a:cubicBezTo>
                      <a:pt x="424" y="113"/>
                      <a:pt x="432" y="133"/>
                      <a:pt x="432" y="155"/>
                    </a:cubicBezTo>
                    <a:cubicBezTo>
                      <a:pt x="432" y="207"/>
                      <a:pt x="390" y="250"/>
                      <a:pt x="337" y="250"/>
                    </a:cubicBezTo>
                    <a:cubicBezTo>
                      <a:pt x="308" y="250"/>
                      <a:pt x="281" y="236"/>
                      <a:pt x="264" y="214"/>
                    </a:cubicBezTo>
                    <a:cubicBezTo>
                      <a:pt x="241" y="253"/>
                      <a:pt x="227" y="298"/>
                      <a:pt x="227" y="346"/>
                    </a:cubicBezTo>
                    <a:cubicBezTo>
                      <a:pt x="227" y="356"/>
                      <a:pt x="228" y="365"/>
                      <a:pt x="229" y="374"/>
                    </a:cubicBezTo>
                    <a:cubicBezTo>
                      <a:pt x="95" y="404"/>
                      <a:pt x="0" y="482"/>
                      <a:pt x="0" y="572"/>
                    </a:cubicBezTo>
                    <a:cubicBezTo>
                      <a:pt x="0" y="690"/>
                      <a:pt x="159" y="785"/>
                      <a:pt x="356" y="785"/>
                    </a:cubicBezTo>
                    <a:cubicBezTo>
                      <a:pt x="442" y="785"/>
                      <a:pt x="521" y="767"/>
                      <a:pt x="582" y="737"/>
                    </a:cubicBezTo>
                    <a:cubicBezTo>
                      <a:pt x="622" y="808"/>
                      <a:pt x="704" y="858"/>
                      <a:pt x="800" y="858"/>
                    </a:cubicBezTo>
                    <a:cubicBezTo>
                      <a:pt x="902" y="858"/>
                      <a:pt x="989" y="801"/>
                      <a:pt x="1025" y="722"/>
                    </a:cubicBezTo>
                    <a:cubicBezTo>
                      <a:pt x="1033" y="722"/>
                      <a:pt x="1041" y="722"/>
                      <a:pt x="1049" y="722"/>
                    </a:cubicBezTo>
                    <a:cubicBezTo>
                      <a:pt x="1065" y="722"/>
                      <a:pt x="1080" y="722"/>
                      <a:pt x="1096" y="720"/>
                    </a:cubicBezTo>
                    <a:cubicBezTo>
                      <a:pt x="1111" y="722"/>
                      <a:pt x="1126" y="722"/>
                      <a:pt x="1141" y="722"/>
                    </a:cubicBezTo>
                    <a:cubicBezTo>
                      <a:pt x="1323" y="722"/>
                      <a:pt x="1471" y="634"/>
                      <a:pt x="1471" y="525"/>
                    </a:cubicBezTo>
                    <a:cubicBezTo>
                      <a:pt x="1471" y="422"/>
                      <a:pt x="1341" y="338"/>
                      <a:pt x="1174" y="328"/>
                    </a:cubicBezTo>
                    <a:close/>
                    <a:moveTo>
                      <a:pt x="337" y="191"/>
                    </a:moveTo>
                    <a:cubicBezTo>
                      <a:pt x="359" y="191"/>
                      <a:pt x="376" y="173"/>
                      <a:pt x="376" y="152"/>
                    </a:cubicBezTo>
                    <a:cubicBezTo>
                      <a:pt x="376" y="131"/>
                      <a:pt x="359" y="113"/>
                      <a:pt x="337" y="113"/>
                    </a:cubicBezTo>
                    <a:cubicBezTo>
                      <a:pt x="316" y="113"/>
                      <a:pt x="298" y="131"/>
                      <a:pt x="298" y="152"/>
                    </a:cubicBezTo>
                    <a:cubicBezTo>
                      <a:pt x="298" y="173"/>
                      <a:pt x="316" y="191"/>
                      <a:pt x="337" y="19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200"/>
              </a:p>
            </p:txBody>
          </p:sp>
        </p:grpSp>
        <p:grpSp>
          <p:nvGrpSpPr>
            <p:cNvPr id="51" name="Group 520"/>
            <p:cNvGrpSpPr>
              <a:grpSpLocks noChangeAspect="1"/>
            </p:cNvGrpSpPr>
            <p:nvPr>
              <p:custDataLst>
                <p:tags r:id="rId6"/>
              </p:custDataLst>
            </p:nvPr>
          </p:nvGrpSpPr>
          <p:grpSpPr>
            <a:xfrm>
              <a:off x="8897423" y="3197314"/>
              <a:ext cx="305864" cy="295265"/>
              <a:chOff x="5136266" y="2629866"/>
              <a:chExt cx="1614667" cy="1598267"/>
            </a:xfrm>
          </p:grpSpPr>
          <p:sp>
            <p:nvSpPr>
              <p:cNvPr id="94" name="grey circle"/>
              <p:cNvSpPr>
                <a:spLocks noChangeArrowheads="1"/>
              </p:cNvSpPr>
              <p:nvPr/>
            </p:nvSpPr>
            <p:spPr bwMode="auto">
              <a:xfrm>
                <a:off x="5136266" y="2629866"/>
                <a:ext cx="1614667" cy="1598267"/>
              </a:xfrm>
              <a:prstGeom prst="ellipse">
                <a:avLst/>
              </a:prstGeom>
              <a:solidFill>
                <a:srgbClr val="62448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ts val="1900"/>
                  </a:lnSpc>
                </a:pPr>
                <a:endParaRPr lang="en-US" sz="1050" b="1" spc="50" dirty="0">
                  <a:solidFill>
                    <a:schemeClr val="bg1"/>
                  </a:solidFill>
                  <a:latin typeface="Trebuchet MS" panose="020B0603020202020204" pitchFamily="34" charset="0"/>
                </a:endParaRPr>
              </a:p>
            </p:txBody>
          </p:sp>
          <p:sp>
            <p:nvSpPr>
              <p:cNvPr id="95" name="Freeform 6"/>
              <p:cNvSpPr>
                <a:spLocks noEditPoints="1"/>
              </p:cNvSpPr>
              <p:nvPr/>
            </p:nvSpPr>
            <p:spPr bwMode="auto">
              <a:xfrm>
                <a:off x="5278255" y="2980341"/>
                <a:ext cx="1353312" cy="795528"/>
              </a:xfrm>
              <a:custGeom>
                <a:avLst/>
                <a:gdLst>
                  <a:gd name="T0" fmla="*/ 1174 w 1471"/>
                  <a:gd name="T1" fmla="*/ 328 h 858"/>
                  <a:gd name="T2" fmla="*/ 996 w 1471"/>
                  <a:gd name="T3" fmla="*/ 198 h 858"/>
                  <a:gd name="T4" fmla="*/ 795 w 1471"/>
                  <a:gd name="T5" fmla="*/ 0 h 858"/>
                  <a:gd name="T6" fmla="*/ 612 w 1471"/>
                  <a:gd name="T7" fmla="*/ 117 h 858"/>
                  <a:gd name="T8" fmla="*/ 488 w 1471"/>
                  <a:gd name="T9" fmla="*/ 86 h 858"/>
                  <a:gd name="T10" fmla="*/ 412 w 1471"/>
                  <a:gd name="T11" fmla="*/ 97 h 858"/>
                  <a:gd name="T12" fmla="*/ 432 w 1471"/>
                  <a:gd name="T13" fmla="*/ 155 h 858"/>
                  <a:gd name="T14" fmla="*/ 337 w 1471"/>
                  <a:gd name="T15" fmla="*/ 250 h 858"/>
                  <a:gd name="T16" fmla="*/ 264 w 1471"/>
                  <a:gd name="T17" fmla="*/ 214 h 858"/>
                  <a:gd name="T18" fmla="*/ 227 w 1471"/>
                  <a:gd name="T19" fmla="*/ 346 h 858"/>
                  <a:gd name="T20" fmla="*/ 229 w 1471"/>
                  <a:gd name="T21" fmla="*/ 374 h 858"/>
                  <a:gd name="T22" fmla="*/ 0 w 1471"/>
                  <a:gd name="T23" fmla="*/ 572 h 858"/>
                  <a:gd name="T24" fmla="*/ 356 w 1471"/>
                  <a:gd name="T25" fmla="*/ 785 h 858"/>
                  <a:gd name="T26" fmla="*/ 582 w 1471"/>
                  <a:gd name="T27" fmla="*/ 737 h 858"/>
                  <a:gd name="T28" fmla="*/ 800 w 1471"/>
                  <a:gd name="T29" fmla="*/ 858 h 858"/>
                  <a:gd name="T30" fmla="*/ 1025 w 1471"/>
                  <a:gd name="T31" fmla="*/ 722 h 858"/>
                  <a:gd name="T32" fmla="*/ 1049 w 1471"/>
                  <a:gd name="T33" fmla="*/ 722 h 858"/>
                  <a:gd name="T34" fmla="*/ 1096 w 1471"/>
                  <a:gd name="T35" fmla="*/ 720 h 858"/>
                  <a:gd name="T36" fmla="*/ 1141 w 1471"/>
                  <a:gd name="T37" fmla="*/ 722 h 858"/>
                  <a:gd name="T38" fmla="*/ 1471 w 1471"/>
                  <a:gd name="T39" fmla="*/ 525 h 858"/>
                  <a:gd name="T40" fmla="*/ 1174 w 1471"/>
                  <a:gd name="T41" fmla="*/ 328 h 858"/>
                  <a:gd name="T42" fmla="*/ 337 w 1471"/>
                  <a:gd name="T43" fmla="*/ 191 h 858"/>
                  <a:gd name="T44" fmla="*/ 376 w 1471"/>
                  <a:gd name="T45" fmla="*/ 152 h 858"/>
                  <a:gd name="T46" fmla="*/ 337 w 1471"/>
                  <a:gd name="T47" fmla="*/ 113 h 858"/>
                  <a:gd name="T48" fmla="*/ 298 w 1471"/>
                  <a:gd name="T49" fmla="*/ 152 h 858"/>
                  <a:gd name="T50" fmla="*/ 337 w 1471"/>
                  <a:gd name="T51" fmla="*/ 191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71" h="858">
                    <a:moveTo>
                      <a:pt x="1174" y="328"/>
                    </a:moveTo>
                    <a:cubicBezTo>
                      <a:pt x="1146" y="255"/>
                      <a:pt x="1077" y="202"/>
                      <a:pt x="996" y="198"/>
                    </a:cubicBezTo>
                    <a:cubicBezTo>
                      <a:pt x="994" y="89"/>
                      <a:pt x="905" y="0"/>
                      <a:pt x="795" y="0"/>
                    </a:cubicBezTo>
                    <a:cubicBezTo>
                      <a:pt x="714" y="0"/>
                      <a:pt x="644" y="48"/>
                      <a:pt x="612" y="117"/>
                    </a:cubicBezTo>
                    <a:cubicBezTo>
                      <a:pt x="575" y="97"/>
                      <a:pt x="533" y="86"/>
                      <a:pt x="488" y="86"/>
                    </a:cubicBezTo>
                    <a:cubicBezTo>
                      <a:pt x="462" y="86"/>
                      <a:pt x="436" y="90"/>
                      <a:pt x="412" y="97"/>
                    </a:cubicBezTo>
                    <a:cubicBezTo>
                      <a:pt x="424" y="113"/>
                      <a:pt x="432" y="133"/>
                      <a:pt x="432" y="155"/>
                    </a:cubicBezTo>
                    <a:cubicBezTo>
                      <a:pt x="432" y="207"/>
                      <a:pt x="390" y="250"/>
                      <a:pt x="337" y="250"/>
                    </a:cubicBezTo>
                    <a:cubicBezTo>
                      <a:pt x="308" y="250"/>
                      <a:pt x="281" y="236"/>
                      <a:pt x="264" y="214"/>
                    </a:cubicBezTo>
                    <a:cubicBezTo>
                      <a:pt x="241" y="253"/>
                      <a:pt x="227" y="298"/>
                      <a:pt x="227" y="346"/>
                    </a:cubicBezTo>
                    <a:cubicBezTo>
                      <a:pt x="227" y="356"/>
                      <a:pt x="228" y="365"/>
                      <a:pt x="229" y="374"/>
                    </a:cubicBezTo>
                    <a:cubicBezTo>
                      <a:pt x="95" y="404"/>
                      <a:pt x="0" y="482"/>
                      <a:pt x="0" y="572"/>
                    </a:cubicBezTo>
                    <a:cubicBezTo>
                      <a:pt x="0" y="690"/>
                      <a:pt x="159" y="785"/>
                      <a:pt x="356" y="785"/>
                    </a:cubicBezTo>
                    <a:cubicBezTo>
                      <a:pt x="442" y="785"/>
                      <a:pt x="521" y="767"/>
                      <a:pt x="582" y="737"/>
                    </a:cubicBezTo>
                    <a:cubicBezTo>
                      <a:pt x="622" y="808"/>
                      <a:pt x="704" y="858"/>
                      <a:pt x="800" y="858"/>
                    </a:cubicBezTo>
                    <a:cubicBezTo>
                      <a:pt x="902" y="858"/>
                      <a:pt x="989" y="801"/>
                      <a:pt x="1025" y="722"/>
                    </a:cubicBezTo>
                    <a:cubicBezTo>
                      <a:pt x="1033" y="722"/>
                      <a:pt x="1041" y="722"/>
                      <a:pt x="1049" y="722"/>
                    </a:cubicBezTo>
                    <a:cubicBezTo>
                      <a:pt x="1065" y="722"/>
                      <a:pt x="1080" y="722"/>
                      <a:pt x="1096" y="720"/>
                    </a:cubicBezTo>
                    <a:cubicBezTo>
                      <a:pt x="1111" y="722"/>
                      <a:pt x="1126" y="722"/>
                      <a:pt x="1141" y="722"/>
                    </a:cubicBezTo>
                    <a:cubicBezTo>
                      <a:pt x="1323" y="722"/>
                      <a:pt x="1471" y="634"/>
                      <a:pt x="1471" y="525"/>
                    </a:cubicBezTo>
                    <a:cubicBezTo>
                      <a:pt x="1471" y="422"/>
                      <a:pt x="1341" y="338"/>
                      <a:pt x="1174" y="328"/>
                    </a:cubicBezTo>
                    <a:close/>
                    <a:moveTo>
                      <a:pt x="337" y="191"/>
                    </a:moveTo>
                    <a:cubicBezTo>
                      <a:pt x="359" y="191"/>
                      <a:pt x="376" y="173"/>
                      <a:pt x="376" y="152"/>
                    </a:cubicBezTo>
                    <a:cubicBezTo>
                      <a:pt x="376" y="131"/>
                      <a:pt x="359" y="113"/>
                      <a:pt x="337" y="113"/>
                    </a:cubicBezTo>
                    <a:cubicBezTo>
                      <a:pt x="316" y="113"/>
                      <a:pt x="298" y="131"/>
                      <a:pt x="298" y="152"/>
                    </a:cubicBezTo>
                    <a:cubicBezTo>
                      <a:pt x="298" y="173"/>
                      <a:pt x="316" y="191"/>
                      <a:pt x="337" y="191"/>
                    </a:cubicBezTo>
                    <a:close/>
                  </a:path>
                </a:pathLst>
              </a:custGeom>
              <a:solidFill>
                <a:schemeClr val="bg1"/>
              </a:solidFill>
              <a:ln>
                <a:solidFill>
                  <a:srgbClr val="FFFFFF"/>
                </a:solidFill>
              </a:ln>
            </p:spPr>
            <p:txBody>
              <a:bodyPr vert="horz" wrap="square" lIns="91440" tIns="45720" rIns="91440" bIns="45720" numCol="1" anchor="t" anchorCtr="0" compatLnSpc="1">
                <a:prstTxWarp prst="textNoShape">
                  <a:avLst/>
                </a:prstTxWarp>
              </a:bodyPr>
              <a:lstStyle/>
              <a:p>
                <a:endParaRPr lang="en-US" sz="1200"/>
              </a:p>
            </p:txBody>
          </p:sp>
        </p:grpSp>
        <p:grpSp>
          <p:nvGrpSpPr>
            <p:cNvPr id="52" name="Group 535"/>
            <p:cNvGrpSpPr>
              <a:grpSpLocks noChangeAspect="1"/>
            </p:cNvGrpSpPr>
            <p:nvPr>
              <p:custDataLst>
                <p:tags r:id="rId7"/>
              </p:custDataLst>
            </p:nvPr>
          </p:nvGrpSpPr>
          <p:grpSpPr>
            <a:xfrm>
              <a:off x="8726918" y="2513896"/>
              <a:ext cx="305864" cy="295265"/>
              <a:chOff x="5136266" y="2629866"/>
              <a:chExt cx="1614667" cy="1598267"/>
            </a:xfrm>
          </p:grpSpPr>
          <p:sp>
            <p:nvSpPr>
              <p:cNvPr id="92" name="grey circle"/>
              <p:cNvSpPr>
                <a:spLocks noChangeArrowheads="1"/>
              </p:cNvSpPr>
              <p:nvPr/>
            </p:nvSpPr>
            <p:spPr bwMode="auto">
              <a:xfrm>
                <a:off x="5136266" y="2629866"/>
                <a:ext cx="1614667" cy="1598267"/>
              </a:xfrm>
              <a:prstGeom prst="ellipse">
                <a:avLst/>
              </a:prstGeom>
              <a:solidFill>
                <a:srgbClr val="62448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ts val="1900"/>
                  </a:lnSpc>
                </a:pPr>
                <a:endParaRPr lang="en-US" sz="1050" b="1" spc="50" dirty="0">
                  <a:solidFill>
                    <a:schemeClr val="bg1"/>
                  </a:solidFill>
                  <a:latin typeface="Trebuchet MS" panose="020B0603020202020204" pitchFamily="34" charset="0"/>
                </a:endParaRPr>
              </a:p>
            </p:txBody>
          </p:sp>
          <p:sp>
            <p:nvSpPr>
              <p:cNvPr id="93" name="Freeform 6"/>
              <p:cNvSpPr>
                <a:spLocks noEditPoints="1"/>
              </p:cNvSpPr>
              <p:nvPr/>
            </p:nvSpPr>
            <p:spPr bwMode="auto">
              <a:xfrm>
                <a:off x="5278255" y="2980341"/>
                <a:ext cx="1353312" cy="795528"/>
              </a:xfrm>
              <a:custGeom>
                <a:avLst/>
                <a:gdLst>
                  <a:gd name="T0" fmla="*/ 1174 w 1471"/>
                  <a:gd name="T1" fmla="*/ 328 h 858"/>
                  <a:gd name="T2" fmla="*/ 996 w 1471"/>
                  <a:gd name="T3" fmla="*/ 198 h 858"/>
                  <a:gd name="T4" fmla="*/ 795 w 1471"/>
                  <a:gd name="T5" fmla="*/ 0 h 858"/>
                  <a:gd name="T6" fmla="*/ 612 w 1471"/>
                  <a:gd name="T7" fmla="*/ 117 h 858"/>
                  <a:gd name="T8" fmla="*/ 488 w 1471"/>
                  <a:gd name="T9" fmla="*/ 86 h 858"/>
                  <a:gd name="T10" fmla="*/ 412 w 1471"/>
                  <a:gd name="T11" fmla="*/ 97 h 858"/>
                  <a:gd name="T12" fmla="*/ 432 w 1471"/>
                  <a:gd name="T13" fmla="*/ 155 h 858"/>
                  <a:gd name="T14" fmla="*/ 337 w 1471"/>
                  <a:gd name="T15" fmla="*/ 250 h 858"/>
                  <a:gd name="T16" fmla="*/ 264 w 1471"/>
                  <a:gd name="T17" fmla="*/ 214 h 858"/>
                  <a:gd name="T18" fmla="*/ 227 w 1471"/>
                  <a:gd name="T19" fmla="*/ 346 h 858"/>
                  <a:gd name="T20" fmla="*/ 229 w 1471"/>
                  <a:gd name="T21" fmla="*/ 374 h 858"/>
                  <a:gd name="T22" fmla="*/ 0 w 1471"/>
                  <a:gd name="T23" fmla="*/ 572 h 858"/>
                  <a:gd name="T24" fmla="*/ 356 w 1471"/>
                  <a:gd name="T25" fmla="*/ 785 h 858"/>
                  <a:gd name="T26" fmla="*/ 582 w 1471"/>
                  <a:gd name="T27" fmla="*/ 737 h 858"/>
                  <a:gd name="T28" fmla="*/ 800 w 1471"/>
                  <a:gd name="T29" fmla="*/ 858 h 858"/>
                  <a:gd name="T30" fmla="*/ 1025 w 1471"/>
                  <a:gd name="T31" fmla="*/ 722 h 858"/>
                  <a:gd name="T32" fmla="*/ 1049 w 1471"/>
                  <a:gd name="T33" fmla="*/ 722 h 858"/>
                  <a:gd name="T34" fmla="*/ 1096 w 1471"/>
                  <a:gd name="T35" fmla="*/ 720 h 858"/>
                  <a:gd name="T36" fmla="*/ 1141 w 1471"/>
                  <a:gd name="T37" fmla="*/ 722 h 858"/>
                  <a:gd name="T38" fmla="*/ 1471 w 1471"/>
                  <a:gd name="T39" fmla="*/ 525 h 858"/>
                  <a:gd name="T40" fmla="*/ 1174 w 1471"/>
                  <a:gd name="T41" fmla="*/ 328 h 858"/>
                  <a:gd name="T42" fmla="*/ 337 w 1471"/>
                  <a:gd name="T43" fmla="*/ 191 h 858"/>
                  <a:gd name="T44" fmla="*/ 376 w 1471"/>
                  <a:gd name="T45" fmla="*/ 152 h 858"/>
                  <a:gd name="T46" fmla="*/ 337 w 1471"/>
                  <a:gd name="T47" fmla="*/ 113 h 858"/>
                  <a:gd name="T48" fmla="*/ 298 w 1471"/>
                  <a:gd name="T49" fmla="*/ 152 h 858"/>
                  <a:gd name="T50" fmla="*/ 337 w 1471"/>
                  <a:gd name="T51" fmla="*/ 191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71" h="858">
                    <a:moveTo>
                      <a:pt x="1174" y="328"/>
                    </a:moveTo>
                    <a:cubicBezTo>
                      <a:pt x="1146" y="255"/>
                      <a:pt x="1077" y="202"/>
                      <a:pt x="996" y="198"/>
                    </a:cubicBezTo>
                    <a:cubicBezTo>
                      <a:pt x="994" y="89"/>
                      <a:pt x="905" y="0"/>
                      <a:pt x="795" y="0"/>
                    </a:cubicBezTo>
                    <a:cubicBezTo>
                      <a:pt x="714" y="0"/>
                      <a:pt x="644" y="48"/>
                      <a:pt x="612" y="117"/>
                    </a:cubicBezTo>
                    <a:cubicBezTo>
                      <a:pt x="575" y="97"/>
                      <a:pt x="533" y="86"/>
                      <a:pt x="488" y="86"/>
                    </a:cubicBezTo>
                    <a:cubicBezTo>
                      <a:pt x="462" y="86"/>
                      <a:pt x="436" y="90"/>
                      <a:pt x="412" y="97"/>
                    </a:cubicBezTo>
                    <a:cubicBezTo>
                      <a:pt x="424" y="113"/>
                      <a:pt x="432" y="133"/>
                      <a:pt x="432" y="155"/>
                    </a:cubicBezTo>
                    <a:cubicBezTo>
                      <a:pt x="432" y="207"/>
                      <a:pt x="390" y="250"/>
                      <a:pt x="337" y="250"/>
                    </a:cubicBezTo>
                    <a:cubicBezTo>
                      <a:pt x="308" y="250"/>
                      <a:pt x="281" y="236"/>
                      <a:pt x="264" y="214"/>
                    </a:cubicBezTo>
                    <a:cubicBezTo>
                      <a:pt x="241" y="253"/>
                      <a:pt x="227" y="298"/>
                      <a:pt x="227" y="346"/>
                    </a:cubicBezTo>
                    <a:cubicBezTo>
                      <a:pt x="227" y="356"/>
                      <a:pt x="228" y="365"/>
                      <a:pt x="229" y="374"/>
                    </a:cubicBezTo>
                    <a:cubicBezTo>
                      <a:pt x="95" y="404"/>
                      <a:pt x="0" y="482"/>
                      <a:pt x="0" y="572"/>
                    </a:cubicBezTo>
                    <a:cubicBezTo>
                      <a:pt x="0" y="690"/>
                      <a:pt x="159" y="785"/>
                      <a:pt x="356" y="785"/>
                    </a:cubicBezTo>
                    <a:cubicBezTo>
                      <a:pt x="442" y="785"/>
                      <a:pt x="521" y="767"/>
                      <a:pt x="582" y="737"/>
                    </a:cubicBezTo>
                    <a:cubicBezTo>
                      <a:pt x="622" y="808"/>
                      <a:pt x="704" y="858"/>
                      <a:pt x="800" y="858"/>
                    </a:cubicBezTo>
                    <a:cubicBezTo>
                      <a:pt x="902" y="858"/>
                      <a:pt x="989" y="801"/>
                      <a:pt x="1025" y="722"/>
                    </a:cubicBezTo>
                    <a:cubicBezTo>
                      <a:pt x="1033" y="722"/>
                      <a:pt x="1041" y="722"/>
                      <a:pt x="1049" y="722"/>
                    </a:cubicBezTo>
                    <a:cubicBezTo>
                      <a:pt x="1065" y="722"/>
                      <a:pt x="1080" y="722"/>
                      <a:pt x="1096" y="720"/>
                    </a:cubicBezTo>
                    <a:cubicBezTo>
                      <a:pt x="1111" y="722"/>
                      <a:pt x="1126" y="722"/>
                      <a:pt x="1141" y="722"/>
                    </a:cubicBezTo>
                    <a:cubicBezTo>
                      <a:pt x="1323" y="722"/>
                      <a:pt x="1471" y="634"/>
                      <a:pt x="1471" y="525"/>
                    </a:cubicBezTo>
                    <a:cubicBezTo>
                      <a:pt x="1471" y="422"/>
                      <a:pt x="1341" y="338"/>
                      <a:pt x="1174" y="328"/>
                    </a:cubicBezTo>
                    <a:close/>
                    <a:moveTo>
                      <a:pt x="337" y="191"/>
                    </a:moveTo>
                    <a:cubicBezTo>
                      <a:pt x="359" y="191"/>
                      <a:pt x="376" y="173"/>
                      <a:pt x="376" y="152"/>
                    </a:cubicBezTo>
                    <a:cubicBezTo>
                      <a:pt x="376" y="131"/>
                      <a:pt x="359" y="113"/>
                      <a:pt x="337" y="113"/>
                    </a:cubicBezTo>
                    <a:cubicBezTo>
                      <a:pt x="316" y="113"/>
                      <a:pt x="298" y="131"/>
                      <a:pt x="298" y="152"/>
                    </a:cubicBezTo>
                    <a:cubicBezTo>
                      <a:pt x="298" y="173"/>
                      <a:pt x="316" y="191"/>
                      <a:pt x="337" y="19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200"/>
              </a:p>
            </p:txBody>
          </p:sp>
        </p:grpSp>
        <p:grpSp>
          <p:nvGrpSpPr>
            <p:cNvPr id="53" name="Group 438"/>
            <p:cNvGrpSpPr>
              <a:grpSpLocks noChangeAspect="1"/>
            </p:cNvGrpSpPr>
            <p:nvPr/>
          </p:nvGrpSpPr>
          <p:grpSpPr>
            <a:xfrm>
              <a:off x="5712991" y="2416401"/>
              <a:ext cx="162255" cy="445339"/>
              <a:chOff x="2040546" y="2522551"/>
              <a:chExt cx="642416" cy="1807962"/>
            </a:xfrm>
          </p:grpSpPr>
          <p:sp>
            <p:nvSpPr>
              <p:cNvPr id="89" name="Freeform 88"/>
              <p:cNvSpPr>
                <a:spLocks/>
              </p:cNvSpPr>
              <p:nvPr/>
            </p:nvSpPr>
            <p:spPr bwMode="auto">
              <a:xfrm>
                <a:off x="2082646" y="2955246"/>
                <a:ext cx="600316" cy="1375267"/>
              </a:xfrm>
              <a:custGeom>
                <a:avLst/>
                <a:gdLst>
                  <a:gd name="T0" fmla="*/ 324 w 326"/>
                  <a:gd name="T1" fmla="*/ 98 h 747"/>
                  <a:gd name="T2" fmla="*/ 238 w 326"/>
                  <a:gd name="T3" fmla="*/ 4 h 747"/>
                  <a:gd name="T4" fmla="*/ 206 w 326"/>
                  <a:gd name="T5" fmla="*/ 0 h 747"/>
                  <a:gd name="T6" fmla="*/ 120 w 326"/>
                  <a:gd name="T7" fmla="*/ 0 h 747"/>
                  <a:gd name="T8" fmla="*/ 101 w 326"/>
                  <a:gd name="T9" fmla="*/ 2 h 747"/>
                  <a:gd name="T10" fmla="*/ 94 w 326"/>
                  <a:gd name="T11" fmla="*/ 3 h 747"/>
                  <a:gd name="T12" fmla="*/ 88 w 326"/>
                  <a:gd name="T13" fmla="*/ 4 h 747"/>
                  <a:gd name="T14" fmla="*/ 84 w 326"/>
                  <a:gd name="T15" fmla="*/ 6 h 747"/>
                  <a:gd name="T16" fmla="*/ 71 w 326"/>
                  <a:gd name="T17" fmla="*/ 11 h 747"/>
                  <a:gd name="T18" fmla="*/ 62 w 326"/>
                  <a:gd name="T19" fmla="*/ 15 h 747"/>
                  <a:gd name="T20" fmla="*/ 56 w 326"/>
                  <a:gd name="T21" fmla="*/ 19 h 747"/>
                  <a:gd name="T22" fmla="*/ 44 w 326"/>
                  <a:gd name="T23" fmla="*/ 28 h 747"/>
                  <a:gd name="T24" fmla="*/ 105 w 326"/>
                  <a:gd name="T25" fmla="*/ 76 h 747"/>
                  <a:gd name="T26" fmla="*/ 65 w 326"/>
                  <a:gd name="T27" fmla="*/ 210 h 747"/>
                  <a:gd name="T28" fmla="*/ 0 w 326"/>
                  <a:gd name="T29" fmla="*/ 220 h 747"/>
                  <a:gd name="T30" fmla="*/ 0 w 326"/>
                  <a:gd name="T31" fmla="*/ 292 h 747"/>
                  <a:gd name="T32" fmla="*/ 59 w 326"/>
                  <a:gd name="T33" fmla="*/ 395 h 747"/>
                  <a:gd name="T34" fmla="*/ 59 w 326"/>
                  <a:gd name="T35" fmla="*/ 732 h 747"/>
                  <a:gd name="T36" fmla="*/ 74 w 326"/>
                  <a:gd name="T37" fmla="*/ 747 h 747"/>
                  <a:gd name="T38" fmla="*/ 252 w 326"/>
                  <a:gd name="T39" fmla="*/ 747 h 747"/>
                  <a:gd name="T40" fmla="*/ 267 w 326"/>
                  <a:gd name="T41" fmla="*/ 732 h 747"/>
                  <a:gd name="T42" fmla="*/ 267 w 326"/>
                  <a:gd name="T43" fmla="*/ 395 h 747"/>
                  <a:gd name="T44" fmla="*/ 326 w 326"/>
                  <a:gd name="T45" fmla="*/ 292 h 747"/>
                  <a:gd name="T46" fmla="*/ 326 w 326"/>
                  <a:gd name="T47" fmla="*/ 120 h 747"/>
                  <a:gd name="T48" fmla="*/ 324 w 326"/>
                  <a:gd name="T49" fmla="*/ 98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6" h="747">
                    <a:moveTo>
                      <a:pt x="324" y="98"/>
                    </a:moveTo>
                    <a:cubicBezTo>
                      <a:pt x="316" y="70"/>
                      <a:pt x="302" y="24"/>
                      <a:pt x="238" y="4"/>
                    </a:cubicBezTo>
                    <a:cubicBezTo>
                      <a:pt x="228" y="2"/>
                      <a:pt x="217" y="0"/>
                      <a:pt x="206" y="0"/>
                    </a:cubicBezTo>
                    <a:cubicBezTo>
                      <a:pt x="120" y="0"/>
                      <a:pt x="120" y="0"/>
                      <a:pt x="120" y="0"/>
                    </a:cubicBezTo>
                    <a:cubicBezTo>
                      <a:pt x="114" y="0"/>
                      <a:pt x="107" y="1"/>
                      <a:pt x="101" y="2"/>
                    </a:cubicBezTo>
                    <a:cubicBezTo>
                      <a:pt x="99" y="2"/>
                      <a:pt x="96" y="3"/>
                      <a:pt x="94" y="3"/>
                    </a:cubicBezTo>
                    <a:cubicBezTo>
                      <a:pt x="92" y="4"/>
                      <a:pt x="90" y="4"/>
                      <a:pt x="88" y="4"/>
                    </a:cubicBezTo>
                    <a:cubicBezTo>
                      <a:pt x="86" y="5"/>
                      <a:pt x="85" y="5"/>
                      <a:pt x="84" y="6"/>
                    </a:cubicBezTo>
                    <a:cubicBezTo>
                      <a:pt x="79" y="7"/>
                      <a:pt x="75" y="9"/>
                      <a:pt x="71" y="11"/>
                    </a:cubicBezTo>
                    <a:cubicBezTo>
                      <a:pt x="68" y="12"/>
                      <a:pt x="65" y="14"/>
                      <a:pt x="62" y="15"/>
                    </a:cubicBezTo>
                    <a:cubicBezTo>
                      <a:pt x="60" y="16"/>
                      <a:pt x="58" y="17"/>
                      <a:pt x="56" y="19"/>
                    </a:cubicBezTo>
                    <a:cubicBezTo>
                      <a:pt x="52" y="22"/>
                      <a:pt x="48" y="25"/>
                      <a:pt x="44" y="28"/>
                    </a:cubicBezTo>
                    <a:cubicBezTo>
                      <a:pt x="69" y="35"/>
                      <a:pt x="91" y="51"/>
                      <a:pt x="105" y="76"/>
                    </a:cubicBezTo>
                    <a:cubicBezTo>
                      <a:pt x="131" y="124"/>
                      <a:pt x="113" y="184"/>
                      <a:pt x="65" y="210"/>
                    </a:cubicBezTo>
                    <a:cubicBezTo>
                      <a:pt x="44" y="221"/>
                      <a:pt x="22" y="224"/>
                      <a:pt x="0" y="220"/>
                    </a:cubicBezTo>
                    <a:cubicBezTo>
                      <a:pt x="0" y="292"/>
                      <a:pt x="0" y="292"/>
                      <a:pt x="0" y="292"/>
                    </a:cubicBezTo>
                    <a:cubicBezTo>
                      <a:pt x="0" y="335"/>
                      <a:pt x="23" y="373"/>
                      <a:pt x="59" y="395"/>
                    </a:cubicBezTo>
                    <a:cubicBezTo>
                      <a:pt x="59" y="732"/>
                      <a:pt x="59" y="732"/>
                      <a:pt x="59" y="732"/>
                    </a:cubicBezTo>
                    <a:cubicBezTo>
                      <a:pt x="59" y="740"/>
                      <a:pt x="66" y="747"/>
                      <a:pt x="74" y="747"/>
                    </a:cubicBezTo>
                    <a:cubicBezTo>
                      <a:pt x="252" y="747"/>
                      <a:pt x="252" y="747"/>
                      <a:pt x="252" y="747"/>
                    </a:cubicBezTo>
                    <a:cubicBezTo>
                      <a:pt x="260" y="747"/>
                      <a:pt x="267" y="740"/>
                      <a:pt x="267" y="732"/>
                    </a:cubicBezTo>
                    <a:cubicBezTo>
                      <a:pt x="267" y="395"/>
                      <a:pt x="267" y="395"/>
                      <a:pt x="267" y="395"/>
                    </a:cubicBezTo>
                    <a:cubicBezTo>
                      <a:pt x="303" y="373"/>
                      <a:pt x="326" y="335"/>
                      <a:pt x="326" y="292"/>
                    </a:cubicBezTo>
                    <a:cubicBezTo>
                      <a:pt x="326" y="120"/>
                      <a:pt x="326" y="120"/>
                      <a:pt x="326" y="120"/>
                    </a:cubicBezTo>
                    <a:cubicBezTo>
                      <a:pt x="326" y="112"/>
                      <a:pt x="325" y="105"/>
                      <a:pt x="324" y="98"/>
                    </a:cubicBezTo>
                    <a:close/>
                  </a:path>
                </a:pathLst>
              </a:custGeom>
              <a:solidFill>
                <a:schemeClr val="tx1">
                  <a:lumMod val="75000"/>
                  <a:lumOff val="2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90" name="Oval 89"/>
              <p:cNvSpPr>
                <a:spLocks noChangeArrowheads="1"/>
              </p:cNvSpPr>
              <p:nvPr/>
            </p:nvSpPr>
            <p:spPr bwMode="auto">
              <a:xfrm>
                <a:off x="2181659" y="2522551"/>
                <a:ext cx="381240" cy="381239"/>
              </a:xfrm>
              <a:prstGeom prst="ellipse">
                <a:avLst/>
              </a:prstGeom>
              <a:solidFill>
                <a:schemeClr val="tx1">
                  <a:lumMod val="75000"/>
                  <a:lumOff val="2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91" name="Freeform 90"/>
              <p:cNvSpPr>
                <a:spLocks/>
              </p:cNvSpPr>
              <p:nvPr/>
            </p:nvSpPr>
            <p:spPr bwMode="auto">
              <a:xfrm>
                <a:off x="2040546" y="3102596"/>
                <a:ext cx="158265" cy="158265"/>
              </a:xfrm>
              <a:custGeom>
                <a:avLst/>
                <a:gdLst>
                  <a:gd name="T0" fmla="*/ 61 w 86"/>
                  <a:gd name="T1" fmla="*/ 76 h 86"/>
                  <a:gd name="T2" fmla="*/ 76 w 86"/>
                  <a:gd name="T3" fmla="*/ 25 h 86"/>
                  <a:gd name="T4" fmla="*/ 25 w 86"/>
                  <a:gd name="T5" fmla="*/ 10 h 86"/>
                  <a:gd name="T6" fmla="*/ 10 w 86"/>
                  <a:gd name="T7" fmla="*/ 61 h 86"/>
                  <a:gd name="T8" fmla="*/ 61 w 86"/>
                  <a:gd name="T9" fmla="*/ 76 h 86"/>
                </a:gdLst>
                <a:ahLst/>
                <a:cxnLst>
                  <a:cxn ang="0">
                    <a:pos x="T0" y="T1"/>
                  </a:cxn>
                  <a:cxn ang="0">
                    <a:pos x="T2" y="T3"/>
                  </a:cxn>
                  <a:cxn ang="0">
                    <a:pos x="T4" y="T5"/>
                  </a:cxn>
                  <a:cxn ang="0">
                    <a:pos x="T6" y="T7"/>
                  </a:cxn>
                  <a:cxn ang="0">
                    <a:pos x="T8" y="T9"/>
                  </a:cxn>
                </a:cxnLst>
                <a:rect l="0" t="0" r="r" b="b"/>
                <a:pathLst>
                  <a:path w="86" h="86">
                    <a:moveTo>
                      <a:pt x="61" y="76"/>
                    </a:moveTo>
                    <a:cubicBezTo>
                      <a:pt x="79" y="66"/>
                      <a:pt x="86" y="43"/>
                      <a:pt x="76" y="25"/>
                    </a:cubicBezTo>
                    <a:cubicBezTo>
                      <a:pt x="66" y="7"/>
                      <a:pt x="43" y="0"/>
                      <a:pt x="25" y="10"/>
                    </a:cubicBezTo>
                    <a:cubicBezTo>
                      <a:pt x="7" y="20"/>
                      <a:pt x="0" y="42"/>
                      <a:pt x="10" y="61"/>
                    </a:cubicBezTo>
                    <a:cubicBezTo>
                      <a:pt x="20" y="79"/>
                      <a:pt x="42" y="86"/>
                      <a:pt x="61" y="76"/>
                    </a:cubicBezTo>
                    <a:close/>
                  </a:path>
                </a:pathLst>
              </a:custGeom>
              <a:solidFill>
                <a:schemeClr val="tx1">
                  <a:lumMod val="75000"/>
                  <a:lumOff val="2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grpSp>
        <p:grpSp>
          <p:nvGrpSpPr>
            <p:cNvPr id="54" name="Group 466"/>
            <p:cNvGrpSpPr>
              <a:grpSpLocks noChangeAspect="1"/>
            </p:cNvGrpSpPr>
            <p:nvPr/>
          </p:nvGrpSpPr>
          <p:grpSpPr>
            <a:xfrm>
              <a:off x="5709983" y="3727428"/>
              <a:ext cx="162255" cy="445339"/>
              <a:chOff x="2040546" y="2522551"/>
              <a:chExt cx="642416" cy="1807962"/>
            </a:xfrm>
          </p:grpSpPr>
          <p:sp>
            <p:nvSpPr>
              <p:cNvPr id="86" name="Freeform 85"/>
              <p:cNvSpPr>
                <a:spLocks/>
              </p:cNvSpPr>
              <p:nvPr/>
            </p:nvSpPr>
            <p:spPr bwMode="auto">
              <a:xfrm>
                <a:off x="2082646" y="2955246"/>
                <a:ext cx="600316" cy="1375267"/>
              </a:xfrm>
              <a:custGeom>
                <a:avLst/>
                <a:gdLst>
                  <a:gd name="T0" fmla="*/ 324 w 326"/>
                  <a:gd name="T1" fmla="*/ 98 h 747"/>
                  <a:gd name="T2" fmla="*/ 238 w 326"/>
                  <a:gd name="T3" fmla="*/ 4 h 747"/>
                  <a:gd name="T4" fmla="*/ 206 w 326"/>
                  <a:gd name="T5" fmla="*/ 0 h 747"/>
                  <a:gd name="T6" fmla="*/ 120 w 326"/>
                  <a:gd name="T7" fmla="*/ 0 h 747"/>
                  <a:gd name="T8" fmla="*/ 101 w 326"/>
                  <a:gd name="T9" fmla="*/ 2 h 747"/>
                  <a:gd name="T10" fmla="*/ 94 w 326"/>
                  <a:gd name="T11" fmla="*/ 3 h 747"/>
                  <a:gd name="T12" fmla="*/ 88 w 326"/>
                  <a:gd name="T13" fmla="*/ 4 h 747"/>
                  <a:gd name="T14" fmla="*/ 84 w 326"/>
                  <a:gd name="T15" fmla="*/ 6 h 747"/>
                  <a:gd name="T16" fmla="*/ 71 w 326"/>
                  <a:gd name="T17" fmla="*/ 11 h 747"/>
                  <a:gd name="T18" fmla="*/ 62 w 326"/>
                  <a:gd name="T19" fmla="*/ 15 h 747"/>
                  <a:gd name="T20" fmla="*/ 56 w 326"/>
                  <a:gd name="T21" fmla="*/ 19 h 747"/>
                  <a:gd name="T22" fmla="*/ 44 w 326"/>
                  <a:gd name="T23" fmla="*/ 28 h 747"/>
                  <a:gd name="T24" fmla="*/ 105 w 326"/>
                  <a:gd name="T25" fmla="*/ 76 h 747"/>
                  <a:gd name="T26" fmla="*/ 65 w 326"/>
                  <a:gd name="T27" fmla="*/ 210 h 747"/>
                  <a:gd name="T28" fmla="*/ 0 w 326"/>
                  <a:gd name="T29" fmla="*/ 220 h 747"/>
                  <a:gd name="T30" fmla="*/ 0 w 326"/>
                  <a:gd name="T31" fmla="*/ 292 h 747"/>
                  <a:gd name="T32" fmla="*/ 59 w 326"/>
                  <a:gd name="T33" fmla="*/ 395 h 747"/>
                  <a:gd name="T34" fmla="*/ 59 w 326"/>
                  <a:gd name="T35" fmla="*/ 732 h 747"/>
                  <a:gd name="T36" fmla="*/ 74 w 326"/>
                  <a:gd name="T37" fmla="*/ 747 h 747"/>
                  <a:gd name="T38" fmla="*/ 252 w 326"/>
                  <a:gd name="T39" fmla="*/ 747 h 747"/>
                  <a:gd name="T40" fmla="*/ 267 w 326"/>
                  <a:gd name="T41" fmla="*/ 732 h 747"/>
                  <a:gd name="T42" fmla="*/ 267 w 326"/>
                  <a:gd name="T43" fmla="*/ 395 h 747"/>
                  <a:gd name="T44" fmla="*/ 326 w 326"/>
                  <a:gd name="T45" fmla="*/ 292 h 747"/>
                  <a:gd name="T46" fmla="*/ 326 w 326"/>
                  <a:gd name="T47" fmla="*/ 120 h 747"/>
                  <a:gd name="T48" fmla="*/ 324 w 326"/>
                  <a:gd name="T49" fmla="*/ 98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6" h="747">
                    <a:moveTo>
                      <a:pt x="324" y="98"/>
                    </a:moveTo>
                    <a:cubicBezTo>
                      <a:pt x="316" y="70"/>
                      <a:pt x="302" y="24"/>
                      <a:pt x="238" y="4"/>
                    </a:cubicBezTo>
                    <a:cubicBezTo>
                      <a:pt x="228" y="2"/>
                      <a:pt x="217" y="0"/>
                      <a:pt x="206" y="0"/>
                    </a:cubicBezTo>
                    <a:cubicBezTo>
                      <a:pt x="120" y="0"/>
                      <a:pt x="120" y="0"/>
                      <a:pt x="120" y="0"/>
                    </a:cubicBezTo>
                    <a:cubicBezTo>
                      <a:pt x="114" y="0"/>
                      <a:pt x="107" y="1"/>
                      <a:pt x="101" y="2"/>
                    </a:cubicBezTo>
                    <a:cubicBezTo>
                      <a:pt x="99" y="2"/>
                      <a:pt x="96" y="3"/>
                      <a:pt x="94" y="3"/>
                    </a:cubicBezTo>
                    <a:cubicBezTo>
                      <a:pt x="92" y="4"/>
                      <a:pt x="90" y="4"/>
                      <a:pt x="88" y="4"/>
                    </a:cubicBezTo>
                    <a:cubicBezTo>
                      <a:pt x="86" y="5"/>
                      <a:pt x="85" y="5"/>
                      <a:pt x="84" y="6"/>
                    </a:cubicBezTo>
                    <a:cubicBezTo>
                      <a:pt x="79" y="7"/>
                      <a:pt x="75" y="9"/>
                      <a:pt x="71" y="11"/>
                    </a:cubicBezTo>
                    <a:cubicBezTo>
                      <a:pt x="68" y="12"/>
                      <a:pt x="65" y="14"/>
                      <a:pt x="62" y="15"/>
                    </a:cubicBezTo>
                    <a:cubicBezTo>
                      <a:pt x="60" y="16"/>
                      <a:pt x="58" y="17"/>
                      <a:pt x="56" y="19"/>
                    </a:cubicBezTo>
                    <a:cubicBezTo>
                      <a:pt x="52" y="22"/>
                      <a:pt x="48" y="25"/>
                      <a:pt x="44" y="28"/>
                    </a:cubicBezTo>
                    <a:cubicBezTo>
                      <a:pt x="69" y="35"/>
                      <a:pt x="91" y="51"/>
                      <a:pt x="105" y="76"/>
                    </a:cubicBezTo>
                    <a:cubicBezTo>
                      <a:pt x="131" y="124"/>
                      <a:pt x="113" y="184"/>
                      <a:pt x="65" y="210"/>
                    </a:cubicBezTo>
                    <a:cubicBezTo>
                      <a:pt x="44" y="221"/>
                      <a:pt x="22" y="224"/>
                      <a:pt x="0" y="220"/>
                    </a:cubicBezTo>
                    <a:cubicBezTo>
                      <a:pt x="0" y="292"/>
                      <a:pt x="0" y="292"/>
                      <a:pt x="0" y="292"/>
                    </a:cubicBezTo>
                    <a:cubicBezTo>
                      <a:pt x="0" y="335"/>
                      <a:pt x="23" y="373"/>
                      <a:pt x="59" y="395"/>
                    </a:cubicBezTo>
                    <a:cubicBezTo>
                      <a:pt x="59" y="732"/>
                      <a:pt x="59" y="732"/>
                      <a:pt x="59" y="732"/>
                    </a:cubicBezTo>
                    <a:cubicBezTo>
                      <a:pt x="59" y="740"/>
                      <a:pt x="66" y="747"/>
                      <a:pt x="74" y="747"/>
                    </a:cubicBezTo>
                    <a:cubicBezTo>
                      <a:pt x="252" y="747"/>
                      <a:pt x="252" y="747"/>
                      <a:pt x="252" y="747"/>
                    </a:cubicBezTo>
                    <a:cubicBezTo>
                      <a:pt x="260" y="747"/>
                      <a:pt x="267" y="740"/>
                      <a:pt x="267" y="732"/>
                    </a:cubicBezTo>
                    <a:cubicBezTo>
                      <a:pt x="267" y="395"/>
                      <a:pt x="267" y="395"/>
                      <a:pt x="267" y="395"/>
                    </a:cubicBezTo>
                    <a:cubicBezTo>
                      <a:pt x="303" y="373"/>
                      <a:pt x="326" y="335"/>
                      <a:pt x="326" y="292"/>
                    </a:cubicBezTo>
                    <a:cubicBezTo>
                      <a:pt x="326" y="120"/>
                      <a:pt x="326" y="120"/>
                      <a:pt x="326" y="120"/>
                    </a:cubicBezTo>
                    <a:cubicBezTo>
                      <a:pt x="326" y="112"/>
                      <a:pt x="325" y="105"/>
                      <a:pt x="324" y="98"/>
                    </a:cubicBezTo>
                    <a:close/>
                  </a:path>
                </a:pathLst>
              </a:custGeom>
              <a:solidFill>
                <a:schemeClr val="tx1">
                  <a:lumMod val="75000"/>
                  <a:lumOff val="2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87" name="Oval 86"/>
              <p:cNvSpPr>
                <a:spLocks noChangeArrowheads="1"/>
              </p:cNvSpPr>
              <p:nvPr/>
            </p:nvSpPr>
            <p:spPr bwMode="auto">
              <a:xfrm>
                <a:off x="2181659" y="2522551"/>
                <a:ext cx="381240" cy="381239"/>
              </a:xfrm>
              <a:prstGeom prst="ellipse">
                <a:avLst/>
              </a:prstGeom>
              <a:solidFill>
                <a:schemeClr val="tx1">
                  <a:lumMod val="75000"/>
                  <a:lumOff val="2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88" name="Freeform 87"/>
              <p:cNvSpPr>
                <a:spLocks/>
              </p:cNvSpPr>
              <p:nvPr/>
            </p:nvSpPr>
            <p:spPr bwMode="auto">
              <a:xfrm>
                <a:off x="2040546" y="3102596"/>
                <a:ext cx="158265" cy="158265"/>
              </a:xfrm>
              <a:custGeom>
                <a:avLst/>
                <a:gdLst>
                  <a:gd name="T0" fmla="*/ 61 w 86"/>
                  <a:gd name="T1" fmla="*/ 76 h 86"/>
                  <a:gd name="T2" fmla="*/ 76 w 86"/>
                  <a:gd name="T3" fmla="*/ 25 h 86"/>
                  <a:gd name="T4" fmla="*/ 25 w 86"/>
                  <a:gd name="T5" fmla="*/ 10 h 86"/>
                  <a:gd name="T6" fmla="*/ 10 w 86"/>
                  <a:gd name="T7" fmla="*/ 61 h 86"/>
                  <a:gd name="T8" fmla="*/ 61 w 86"/>
                  <a:gd name="T9" fmla="*/ 76 h 86"/>
                </a:gdLst>
                <a:ahLst/>
                <a:cxnLst>
                  <a:cxn ang="0">
                    <a:pos x="T0" y="T1"/>
                  </a:cxn>
                  <a:cxn ang="0">
                    <a:pos x="T2" y="T3"/>
                  </a:cxn>
                  <a:cxn ang="0">
                    <a:pos x="T4" y="T5"/>
                  </a:cxn>
                  <a:cxn ang="0">
                    <a:pos x="T6" y="T7"/>
                  </a:cxn>
                  <a:cxn ang="0">
                    <a:pos x="T8" y="T9"/>
                  </a:cxn>
                </a:cxnLst>
                <a:rect l="0" t="0" r="r" b="b"/>
                <a:pathLst>
                  <a:path w="86" h="86">
                    <a:moveTo>
                      <a:pt x="61" y="76"/>
                    </a:moveTo>
                    <a:cubicBezTo>
                      <a:pt x="79" y="66"/>
                      <a:pt x="86" y="43"/>
                      <a:pt x="76" y="25"/>
                    </a:cubicBezTo>
                    <a:cubicBezTo>
                      <a:pt x="66" y="7"/>
                      <a:pt x="43" y="0"/>
                      <a:pt x="25" y="10"/>
                    </a:cubicBezTo>
                    <a:cubicBezTo>
                      <a:pt x="7" y="20"/>
                      <a:pt x="0" y="42"/>
                      <a:pt x="10" y="61"/>
                    </a:cubicBezTo>
                    <a:cubicBezTo>
                      <a:pt x="20" y="79"/>
                      <a:pt x="42" y="86"/>
                      <a:pt x="61" y="76"/>
                    </a:cubicBezTo>
                    <a:close/>
                  </a:path>
                </a:pathLst>
              </a:custGeom>
              <a:solidFill>
                <a:schemeClr val="tx1">
                  <a:lumMod val="75000"/>
                  <a:lumOff val="2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grpSp>
        <p:grpSp>
          <p:nvGrpSpPr>
            <p:cNvPr id="55" name="Group 483"/>
            <p:cNvGrpSpPr>
              <a:grpSpLocks noChangeAspect="1"/>
            </p:cNvGrpSpPr>
            <p:nvPr/>
          </p:nvGrpSpPr>
          <p:grpSpPr>
            <a:xfrm>
              <a:off x="10013925" y="2416401"/>
              <a:ext cx="162255" cy="445339"/>
              <a:chOff x="2040546" y="2522551"/>
              <a:chExt cx="642416" cy="1807962"/>
            </a:xfrm>
          </p:grpSpPr>
          <p:sp>
            <p:nvSpPr>
              <p:cNvPr id="83" name="Freeform 82"/>
              <p:cNvSpPr>
                <a:spLocks/>
              </p:cNvSpPr>
              <p:nvPr/>
            </p:nvSpPr>
            <p:spPr bwMode="auto">
              <a:xfrm>
                <a:off x="2082646" y="2955246"/>
                <a:ext cx="600316" cy="1375267"/>
              </a:xfrm>
              <a:custGeom>
                <a:avLst/>
                <a:gdLst>
                  <a:gd name="T0" fmla="*/ 324 w 326"/>
                  <a:gd name="T1" fmla="*/ 98 h 747"/>
                  <a:gd name="T2" fmla="*/ 238 w 326"/>
                  <a:gd name="T3" fmla="*/ 4 h 747"/>
                  <a:gd name="T4" fmla="*/ 206 w 326"/>
                  <a:gd name="T5" fmla="*/ 0 h 747"/>
                  <a:gd name="T6" fmla="*/ 120 w 326"/>
                  <a:gd name="T7" fmla="*/ 0 h 747"/>
                  <a:gd name="T8" fmla="*/ 101 w 326"/>
                  <a:gd name="T9" fmla="*/ 2 h 747"/>
                  <a:gd name="T10" fmla="*/ 94 w 326"/>
                  <a:gd name="T11" fmla="*/ 3 h 747"/>
                  <a:gd name="T12" fmla="*/ 88 w 326"/>
                  <a:gd name="T13" fmla="*/ 4 h 747"/>
                  <a:gd name="T14" fmla="*/ 84 w 326"/>
                  <a:gd name="T15" fmla="*/ 6 h 747"/>
                  <a:gd name="T16" fmla="*/ 71 w 326"/>
                  <a:gd name="T17" fmla="*/ 11 h 747"/>
                  <a:gd name="T18" fmla="*/ 62 w 326"/>
                  <a:gd name="T19" fmla="*/ 15 h 747"/>
                  <a:gd name="T20" fmla="*/ 56 w 326"/>
                  <a:gd name="T21" fmla="*/ 19 h 747"/>
                  <a:gd name="T22" fmla="*/ 44 w 326"/>
                  <a:gd name="T23" fmla="*/ 28 h 747"/>
                  <a:gd name="T24" fmla="*/ 105 w 326"/>
                  <a:gd name="T25" fmla="*/ 76 h 747"/>
                  <a:gd name="T26" fmla="*/ 65 w 326"/>
                  <a:gd name="T27" fmla="*/ 210 h 747"/>
                  <a:gd name="T28" fmla="*/ 0 w 326"/>
                  <a:gd name="T29" fmla="*/ 220 h 747"/>
                  <a:gd name="T30" fmla="*/ 0 w 326"/>
                  <a:gd name="T31" fmla="*/ 292 h 747"/>
                  <a:gd name="T32" fmla="*/ 59 w 326"/>
                  <a:gd name="T33" fmla="*/ 395 h 747"/>
                  <a:gd name="T34" fmla="*/ 59 w 326"/>
                  <a:gd name="T35" fmla="*/ 732 h 747"/>
                  <a:gd name="T36" fmla="*/ 74 w 326"/>
                  <a:gd name="T37" fmla="*/ 747 h 747"/>
                  <a:gd name="T38" fmla="*/ 252 w 326"/>
                  <a:gd name="T39" fmla="*/ 747 h 747"/>
                  <a:gd name="T40" fmla="*/ 267 w 326"/>
                  <a:gd name="T41" fmla="*/ 732 h 747"/>
                  <a:gd name="T42" fmla="*/ 267 w 326"/>
                  <a:gd name="T43" fmla="*/ 395 h 747"/>
                  <a:gd name="T44" fmla="*/ 326 w 326"/>
                  <a:gd name="T45" fmla="*/ 292 h 747"/>
                  <a:gd name="T46" fmla="*/ 326 w 326"/>
                  <a:gd name="T47" fmla="*/ 120 h 747"/>
                  <a:gd name="T48" fmla="*/ 324 w 326"/>
                  <a:gd name="T49" fmla="*/ 98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6" h="747">
                    <a:moveTo>
                      <a:pt x="324" y="98"/>
                    </a:moveTo>
                    <a:cubicBezTo>
                      <a:pt x="316" y="70"/>
                      <a:pt x="302" y="24"/>
                      <a:pt x="238" y="4"/>
                    </a:cubicBezTo>
                    <a:cubicBezTo>
                      <a:pt x="228" y="2"/>
                      <a:pt x="217" y="0"/>
                      <a:pt x="206" y="0"/>
                    </a:cubicBezTo>
                    <a:cubicBezTo>
                      <a:pt x="120" y="0"/>
                      <a:pt x="120" y="0"/>
                      <a:pt x="120" y="0"/>
                    </a:cubicBezTo>
                    <a:cubicBezTo>
                      <a:pt x="114" y="0"/>
                      <a:pt x="107" y="1"/>
                      <a:pt x="101" y="2"/>
                    </a:cubicBezTo>
                    <a:cubicBezTo>
                      <a:pt x="99" y="2"/>
                      <a:pt x="96" y="3"/>
                      <a:pt x="94" y="3"/>
                    </a:cubicBezTo>
                    <a:cubicBezTo>
                      <a:pt x="92" y="4"/>
                      <a:pt x="90" y="4"/>
                      <a:pt x="88" y="4"/>
                    </a:cubicBezTo>
                    <a:cubicBezTo>
                      <a:pt x="86" y="5"/>
                      <a:pt x="85" y="5"/>
                      <a:pt x="84" y="6"/>
                    </a:cubicBezTo>
                    <a:cubicBezTo>
                      <a:pt x="79" y="7"/>
                      <a:pt x="75" y="9"/>
                      <a:pt x="71" y="11"/>
                    </a:cubicBezTo>
                    <a:cubicBezTo>
                      <a:pt x="68" y="12"/>
                      <a:pt x="65" y="14"/>
                      <a:pt x="62" y="15"/>
                    </a:cubicBezTo>
                    <a:cubicBezTo>
                      <a:pt x="60" y="16"/>
                      <a:pt x="58" y="17"/>
                      <a:pt x="56" y="19"/>
                    </a:cubicBezTo>
                    <a:cubicBezTo>
                      <a:pt x="52" y="22"/>
                      <a:pt x="48" y="25"/>
                      <a:pt x="44" y="28"/>
                    </a:cubicBezTo>
                    <a:cubicBezTo>
                      <a:pt x="69" y="35"/>
                      <a:pt x="91" y="51"/>
                      <a:pt x="105" y="76"/>
                    </a:cubicBezTo>
                    <a:cubicBezTo>
                      <a:pt x="131" y="124"/>
                      <a:pt x="113" y="184"/>
                      <a:pt x="65" y="210"/>
                    </a:cubicBezTo>
                    <a:cubicBezTo>
                      <a:pt x="44" y="221"/>
                      <a:pt x="22" y="224"/>
                      <a:pt x="0" y="220"/>
                    </a:cubicBezTo>
                    <a:cubicBezTo>
                      <a:pt x="0" y="292"/>
                      <a:pt x="0" y="292"/>
                      <a:pt x="0" y="292"/>
                    </a:cubicBezTo>
                    <a:cubicBezTo>
                      <a:pt x="0" y="335"/>
                      <a:pt x="23" y="373"/>
                      <a:pt x="59" y="395"/>
                    </a:cubicBezTo>
                    <a:cubicBezTo>
                      <a:pt x="59" y="732"/>
                      <a:pt x="59" y="732"/>
                      <a:pt x="59" y="732"/>
                    </a:cubicBezTo>
                    <a:cubicBezTo>
                      <a:pt x="59" y="740"/>
                      <a:pt x="66" y="747"/>
                      <a:pt x="74" y="747"/>
                    </a:cubicBezTo>
                    <a:cubicBezTo>
                      <a:pt x="252" y="747"/>
                      <a:pt x="252" y="747"/>
                      <a:pt x="252" y="747"/>
                    </a:cubicBezTo>
                    <a:cubicBezTo>
                      <a:pt x="260" y="747"/>
                      <a:pt x="267" y="740"/>
                      <a:pt x="267" y="732"/>
                    </a:cubicBezTo>
                    <a:cubicBezTo>
                      <a:pt x="267" y="395"/>
                      <a:pt x="267" y="395"/>
                      <a:pt x="267" y="395"/>
                    </a:cubicBezTo>
                    <a:cubicBezTo>
                      <a:pt x="303" y="373"/>
                      <a:pt x="326" y="335"/>
                      <a:pt x="326" y="292"/>
                    </a:cubicBezTo>
                    <a:cubicBezTo>
                      <a:pt x="326" y="120"/>
                      <a:pt x="326" y="120"/>
                      <a:pt x="326" y="120"/>
                    </a:cubicBezTo>
                    <a:cubicBezTo>
                      <a:pt x="326" y="112"/>
                      <a:pt x="325" y="105"/>
                      <a:pt x="324" y="98"/>
                    </a:cubicBezTo>
                    <a:close/>
                  </a:path>
                </a:pathLst>
              </a:custGeom>
              <a:solidFill>
                <a:schemeClr val="tx1">
                  <a:lumMod val="75000"/>
                  <a:lumOff val="2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84" name="Oval 83"/>
              <p:cNvSpPr>
                <a:spLocks noChangeArrowheads="1"/>
              </p:cNvSpPr>
              <p:nvPr/>
            </p:nvSpPr>
            <p:spPr bwMode="auto">
              <a:xfrm>
                <a:off x="2181659" y="2522551"/>
                <a:ext cx="381240" cy="381239"/>
              </a:xfrm>
              <a:prstGeom prst="ellipse">
                <a:avLst/>
              </a:prstGeom>
              <a:solidFill>
                <a:schemeClr val="tx1">
                  <a:lumMod val="75000"/>
                  <a:lumOff val="2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85" name="Freeform 84"/>
              <p:cNvSpPr>
                <a:spLocks/>
              </p:cNvSpPr>
              <p:nvPr/>
            </p:nvSpPr>
            <p:spPr bwMode="auto">
              <a:xfrm>
                <a:off x="2040546" y="3102596"/>
                <a:ext cx="158265" cy="158265"/>
              </a:xfrm>
              <a:custGeom>
                <a:avLst/>
                <a:gdLst>
                  <a:gd name="T0" fmla="*/ 61 w 86"/>
                  <a:gd name="T1" fmla="*/ 76 h 86"/>
                  <a:gd name="T2" fmla="*/ 76 w 86"/>
                  <a:gd name="T3" fmla="*/ 25 h 86"/>
                  <a:gd name="T4" fmla="*/ 25 w 86"/>
                  <a:gd name="T5" fmla="*/ 10 h 86"/>
                  <a:gd name="T6" fmla="*/ 10 w 86"/>
                  <a:gd name="T7" fmla="*/ 61 h 86"/>
                  <a:gd name="T8" fmla="*/ 61 w 86"/>
                  <a:gd name="T9" fmla="*/ 76 h 86"/>
                </a:gdLst>
                <a:ahLst/>
                <a:cxnLst>
                  <a:cxn ang="0">
                    <a:pos x="T0" y="T1"/>
                  </a:cxn>
                  <a:cxn ang="0">
                    <a:pos x="T2" y="T3"/>
                  </a:cxn>
                  <a:cxn ang="0">
                    <a:pos x="T4" y="T5"/>
                  </a:cxn>
                  <a:cxn ang="0">
                    <a:pos x="T6" y="T7"/>
                  </a:cxn>
                  <a:cxn ang="0">
                    <a:pos x="T8" y="T9"/>
                  </a:cxn>
                </a:cxnLst>
                <a:rect l="0" t="0" r="r" b="b"/>
                <a:pathLst>
                  <a:path w="86" h="86">
                    <a:moveTo>
                      <a:pt x="61" y="76"/>
                    </a:moveTo>
                    <a:cubicBezTo>
                      <a:pt x="79" y="66"/>
                      <a:pt x="86" y="43"/>
                      <a:pt x="76" y="25"/>
                    </a:cubicBezTo>
                    <a:cubicBezTo>
                      <a:pt x="66" y="7"/>
                      <a:pt x="43" y="0"/>
                      <a:pt x="25" y="10"/>
                    </a:cubicBezTo>
                    <a:cubicBezTo>
                      <a:pt x="7" y="20"/>
                      <a:pt x="0" y="42"/>
                      <a:pt x="10" y="61"/>
                    </a:cubicBezTo>
                    <a:cubicBezTo>
                      <a:pt x="20" y="79"/>
                      <a:pt x="42" y="86"/>
                      <a:pt x="61" y="76"/>
                    </a:cubicBezTo>
                    <a:close/>
                  </a:path>
                </a:pathLst>
              </a:custGeom>
              <a:solidFill>
                <a:schemeClr val="tx1">
                  <a:lumMod val="75000"/>
                  <a:lumOff val="2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grpSp>
        <p:grpSp>
          <p:nvGrpSpPr>
            <p:cNvPr id="56" name="Group 489"/>
            <p:cNvGrpSpPr>
              <a:grpSpLocks noChangeAspect="1"/>
            </p:cNvGrpSpPr>
            <p:nvPr/>
          </p:nvGrpSpPr>
          <p:grpSpPr>
            <a:xfrm>
              <a:off x="10013925" y="3727428"/>
              <a:ext cx="162255" cy="445339"/>
              <a:chOff x="2040546" y="2522551"/>
              <a:chExt cx="642416" cy="1807962"/>
            </a:xfrm>
          </p:grpSpPr>
          <p:sp>
            <p:nvSpPr>
              <p:cNvPr id="80" name="Freeform 79"/>
              <p:cNvSpPr>
                <a:spLocks/>
              </p:cNvSpPr>
              <p:nvPr/>
            </p:nvSpPr>
            <p:spPr bwMode="auto">
              <a:xfrm>
                <a:off x="2082646" y="2955246"/>
                <a:ext cx="600316" cy="1375267"/>
              </a:xfrm>
              <a:custGeom>
                <a:avLst/>
                <a:gdLst>
                  <a:gd name="T0" fmla="*/ 324 w 326"/>
                  <a:gd name="T1" fmla="*/ 98 h 747"/>
                  <a:gd name="T2" fmla="*/ 238 w 326"/>
                  <a:gd name="T3" fmla="*/ 4 h 747"/>
                  <a:gd name="T4" fmla="*/ 206 w 326"/>
                  <a:gd name="T5" fmla="*/ 0 h 747"/>
                  <a:gd name="T6" fmla="*/ 120 w 326"/>
                  <a:gd name="T7" fmla="*/ 0 h 747"/>
                  <a:gd name="T8" fmla="*/ 101 w 326"/>
                  <a:gd name="T9" fmla="*/ 2 h 747"/>
                  <a:gd name="T10" fmla="*/ 94 w 326"/>
                  <a:gd name="T11" fmla="*/ 3 h 747"/>
                  <a:gd name="T12" fmla="*/ 88 w 326"/>
                  <a:gd name="T13" fmla="*/ 4 h 747"/>
                  <a:gd name="T14" fmla="*/ 84 w 326"/>
                  <a:gd name="T15" fmla="*/ 6 h 747"/>
                  <a:gd name="T16" fmla="*/ 71 w 326"/>
                  <a:gd name="T17" fmla="*/ 11 h 747"/>
                  <a:gd name="T18" fmla="*/ 62 w 326"/>
                  <a:gd name="T19" fmla="*/ 15 h 747"/>
                  <a:gd name="T20" fmla="*/ 56 w 326"/>
                  <a:gd name="T21" fmla="*/ 19 h 747"/>
                  <a:gd name="T22" fmla="*/ 44 w 326"/>
                  <a:gd name="T23" fmla="*/ 28 h 747"/>
                  <a:gd name="T24" fmla="*/ 105 w 326"/>
                  <a:gd name="T25" fmla="*/ 76 h 747"/>
                  <a:gd name="T26" fmla="*/ 65 w 326"/>
                  <a:gd name="T27" fmla="*/ 210 h 747"/>
                  <a:gd name="T28" fmla="*/ 0 w 326"/>
                  <a:gd name="T29" fmla="*/ 220 h 747"/>
                  <a:gd name="T30" fmla="*/ 0 w 326"/>
                  <a:gd name="T31" fmla="*/ 292 h 747"/>
                  <a:gd name="T32" fmla="*/ 59 w 326"/>
                  <a:gd name="T33" fmla="*/ 395 h 747"/>
                  <a:gd name="T34" fmla="*/ 59 w 326"/>
                  <a:gd name="T35" fmla="*/ 732 h 747"/>
                  <a:gd name="T36" fmla="*/ 74 w 326"/>
                  <a:gd name="T37" fmla="*/ 747 h 747"/>
                  <a:gd name="T38" fmla="*/ 252 w 326"/>
                  <a:gd name="T39" fmla="*/ 747 h 747"/>
                  <a:gd name="T40" fmla="*/ 267 w 326"/>
                  <a:gd name="T41" fmla="*/ 732 h 747"/>
                  <a:gd name="T42" fmla="*/ 267 w 326"/>
                  <a:gd name="T43" fmla="*/ 395 h 747"/>
                  <a:gd name="T44" fmla="*/ 326 w 326"/>
                  <a:gd name="T45" fmla="*/ 292 h 747"/>
                  <a:gd name="T46" fmla="*/ 326 w 326"/>
                  <a:gd name="T47" fmla="*/ 120 h 747"/>
                  <a:gd name="T48" fmla="*/ 324 w 326"/>
                  <a:gd name="T49" fmla="*/ 98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6" h="747">
                    <a:moveTo>
                      <a:pt x="324" y="98"/>
                    </a:moveTo>
                    <a:cubicBezTo>
                      <a:pt x="316" y="70"/>
                      <a:pt x="302" y="24"/>
                      <a:pt x="238" y="4"/>
                    </a:cubicBezTo>
                    <a:cubicBezTo>
                      <a:pt x="228" y="2"/>
                      <a:pt x="217" y="0"/>
                      <a:pt x="206" y="0"/>
                    </a:cubicBezTo>
                    <a:cubicBezTo>
                      <a:pt x="120" y="0"/>
                      <a:pt x="120" y="0"/>
                      <a:pt x="120" y="0"/>
                    </a:cubicBezTo>
                    <a:cubicBezTo>
                      <a:pt x="114" y="0"/>
                      <a:pt x="107" y="1"/>
                      <a:pt x="101" y="2"/>
                    </a:cubicBezTo>
                    <a:cubicBezTo>
                      <a:pt x="99" y="2"/>
                      <a:pt x="96" y="3"/>
                      <a:pt x="94" y="3"/>
                    </a:cubicBezTo>
                    <a:cubicBezTo>
                      <a:pt x="92" y="4"/>
                      <a:pt x="90" y="4"/>
                      <a:pt x="88" y="4"/>
                    </a:cubicBezTo>
                    <a:cubicBezTo>
                      <a:pt x="86" y="5"/>
                      <a:pt x="85" y="5"/>
                      <a:pt x="84" y="6"/>
                    </a:cubicBezTo>
                    <a:cubicBezTo>
                      <a:pt x="79" y="7"/>
                      <a:pt x="75" y="9"/>
                      <a:pt x="71" y="11"/>
                    </a:cubicBezTo>
                    <a:cubicBezTo>
                      <a:pt x="68" y="12"/>
                      <a:pt x="65" y="14"/>
                      <a:pt x="62" y="15"/>
                    </a:cubicBezTo>
                    <a:cubicBezTo>
                      <a:pt x="60" y="16"/>
                      <a:pt x="58" y="17"/>
                      <a:pt x="56" y="19"/>
                    </a:cubicBezTo>
                    <a:cubicBezTo>
                      <a:pt x="52" y="22"/>
                      <a:pt x="48" y="25"/>
                      <a:pt x="44" y="28"/>
                    </a:cubicBezTo>
                    <a:cubicBezTo>
                      <a:pt x="69" y="35"/>
                      <a:pt x="91" y="51"/>
                      <a:pt x="105" y="76"/>
                    </a:cubicBezTo>
                    <a:cubicBezTo>
                      <a:pt x="131" y="124"/>
                      <a:pt x="113" y="184"/>
                      <a:pt x="65" y="210"/>
                    </a:cubicBezTo>
                    <a:cubicBezTo>
                      <a:pt x="44" y="221"/>
                      <a:pt x="22" y="224"/>
                      <a:pt x="0" y="220"/>
                    </a:cubicBezTo>
                    <a:cubicBezTo>
                      <a:pt x="0" y="292"/>
                      <a:pt x="0" y="292"/>
                      <a:pt x="0" y="292"/>
                    </a:cubicBezTo>
                    <a:cubicBezTo>
                      <a:pt x="0" y="335"/>
                      <a:pt x="23" y="373"/>
                      <a:pt x="59" y="395"/>
                    </a:cubicBezTo>
                    <a:cubicBezTo>
                      <a:pt x="59" y="732"/>
                      <a:pt x="59" y="732"/>
                      <a:pt x="59" y="732"/>
                    </a:cubicBezTo>
                    <a:cubicBezTo>
                      <a:pt x="59" y="740"/>
                      <a:pt x="66" y="747"/>
                      <a:pt x="74" y="747"/>
                    </a:cubicBezTo>
                    <a:cubicBezTo>
                      <a:pt x="252" y="747"/>
                      <a:pt x="252" y="747"/>
                      <a:pt x="252" y="747"/>
                    </a:cubicBezTo>
                    <a:cubicBezTo>
                      <a:pt x="260" y="747"/>
                      <a:pt x="267" y="740"/>
                      <a:pt x="267" y="732"/>
                    </a:cubicBezTo>
                    <a:cubicBezTo>
                      <a:pt x="267" y="395"/>
                      <a:pt x="267" y="395"/>
                      <a:pt x="267" y="395"/>
                    </a:cubicBezTo>
                    <a:cubicBezTo>
                      <a:pt x="303" y="373"/>
                      <a:pt x="326" y="335"/>
                      <a:pt x="326" y="292"/>
                    </a:cubicBezTo>
                    <a:cubicBezTo>
                      <a:pt x="326" y="120"/>
                      <a:pt x="326" y="120"/>
                      <a:pt x="326" y="120"/>
                    </a:cubicBezTo>
                    <a:cubicBezTo>
                      <a:pt x="326" y="112"/>
                      <a:pt x="325" y="105"/>
                      <a:pt x="324" y="98"/>
                    </a:cubicBezTo>
                    <a:close/>
                  </a:path>
                </a:pathLst>
              </a:custGeom>
              <a:solidFill>
                <a:schemeClr val="tx1">
                  <a:lumMod val="75000"/>
                  <a:lumOff val="2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81" name="Oval 80"/>
              <p:cNvSpPr>
                <a:spLocks noChangeArrowheads="1"/>
              </p:cNvSpPr>
              <p:nvPr/>
            </p:nvSpPr>
            <p:spPr bwMode="auto">
              <a:xfrm>
                <a:off x="2181659" y="2522551"/>
                <a:ext cx="381240" cy="381239"/>
              </a:xfrm>
              <a:prstGeom prst="ellipse">
                <a:avLst/>
              </a:prstGeom>
              <a:solidFill>
                <a:schemeClr val="tx1">
                  <a:lumMod val="75000"/>
                  <a:lumOff val="2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82" name="Freeform 81"/>
              <p:cNvSpPr>
                <a:spLocks/>
              </p:cNvSpPr>
              <p:nvPr/>
            </p:nvSpPr>
            <p:spPr bwMode="auto">
              <a:xfrm>
                <a:off x="2040546" y="3102596"/>
                <a:ext cx="158265" cy="158265"/>
              </a:xfrm>
              <a:custGeom>
                <a:avLst/>
                <a:gdLst>
                  <a:gd name="T0" fmla="*/ 61 w 86"/>
                  <a:gd name="T1" fmla="*/ 76 h 86"/>
                  <a:gd name="T2" fmla="*/ 76 w 86"/>
                  <a:gd name="T3" fmla="*/ 25 h 86"/>
                  <a:gd name="T4" fmla="*/ 25 w 86"/>
                  <a:gd name="T5" fmla="*/ 10 h 86"/>
                  <a:gd name="T6" fmla="*/ 10 w 86"/>
                  <a:gd name="T7" fmla="*/ 61 h 86"/>
                  <a:gd name="T8" fmla="*/ 61 w 86"/>
                  <a:gd name="T9" fmla="*/ 76 h 86"/>
                </a:gdLst>
                <a:ahLst/>
                <a:cxnLst>
                  <a:cxn ang="0">
                    <a:pos x="T0" y="T1"/>
                  </a:cxn>
                  <a:cxn ang="0">
                    <a:pos x="T2" y="T3"/>
                  </a:cxn>
                  <a:cxn ang="0">
                    <a:pos x="T4" y="T5"/>
                  </a:cxn>
                  <a:cxn ang="0">
                    <a:pos x="T6" y="T7"/>
                  </a:cxn>
                  <a:cxn ang="0">
                    <a:pos x="T8" y="T9"/>
                  </a:cxn>
                </a:cxnLst>
                <a:rect l="0" t="0" r="r" b="b"/>
                <a:pathLst>
                  <a:path w="86" h="86">
                    <a:moveTo>
                      <a:pt x="61" y="76"/>
                    </a:moveTo>
                    <a:cubicBezTo>
                      <a:pt x="79" y="66"/>
                      <a:pt x="86" y="43"/>
                      <a:pt x="76" y="25"/>
                    </a:cubicBezTo>
                    <a:cubicBezTo>
                      <a:pt x="66" y="7"/>
                      <a:pt x="43" y="0"/>
                      <a:pt x="25" y="10"/>
                    </a:cubicBezTo>
                    <a:cubicBezTo>
                      <a:pt x="7" y="20"/>
                      <a:pt x="0" y="42"/>
                      <a:pt x="10" y="61"/>
                    </a:cubicBezTo>
                    <a:cubicBezTo>
                      <a:pt x="20" y="79"/>
                      <a:pt x="42" y="86"/>
                      <a:pt x="61" y="76"/>
                    </a:cubicBezTo>
                    <a:close/>
                  </a:path>
                </a:pathLst>
              </a:custGeom>
              <a:solidFill>
                <a:schemeClr val="tx1">
                  <a:lumMod val="75000"/>
                  <a:lumOff val="2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grpSp>
        <p:grpSp>
          <p:nvGrpSpPr>
            <p:cNvPr id="57" name="Group 495"/>
            <p:cNvGrpSpPr>
              <a:grpSpLocks noChangeAspect="1"/>
            </p:cNvGrpSpPr>
            <p:nvPr/>
          </p:nvGrpSpPr>
          <p:grpSpPr>
            <a:xfrm>
              <a:off x="10156012" y="3126244"/>
              <a:ext cx="162255" cy="445339"/>
              <a:chOff x="2040546" y="2522551"/>
              <a:chExt cx="642416" cy="1807962"/>
            </a:xfrm>
          </p:grpSpPr>
          <p:sp>
            <p:nvSpPr>
              <p:cNvPr id="77" name="Freeform 76"/>
              <p:cNvSpPr>
                <a:spLocks/>
              </p:cNvSpPr>
              <p:nvPr/>
            </p:nvSpPr>
            <p:spPr bwMode="auto">
              <a:xfrm>
                <a:off x="2082646" y="2955246"/>
                <a:ext cx="600316" cy="1375267"/>
              </a:xfrm>
              <a:custGeom>
                <a:avLst/>
                <a:gdLst>
                  <a:gd name="T0" fmla="*/ 324 w 326"/>
                  <a:gd name="T1" fmla="*/ 98 h 747"/>
                  <a:gd name="T2" fmla="*/ 238 w 326"/>
                  <a:gd name="T3" fmla="*/ 4 h 747"/>
                  <a:gd name="T4" fmla="*/ 206 w 326"/>
                  <a:gd name="T5" fmla="*/ 0 h 747"/>
                  <a:gd name="T6" fmla="*/ 120 w 326"/>
                  <a:gd name="T7" fmla="*/ 0 h 747"/>
                  <a:gd name="T8" fmla="*/ 101 w 326"/>
                  <a:gd name="T9" fmla="*/ 2 h 747"/>
                  <a:gd name="T10" fmla="*/ 94 w 326"/>
                  <a:gd name="T11" fmla="*/ 3 h 747"/>
                  <a:gd name="T12" fmla="*/ 88 w 326"/>
                  <a:gd name="T13" fmla="*/ 4 h 747"/>
                  <a:gd name="T14" fmla="*/ 84 w 326"/>
                  <a:gd name="T15" fmla="*/ 6 h 747"/>
                  <a:gd name="T16" fmla="*/ 71 w 326"/>
                  <a:gd name="T17" fmla="*/ 11 h 747"/>
                  <a:gd name="T18" fmla="*/ 62 w 326"/>
                  <a:gd name="T19" fmla="*/ 15 h 747"/>
                  <a:gd name="T20" fmla="*/ 56 w 326"/>
                  <a:gd name="T21" fmla="*/ 19 h 747"/>
                  <a:gd name="T22" fmla="*/ 44 w 326"/>
                  <a:gd name="T23" fmla="*/ 28 h 747"/>
                  <a:gd name="T24" fmla="*/ 105 w 326"/>
                  <a:gd name="T25" fmla="*/ 76 h 747"/>
                  <a:gd name="T26" fmla="*/ 65 w 326"/>
                  <a:gd name="T27" fmla="*/ 210 h 747"/>
                  <a:gd name="T28" fmla="*/ 0 w 326"/>
                  <a:gd name="T29" fmla="*/ 220 h 747"/>
                  <a:gd name="T30" fmla="*/ 0 w 326"/>
                  <a:gd name="T31" fmla="*/ 292 h 747"/>
                  <a:gd name="T32" fmla="*/ 59 w 326"/>
                  <a:gd name="T33" fmla="*/ 395 h 747"/>
                  <a:gd name="T34" fmla="*/ 59 w 326"/>
                  <a:gd name="T35" fmla="*/ 732 h 747"/>
                  <a:gd name="T36" fmla="*/ 74 w 326"/>
                  <a:gd name="T37" fmla="*/ 747 h 747"/>
                  <a:gd name="T38" fmla="*/ 252 w 326"/>
                  <a:gd name="T39" fmla="*/ 747 h 747"/>
                  <a:gd name="T40" fmla="*/ 267 w 326"/>
                  <a:gd name="T41" fmla="*/ 732 h 747"/>
                  <a:gd name="T42" fmla="*/ 267 w 326"/>
                  <a:gd name="T43" fmla="*/ 395 h 747"/>
                  <a:gd name="T44" fmla="*/ 326 w 326"/>
                  <a:gd name="T45" fmla="*/ 292 h 747"/>
                  <a:gd name="T46" fmla="*/ 326 w 326"/>
                  <a:gd name="T47" fmla="*/ 120 h 747"/>
                  <a:gd name="T48" fmla="*/ 324 w 326"/>
                  <a:gd name="T49" fmla="*/ 98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6" h="747">
                    <a:moveTo>
                      <a:pt x="324" y="98"/>
                    </a:moveTo>
                    <a:cubicBezTo>
                      <a:pt x="316" y="70"/>
                      <a:pt x="302" y="24"/>
                      <a:pt x="238" y="4"/>
                    </a:cubicBezTo>
                    <a:cubicBezTo>
                      <a:pt x="228" y="2"/>
                      <a:pt x="217" y="0"/>
                      <a:pt x="206" y="0"/>
                    </a:cubicBezTo>
                    <a:cubicBezTo>
                      <a:pt x="120" y="0"/>
                      <a:pt x="120" y="0"/>
                      <a:pt x="120" y="0"/>
                    </a:cubicBezTo>
                    <a:cubicBezTo>
                      <a:pt x="114" y="0"/>
                      <a:pt x="107" y="1"/>
                      <a:pt x="101" y="2"/>
                    </a:cubicBezTo>
                    <a:cubicBezTo>
                      <a:pt x="99" y="2"/>
                      <a:pt x="96" y="3"/>
                      <a:pt x="94" y="3"/>
                    </a:cubicBezTo>
                    <a:cubicBezTo>
                      <a:pt x="92" y="4"/>
                      <a:pt x="90" y="4"/>
                      <a:pt x="88" y="4"/>
                    </a:cubicBezTo>
                    <a:cubicBezTo>
                      <a:pt x="86" y="5"/>
                      <a:pt x="85" y="5"/>
                      <a:pt x="84" y="6"/>
                    </a:cubicBezTo>
                    <a:cubicBezTo>
                      <a:pt x="79" y="7"/>
                      <a:pt x="75" y="9"/>
                      <a:pt x="71" y="11"/>
                    </a:cubicBezTo>
                    <a:cubicBezTo>
                      <a:pt x="68" y="12"/>
                      <a:pt x="65" y="14"/>
                      <a:pt x="62" y="15"/>
                    </a:cubicBezTo>
                    <a:cubicBezTo>
                      <a:pt x="60" y="16"/>
                      <a:pt x="58" y="17"/>
                      <a:pt x="56" y="19"/>
                    </a:cubicBezTo>
                    <a:cubicBezTo>
                      <a:pt x="52" y="22"/>
                      <a:pt x="48" y="25"/>
                      <a:pt x="44" y="28"/>
                    </a:cubicBezTo>
                    <a:cubicBezTo>
                      <a:pt x="69" y="35"/>
                      <a:pt x="91" y="51"/>
                      <a:pt x="105" y="76"/>
                    </a:cubicBezTo>
                    <a:cubicBezTo>
                      <a:pt x="131" y="124"/>
                      <a:pt x="113" y="184"/>
                      <a:pt x="65" y="210"/>
                    </a:cubicBezTo>
                    <a:cubicBezTo>
                      <a:pt x="44" y="221"/>
                      <a:pt x="22" y="224"/>
                      <a:pt x="0" y="220"/>
                    </a:cubicBezTo>
                    <a:cubicBezTo>
                      <a:pt x="0" y="292"/>
                      <a:pt x="0" y="292"/>
                      <a:pt x="0" y="292"/>
                    </a:cubicBezTo>
                    <a:cubicBezTo>
                      <a:pt x="0" y="335"/>
                      <a:pt x="23" y="373"/>
                      <a:pt x="59" y="395"/>
                    </a:cubicBezTo>
                    <a:cubicBezTo>
                      <a:pt x="59" y="732"/>
                      <a:pt x="59" y="732"/>
                      <a:pt x="59" y="732"/>
                    </a:cubicBezTo>
                    <a:cubicBezTo>
                      <a:pt x="59" y="740"/>
                      <a:pt x="66" y="747"/>
                      <a:pt x="74" y="747"/>
                    </a:cubicBezTo>
                    <a:cubicBezTo>
                      <a:pt x="252" y="747"/>
                      <a:pt x="252" y="747"/>
                      <a:pt x="252" y="747"/>
                    </a:cubicBezTo>
                    <a:cubicBezTo>
                      <a:pt x="260" y="747"/>
                      <a:pt x="267" y="740"/>
                      <a:pt x="267" y="732"/>
                    </a:cubicBezTo>
                    <a:cubicBezTo>
                      <a:pt x="267" y="395"/>
                      <a:pt x="267" y="395"/>
                      <a:pt x="267" y="395"/>
                    </a:cubicBezTo>
                    <a:cubicBezTo>
                      <a:pt x="303" y="373"/>
                      <a:pt x="326" y="335"/>
                      <a:pt x="326" y="292"/>
                    </a:cubicBezTo>
                    <a:cubicBezTo>
                      <a:pt x="326" y="120"/>
                      <a:pt x="326" y="120"/>
                      <a:pt x="326" y="120"/>
                    </a:cubicBezTo>
                    <a:cubicBezTo>
                      <a:pt x="326" y="112"/>
                      <a:pt x="325" y="105"/>
                      <a:pt x="324" y="98"/>
                    </a:cubicBezTo>
                    <a:close/>
                  </a:path>
                </a:pathLst>
              </a:custGeom>
              <a:solidFill>
                <a:schemeClr val="tx1">
                  <a:lumMod val="75000"/>
                  <a:lumOff val="2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78" name="Oval 77"/>
              <p:cNvSpPr>
                <a:spLocks noChangeArrowheads="1"/>
              </p:cNvSpPr>
              <p:nvPr/>
            </p:nvSpPr>
            <p:spPr bwMode="auto">
              <a:xfrm>
                <a:off x="2181659" y="2522551"/>
                <a:ext cx="381240" cy="381239"/>
              </a:xfrm>
              <a:prstGeom prst="ellipse">
                <a:avLst/>
              </a:prstGeom>
              <a:solidFill>
                <a:schemeClr val="tx1">
                  <a:lumMod val="75000"/>
                  <a:lumOff val="2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79" name="Freeform 78"/>
              <p:cNvSpPr>
                <a:spLocks/>
              </p:cNvSpPr>
              <p:nvPr/>
            </p:nvSpPr>
            <p:spPr bwMode="auto">
              <a:xfrm>
                <a:off x="2040546" y="3102596"/>
                <a:ext cx="158265" cy="158265"/>
              </a:xfrm>
              <a:custGeom>
                <a:avLst/>
                <a:gdLst>
                  <a:gd name="T0" fmla="*/ 61 w 86"/>
                  <a:gd name="T1" fmla="*/ 76 h 86"/>
                  <a:gd name="T2" fmla="*/ 76 w 86"/>
                  <a:gd name="T3" fmla="*/ 25 h 86"/>
                  <a:gd name="T4" fmla="*/ 25 w 86"/>
                  <a:gd name="T5" fmla="*/ 10 h 86"/>
                  <a:gd name="T6" fmla="*/ 10 w 86"/>
                  <a:gd name="T7" fmla="*/ 61 h 86"/>
                  <a:gd name="T8" fmla="*/ 61 w 86"/>
                  <a:gd name="T9" fmla="*/ 76 h 86"/>
                </a:gdLst>
                <a:ahLst/>
                <a:cxnLst>
                  <a:cxn ang="0">
                    <a:pos x="T0" y="T1"/>
                  </a:cxn>
                  <a:cxn ang="0">
                    <a:pos x="T2" y="T3"/>
                  </a:cxn>
                  <a:cxn ang="0">
                    <a:pos x="T4" y="T5"/>
                  </a:cxn>
                  <a:cxn ang="0">
                    <a:pos x="T6" y="T7"/>
                  </a:cxn>
                  <a:cxn ang="0">
                    <a:pos x="T8" y="T9"/>
                  </a:cxn>
                </a:cxnLst>
                <a:rect l="0" t="0" r="r" b="b"/>
                <a:pathLst>
                  <a:path w="86" h="86">
                    <a:moveTo>
                      <a:pt x="61" y="76"/>
                    </a:moveTo>
                    <a:cubicBezTo>
                      <a:pt x="79" y="66"/>
                      <a:pt x="86" y="43"/>
                      <a:pt x="76" y="25"/>
                    </a:cubicBezTo>
                    <a:cubicBezTo>
                      <a:pt x="66" y="7"/>
                      <a:pt x="43" y="0"/>
                      <a:pt x="25" y="10"/>
                    </a:cubicBezTo>
                    <a:cubicBezTo>
                      <a:pt x="7" y="20"/>
                      <a:pt x="0" y="42"/>
                      <a:pt x="10" y="61"/>
                    </a:cubicBezTo>
                    <a:cubicBezTo>
                      <a:pt x="20" y="79"/>
                      <a:pt x="42" y="86"/>
                      <a:pt x="61" y="76"/>
                    </a:cubicBezTo>
                    <a:close/>
                  </a:path>
                </a:pathLst>
              </a:custGeom>
              <a:solidFill>
                <a:schemeClr val="tx1">
                  <a:lumMod val="75000"/>
                  <a:lumOff val="2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grpSp>
        <p:grpSp>
          <p:nvGrpSpPr>
            <p:cNvPr id="58" name="Group 501"/>
            <p:cNvGrpSpPr>
              <a:grpSpLocks noChangeAspect="1"/>
            </p:cNvGrpSpPr>
            <p:nvPr/>
          </p:nvGrpSpPr>
          <p:grpSpPr>
            <a:xfrm>
              <a:off x="5593015" y="3124117"/>
              <a:ext cx="162255" cy="445339"/>
              <a:chOff x="2040546" y="2522551"/>
              <a:chExt cx="642416" cy="1807962"/>
            </a:xfrm>
          </p:grpSpPr>
          <p:sp>
            <p:nvSpPr>
              <p:cNvPr id="74" name="Freeform 73"/>
              <p:cNvSpPr>
                <a:spLocks/>
              </p:cNvSpPr>
              <p:nvPr/>
            </p:nvSpPr>
            <p:spPr bwMode="auto">
              <a:xfrm>
                <a:off x="2082646" y="2955246"/>
                <a:ext cx="600316" cy="1375267"/>
              </a:xfrm>
              <a:custGeom>
                <a:avLst/>
                <a:gdLst>
                  <a:gd name="T0" fmla="*/ 324 w 326"/>
                  <a:gd name="T1" fmla="*/ 98 h 747"/>
                  <a:gd name="T2" fmla="*/ 238 w 326"/>
                  <a:gd name="T3" fmla="*/ 4 h 747"/>
                  <a:gd name="T4" fmla="*/ 206 w 326"/>
                  <a:gd name="T5" fmla="*/ 0 h 747"/>
                  <a:gd name="T6" fmla="*/ 120 w 326"/>
                  <a:gd name="T7" fmla="*/ 0 h 747"/>
                  <a:gd name="T8" fmla="*/ 101 w 326"/>
                  <a:gd name="T9" fmla="*/ 2 h 747"/>
                  <a:gd name="T10" fmla="*/ 94 w 326"/>
                  <a:gd name="T11" fmla="*/ 3 h 747"/>
                  <a:gd name="T12" fmla="*/ 88 w 326"/>
                  <a:gd name="T13" fmla="*/ 4 h 747"/>
                  <a:gd name="T14" fmla="*/ 84 w 326"/>
                  <a:gd name="T15" fmla="*/ 6 h 747"/>
                  <a:gd name="T16" fmla="*/ 71 w 326"/>
                  <a:gd name="T17" fmla="*/ 11 h 747"/>
                  <a:gd name="T18" fmla="*/ 62 w 326"/>
                  <a:gd name="T19" fmla="*/ 15 h 747"/>
                  <a:gd name="T20" fmla="*/ 56 w 326"/>
                  <a:gd name="T21" fmla="*/ 19 h 747"/>
                  <a:gd name="T22" fmla="*/ 44 w 326"/>
                  <a:gd name="T23" fmla="*/ 28 h 747"/>
                  <a:gd name="T24" fmla="*/ 105 w 326"/>
                  <a:gd name="T25" fmla="*/ 76 h 747"/>
                  <a:gd name="T26" fmla="*/ 65 w 326"/>
                  <a:gd name="T27" fmla="*/ 210 h 747"/>
                  <a:gd name="T28" fmla="*/ 0 w 326"/>
                  <a:gd name="T29" fmla="*/ 220 h 747"/>
                  <a:gd name="T30" fmla="*/ 0 w 326"/>
                  <a:gd name="T31" fmla="*/ 292 h 747"/>
                  <a:gd name="T32" fmla="*/ 59 w 326"/>
                  <a:gd name="T33" fmla="*/ 395 h 747"/>
                  <a:gd name="T34" fmla="*/ 59 w 326"/>
                  <a:gd name="T35" fmla="*/ 732 h 747"/>
                  <a:gd name="T36" fmla="*/ 74 w 326"/>
                  <a:gd name="T37" fmla="*/ 747 h 747"/>
                  <a:gd name="T38" fmla="*/ 252 w 326"/>
                  <a:gd name="T39" fmla="*/ 747 h 747"/>
                  <a:gd name="T40" fmla="*/ 267 w 326"/>
                  <a:gd name="T41" fmla="*/ 732 h 747"/>
                  <a:gd name="T42" fmla="*/ 267 w 326"/>
                  <a:gd name="T43" fmla="*/ 395 h 747"/>
                  <a:gd name="T44" fmla="*/ 326 w 326"/>
                  <a:gd name="T45" fmla="*/ 292 h 747"/>
                  <a:gd name="T46" fmla="*/ 326 w 326"/>
                  <a:gd name="T47" fmla="*/ 120 h 747"/>
                  <a:gd name="T48" fmla="*/ 324 w 326"/>
                  <a:gd name="T49" fmla="*/ 98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6" h="747">
                    <a:moveTo>
                      <a:pt x="324" y="98"/>
                    </a:moveTo>
                    <a:cubicBezTo>
                      <a:pt x="316" y="70"/>
                      <a:pt x="302" y="24"/>
                      <a:pt x="238" y="4"/>
                    </a:cubicBezTo>
                    <a:cubicBezTo>
                      <a:pt x="228" y="2"/>
                      <a:pt x="217" y="0"/>
                      <a:pt x="206" y="0"/>
                    </a:cubicBezTo>
                    <a:cubicBezTo>
                      <a:pt x="120" y="0"/>
                      <a:pt x="120" y="0"/>
                      <a:pt x="120" y="0"/>
                    </a:cubicBezTo>
                    <a:cubicBezTo>
                      <a:pt x="114" y="0"/>
                      <a:pt x="107" y="1"/>
                      <a:pt x="101" y="2"/>
                    </a:cubicBezTo>
                    <a:cubicBezTo>
                      <a:pt x="99" y="2"/>
                      <a:pt x="96" y="3"/>
                      <a:pt x="94" y="3"/>
                    </a:cubicBezTo>
                    <a:cubicBezTo>
                      <a:pt x="92" y="4"/>
                      <a:pt x="90" y="4"/>
                      <a:pt x="88" y="4"/>
                    </a:cubicBezTo>
                    <a:cubicBezTo>
                      <a:pt x="86" y="5"/>
                      <a:pt x="85" y="5"/>
                      <a:pt x="84" y="6"/>
                    </a:cubicBezTo>
                    <a:cubicBezTo>
                      <a:pt x="79" y="7"/>
                      <a:pt x="75" y="9"/>
                      <a:pt x="71" y="11"/>
                    </a:cubicBezTo>
                    <a:cubicBezTo>
                      <a:pt x="68" y="12"/>
                      <a:pt x="65" y="14"/>
                      <a:pt x="62" y="15"/>
                    </a:cubicBezTo>
                    <a:cubicBezTo>
                      <a:pt x="60" y="16"/>
                      <a:pt x="58" y="17"/>
                      <a:pt x="56" y="19"/>
                    </a:cubicBezTo>
                    <a:cubicBezTo>
                      <a:pt x="52" y="22"/>
                      <a:pt x="48" y="25"/>
                      <a:pt x="44" y="28"/>
                    </a:cubicBezTo>
                    <a:cubicBezTo>
                      <a:pt x="69" y="35"/>
                      <a:pt x="91" y="51"/>
                      <a:pt x="105" y="76"/>
                    </a:cubicBezTo>
                    <a:cubicBezTo>
                      <a:pt x="131" y="124"/>
                      <a:pt x="113" y="184"/>
                      <a:pt x="65" y="210"/>
                    </a:cubicBezTo>
                    <a:cubicBezTo>
                      <a:pt x="44" y="221"/>
                      <a:pt x="22" y="224"/>
                      <a:pt x="0" y="220"/>
                    </a:cubicBezTo>
                    <a:cubicBezTo>
                      <a:pt x="0" y="292"/>
                      <a:pt x="0" y="292"/>
                      <a:pt x="0" y="292"/>
                    </a:cubicBezTo>
                    <a:cubicBezTo>
                      <a:pt x="0" y="335"/>
                      <a:pt x="23" y="373"/>
                      <a:pt x="59" y="395"/>
                    </a:cubicBezTo>
                    <a:cubicBezTo>
                      <a:pt x="59" y="732"/>
                      <a:pt x="59" y="732"/>
                      <a:pt x="59" y="732"/>
                    </a:cubicBezTo>
                    <a:cubicBezTo>
                      <a:pt x="59" y="740"/>
                      <a:pt x="66" y="747"/>
                      <a:pt x="74" y="747"/>
                    </a:cubicBezTo>
                    <a:cubicBezTo>
                      <a:pt x="252" y="747"/>
                      <a:pt x="252" y="747"/>
                      <a:pt x="252" y="747"/>
                    </a:cubicBezTo>
                    <a:cubicBezTo>
                      <a:pt x="260" y="747"/>
                      <a:pt x="267" y="740"/>
                      <a:pt x="267" y="732"/>
                    </a:cubicBezTo>
                    <a:cubicBezTo>
                      <a:pt x="267" y="395"/>
                      <a:pt x="267" y="395"/>
                      <a:pt x="267" y="395"/>
                    </a:cubicBezTo>
                    <a:cubicBezTo>
                      <a:pt x="303" y="373"/>
                      <a:pt x="326" y="335"/>
                      <a:pt x="326" y="292"/>
                    </a:cubicBezTo>
                    <a:cubicBezTo>
                      <a:pt x="326" y="120"/>
                      <a:pt x="326" y="120"/>
                      <a:pt x="326" y="120"/>
                    </a:cubicBezTo>
                    <a:cubicBezTo>
                      <a:pt x="326" y="112"/>
                      <a:pt x="325" y="105"/>
                      <a:pt x="324" y="98"/>
                    </a:cubicBezTo>
                    <a:close/>
                  </a:path>
                </a:pathLst>
              </a:custGeom>
              <a:solidFill>
                <a:schemeClr val="tx1">
                  <a:lumMod val="75000"/>
                  <a:lumOff val="2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75" name="Oval 74"/>
              <p:cNvSpPr>
                <a:spLocks noChangeArrowheads="1"/>
              </p:cNvSpPr>
              <p:nvPr/>
            </p:nvSpPr>
            <p:spPr bwMode="auto">
              <a:xfrm>
                <a:off x="2181659" y="2522551"/>
                <a:ext cx="381240" cy="381239"/>
              </a:xfrm>
              <a:prstGeom prst="ellipse">
                <a:avLst/>
              </a:prstGeom>
              <a:solidFill>
                <a:schemeClr val="tx1">
                  <a:lumMod val="75000"/>
                  <a:lumOff val="2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76" name="Freeform 75"/>
              <p:cNvSpPr>
                <a:spLocks/>
              </p:cNvSpPr>
              <p:nvPr/>
            </p:nvSpPr>
            <p:spPr bwMode="auto">
              <a:xfrm>
                <a:off x="2040546" y="3102596"/>
                <a:ext cx="158265" cy="158265"/>
              </a:xfrm>
              <a:custGeom>
                <a:avLst/>
                <a:gdLst>
                  <a:gd name="T0" fmla="*/ 61 w 86"/>
                  <a:gd name="T1" fmla="*/ 76 h 86"/>
                  <a:gd name="T2" fmla="*/ 76 w 86"/>
                  <a:gd name="T3" fmla="*/ 25 h 86"/>
                  <a:gd name="T4" fmla="*/ 25 w 86"/>
                  <a:gd name="T5" fmla="*/ 10 h 86"/>
                  <a:gd name="T6" fmla="*/ 10 w 86"/>
                  <a:gd name="T7" fmla="*/ 61 h 86"/>
                  <a:gd name="T8" fmla="*/ 61 w 86"/>
                  <a:gd name="T9" fmla="*/ 76 h 86"/>
                </a:gdLst>
                <a:ahLst/>
                <a:cxnLst>
                  <a:cxn ang="0">
                    <a:pos x="T0" y="T1"/>
                  </a:cxn>
                  <a:cxn ang="0">
                    <a:pos x="T2" y="T3"/>
                  </a:cxn>
                  <a:cxn ang="0">
                    <a:pos x="T4" y="T5"/>
                  </a:cxn>
                  <a:cxn ang="0">
                    <a:pos x="T6" y="T7"/>
                  </a:cxn>
                  <a:cxn ang="0">
                    <a:pos x="T8" y="T9"/>
                  </a:cxn>
                </a:cxnLst>
                <a:rect l="0" t="0" r="r" b="b"/>
                <a:pathLst>
                  <a:path w="86" h="86">
                    <a:moveTo>
                      <a:pt x="61" y="76"/>
                    </a:moveTo>
                    <a:cubicBezTo>
                      <a:pt x="79" y="66"/>
                      <a:pt x="86" y="43"/>
                      <a:pt x="76" y="25"/>
                    </a:cubicBezTo>
                    <a:cubicBezTo>
                      <a:pt x="66" y="7"/>
                      <a:pt x="43" y="0"/>
                      <a:pt x="25" y="10"/>
                    </a:cubicBezTo>
                    <a:cubicBezTo>
                      <a:pt x="7" y="20"/>
                      <a:pt x="0" y="42"/>
                      <a:pt x="10" y="61"/>
                    </a:cubicBezTo>
                    <a:cubicBezTo>
                      <a:pt x="20" y="79"/>
                      <a:pt x="42" y="86"/>
                      <a:pt x="61" y="76"/>
                    </a:cubicBezTo>
                    <a:close/>
                  </a:path>
                </a:pathLst>
              </a:custGeom>
              <a:solidFill>
                <a:schemeClr val="tx1">
                  <a:lumMod val="75000"/>
                  <a:lumOff val="2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grpSp>
        <p:grpSp>
          <p:nvGrpSpPr>
            <p:cNvPr id="59" name="Group 201"/>
            <p:cNvGrpSpPr/>
            <p:nvPr/>
          </p:nvGrpSpPr>
          <p:grpSpPr>
            <a:xfrm>
              <a:off x="7484468" y="2961126"/>
              <a:ext cx="827288" cy="798620"/>
              <a:chOff x="5136266" y="2629866"/>
              <a:chExt cx="1614667" cy="1598267"/>
            </a:xfrm>
          </p:grpSpPr>
          <p:sp>
            <p:nvSpPr>
              <p:cNvPr id="72" name="grey circle"/>
              <p:cNvSpPr>
                <a:spLocks noChangeArrowheads="1"/>
              </p:cNvSpPr>
              <p:nvPr/>
            </p:nvSpPr>
            <p:spPr bwMode="auto">
              <a:xfrm>
                <a:off x="5136266" y="2629866"/>
                <a:ext cx="1614667" cy="1598267"/>
              </a:xfrm>
              <a:prstGeom prst="ellipse">
                <a:avLst/>
              </a:prstGeom>
              <a:solidFill>
                <a:srgbClr val="62448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ts val="1900"/>
                  </a:lnSpc>
                </a:pPr>
                <a:endParaRPr lang="en-US" sz="1050" b="1" spc="50" dirty="0">
                  <a:solidFill>
                    <a:schemeClr val="bg1"/>
                  </a:solidFill>
                  <a:latin typeface="Trebuchet MS" panose="020B0603020202020204" pitchFamily="34" charset="0"/>
                </a:endParaRPr>
              </a:p>
            </p:txBody>
          </p:sp>
          <p:sp>
            <p:nvSpPr>
              <p:cNvPr id="73" name="Freeform 6"/>
              <p:cNvSpPr>
                <a:spLocks noEditPoints="1"/>
              </p:cNvSpPr>
              <p:nvPr/>
            </p:nvSpPr>
            <p:spPr bwMode="auto">
              <a:xfrm>
                <a:off x="5278255" y="2980341"/>
                <a:ext cx="1353312" cy="795528"/>
              </a:xfrm>
              <a:custGeom>
                <a:avLst/>
                <a:gdLst>
                  <a:gd name="T0" fmla="*/ 1174 w 1471"/>
                  <a:gd name="T1" fmla="*/ 328 h 858"/>
                  <a:gd name="T2" fmla="*/ 996 w 1471"/>
                  <a:gd name="T3" fmla="*/ 198 h 858"/>
                  <a:gd name="T4" fmla="*/ 795 w 1471"/>
                  <a:gd name="T5" fmla="*/ 0 h 858"/>
                  <a:gd name="T6" fmla="*/ 612 w 1471"/>
                  <a:gd name="T7" fmla="*/ 117 h 858"/>
                  <a:gd name="T8" fmla="*/ 488 w 1471"/>
                  <a:gd name="T9" fmla="*/ 86 h 858"/>
                  <a:gd name="T10" fmla="*/ 412 w 1471"/>
                  <a:gd name="T11" fmla="*/ 97 h 858"/>
                  <a:gd name="T12" fmla="*/ 432 w 1471"/>
                  <a:gd name="T13" fmla="*/ 155 h 858"/>
                  <a:gd name="T14" fmla="*/ 337 w 1471"/>
                  <a:gd name="T15" fmla="*/ 250 h 858"/>
                  <a:gd name="T16" fmla="*/ 264 w 1471"/>
                  <a:gd name="T17" fmla="*/ 214 h 858"/>
                  <a:gd name="T18" fmla="*/ 227 w 1471"/>
                  <a:gd name="T19" fmla="*/ 346 h 858"/>
                  <a:gd name="T20" fmla="*/ 229 w 1471"/>
                  <a:gd name="T21" fmla="*/ 374 h 858"/>
                  <a:gd name="T22" fmla="*/ 0 w 1471"/>
                  <a:gd name="T23" fmla="*/ 572 h 858"/>
                  <a:gd name="T24" fmla="*/ 356 w 1471"/>
                  <a:gd name="T25" fmla="*/ 785 h 858"/>
                  <a:gd name="T26" fmla="*/ 582 w 1471"/>
                  <a:gd name="T27" fmla="*/ 737 h 858"/>
                  <a:gd name="T28" fmla="*/ 800 w 1471"/>
                  <a:gd name="T29" fmla="*/ 858 h 858"/>
                  <a:gd name="T30" fmla="*/ 1025 w 1471"/>
                  <a:gd name="T31" fmla="*/ 722 h 858"/>
                  <a:gd name="T32" fmla="*/ 1049 w 1471"/>
                  <a:gd name="T33" fmla="*/ 722 h 858"/>
                  <a:gd name="T34" fmla="*/ 1096 w 1471"/>
                  <a:gd name="T35" fmla="*/ 720 h 858"/>
                  <a:gd name="T36" fmla="*/ 1141 w 1471"/>
                  <a:gd name="T37" fmla="*/ 722 h 858"/>
                  <a:gd name="T38" fmla="*/ 1471 w 1471"/>
                  <a:gd name="T39" fmla="*/ 525 h 858"/>
                  <a:gd name="T40" fmla="*/ 1174 w 1471"/>
                  <a:gd name="T41" fmla="*/ 328 h 858"/>
                  <a:gd name="T42" fmla="*/ 337 w 1471"/>
                  <a:gd name="T43" fmla="*/ 191 h 858"/>
                  <a:gd name="T44" fmla="*/ 376 w 1471"/>
                  <a:gd name="T45" fmla="*/ 152 h 858"/>
                  <a:gd name="T46" fmla="*/ 337 w 1471"/>
                  <a:gd name="T47" fmla="*/ 113 h 858"/>
                  <a:gd name="T48" fmla="*/ 298 w 1471"/>
                  <a:gd name="T49" fmla="*/ 152 h 858"/>
                  <a:gd name="T50" fmla="*/ 337 w 1471"/>
                  <a:gd name="T51" fmla="*/ 191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71" h="858">
                    <a:moveTo>
                      <a:pt x="1174" y="328"/>
                    </a:moveTo>
                    <a:cubicBezTo>
                      <a:pt x="1146" y="255"/>
                      <a:pt x="1077" y="202"/>
                      <a:pt x="996" y="198"/>
                    </a:cubicBezTo>
                    <a:cubicBezTo>
                      <a:pt x="994" y="89"/>
                      <a:pt x="905" y="0"/>
                      <a:pt x="795" y="0"/>
                    </a:cubicBezTo>
                    <a:cubicBezTo>
                      <a:pt x="714" y="0"/>
                      <a:pt x="644" y="48"/>
                      <a:pt x="612" y="117"/>
                    </a:cubicBezTo>
                    <a:cubicBezTo>
                      <a:pt x="575" y="97"/>
                      <a:pt x="533" y="86"/>
                      <a:pt x="488" y="86"/>
                    </a:cubicBezTo>
                    <a:cubicBezTo>
                      <a:pt x="462" y="86"/>
                      <a:pt x="436" y="90"/>
                      <a:pt x="412" y="97"/>
                    </a:cubicBezTo>
                    <a:cubicBezTo>
                      <a:pt x="424" y="113"/>
                      <a:pt x="432" y="133"/>
                      <a:pt x="432" y="155"/>
                    </a:cubicBezTo>
                    <a:cubicBezTo>
                      <a:pt x="432" y="207"/>
                      <a:pt x="390" y="250"/>
                      <a:pt x="337" y="250"/>
                    </a:cubicBezTo>
                    <a:cubicBezTo>
                      <a:pt x="308" y="250"/>
                      <a:pt x="281" y="236"/>
                      <a:pt x="264" y="214"/>
                    </a:cubicBezTo>
                    <a:cubicBezTo>
                      <a:pt x="241" y="253"/>
                      <a:pt x="227" y="298"/>
                      <a:pt x="227" y="346"/>
                    </a:cubicBezTo>
                    <a:cubicBezTo>
                      <a:pt x="227" y="356"/>
                      <a:pt x="228" y="365"/>
                      <a:pt x="229" y="374"/>
                    </a:cubicBezTo>
                    <a:cubicBezTo>
                      <a:pt x="95" y="404"/>
                      <a:pt x="0" y="482"/>
                      <a:pt x="0" y="572"/>
                    </a:cubicBezTo>
                    <a:cubicBezTo>
                      <a:pt x="0" y="690"/>
                      <a:pt x="159" y="785"/>
                      <a:pt x="356" y="785"/>
                    </a:cubicBezTo>
                    <a:cubicBezTo>
                      <a:pt x="442" y="785"/>
                      <a:pt x="521" y="767"/>
                      <a:pt x="582" y="737"/>
                    </a:cubicBezTo>
                    <a:cubicBezTo>
                      <a:pt x="622" y="808"/>
                      <a:pt x="704" y="858"/>
                      <a:pt x="800" y="858"/>
                    </a:cubicBezTo>
                    <a:cubicBezTo>
                      <a:pt x="902" y="858"/>
                      <a:pt x="989" y="801"/>
                      <a:pt x="1025" y="722"/>
                    </a:cubicBezTo>
                    <a:cubicBezTo>
                      <a:pt x="1033" y="722"/>
                      <a:pt x="1041" y="722"/>
                      <a:pt x="1049" y="722"/>
                    </a:cubicBezTo>
                    <a:cubicBezTo>
                      <a:pt x="1065" y="722"/>
                      <a:pt x="1080" y="722"/>
                      <a:pt x="1096" y="720"/>
                    </a:cubicBezTo>
                    <a:cubicBezTo>
                      <a:pt x="1111" y="722"/>
                      <a:pt x="1126" y="722"/>
                      <a:pt x="1141" y="722"/>
                    </a:cubicBezTo>
                    <a:cubicBezTo>
                      <a:pt x="1323" y="722"/>
                      <a:pt x="1471" y="634"/>
                      <a:pt x="1471" y="525"/>
                    </a:cubicBezTo>
                    <a:cubicBezTo>
                      <a:pt x="1471" y="422"/>
                      <a:pt x="1341" y="338"/>
                      <a:pt x="1174" y="328"/>
                    </a:cubicBezTo>
                    <a:close/>
                    <a:moveTo>
                      <a:pt x="337" y="191"/>
                    </a:moveTo>
                    <a:cubicBezTo>
                      <a:pt x="359" y="191"/>
                      <a:pt x="376" y="173"/>
                      <a:pt x="376" y="152"/>
                    </a:cubicBezTo>
                    <a:cubicBezTo>
                      <a:pt x="376" y="131"/>
                      <a:pt x="359" y="113"/>
                      <a:pt x="337" y="113"/>
                    </a:cubicBezTo>
                    <a:cubicBezTo>
                      <a:pt x="316" y="113"/>
                      <a:pt x="298" y="131"/>
                      <a:pt x="298" y="152"/>
                    </a:cubicBezTo>
                    <a:cubicBezTo>
                      <a:pt x="298" y="173"/>
                      <a:pt x="316" y="191"/>
                      <a:pt x="337" y="19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200"/>
              </a:p>
            </p:txBody>
          </p:sp>
        </p:grpSp>
        <p:sp>
          <p:nvSpPr>
            <p:cNvPr id="60" name="Freeform 59"/>
            <p:cNvSpPr/>
            <p:nvPr/>
          </p:nvSpPr>
          <p:spPr>
            <a:xfrm>
              <a:off x="5895791" y="2633728"/>
              <a:ext cx="2038791" cy="1322289"/>
            </a:xfrm>
            <a:custGeom>
              <a:avLst/>
              <a:gdLst>
                <a:gd name="connsiteX0" fmla="*/ 0 w 1041025"/>
                <a:gd name="connsiteY0" fmla="*/ 0 h 697512"/>
                <a:gd name="connsiteX1" fmla="*/ 1041025 w 1041025"/>
                <a:gd name="connsiteY1" fmla="*/ 697512 h 697512"/>
                <a:gd name="connsiteX2" fmla="*/ 1041025 w 1041025"/>
                <a:gd name="connsiteY2" fmla="*/ 697512 h 697512"/>
                <a:gd name="connsiteX0" fmla="*/ 0 w 1099433"/>
                <a:gd name="connsiteY0" fmla="*/ 0 h 874493"/>
                <a:gd name="connsiteX1" fmla="*/ 1041025 w 1099433"/>
                <a:gd name="connsiteY1" fmla="*/ 697512 h 874493"/>
                <a:gd name="connsiteX2" fmla="*/ 957743 w 1099433"/>
                <a:gd name="connsiteY2" fmla="*/ 874493 h 874493"/>
                <a:gd name="connsiteX0" fmla="*/ 0 w 958713"/>
                <a:gd name="connsiteY0" fmla="*/ 0 h 874493"/>
                <a:gd name="connsiteX1" fmla="*/ 249846 w 958713"/>
                <a:gd name="connsiteY1" fmla="*/ 447657 h 874493"/>
                <a:gd name="connsiteX2" fmla="*/ 957743 w 958713"/>
                <a:gd name="connsiteY2" fmla="*/ 874493 h 874493"/>
                <a:gd name="connsiteX0" fmla="*/ 0 w 958581"/>
                <a:gd name="connsiteY0" fmla="*/ 0 h 874493"/>
                <a:gd name="connsiteX1" fmla="*/ 156154 w 958581"/>
                <a:gd name="connsiteY1" fmla="*/ 499710 h 874493"/>
                <a:gd name="connsiteX2" fmla="*/ 957743 w 958581"/>
                <a:gd name="connsiteY2" fmla="*/ 874493 h 874493"/>
                <a:gd name="connsiteX0" fmla="*/ 0 w 1531278"/>
                <a:gd name="connsiteY0" fmla="*/ 0 h 916136"/>
                <a:gd name="connsiteX1" fmla="*/ 728718 w 1531278"/>
                <a:gd name="connsiteY1" fmla="*/ 541353 h 916136"/>
                <a:gd name="connsiteX2" fmla="*/ 1530307 w 1531278"/>
                <a:gd name="connsiteY2" fmla="*/ 916136 h 916136"/>
                <a:gd name="connsiteX0" fmla="*/ 0 w 2040975"/>
                <a:gd name="connsiteY0" fmla="*/ 0 h 926547"/>
                <a:gd name="connsiteX1" fmla="*/ 728718 w 2040975"/>
                <a:gd name="connsiteY1" fmla="*/ 541353 h 926547"/>
                <a:gd name="connsiteX2" fmla="*/ 2040409 w 2040975"/>
                <a:gd name="connsiteY2" fmla="*/ 926547 h 926547"/>
                <a:gd name="connsiteX0" fmla="*/ 0 w 2040975"/>
                <a:gd name="connsiteY0" fmla="*/ 0 h 926547"/>
                <a:gd name="connsiteX1" fmla="*/ 728718 w 2040975"/>
                <a:gd name="connsiteY1" fmla="*/ 687102 h 926547"/>
                <a:gd name="connsiteX2" fmla="*/ 2040409 w 2040975"/>
                <a:gd name="connsiteY2" fmla="*/ 926547 h 926547"/>
                <a:gd name="connsiteX0" fmla="*/ 0 w 2041054"/>
                <a:gd name="connsiteY0" fmla="*/ 0 h 926547"/>
                <a:gd name="connsiteX1" fmla="*/ 728718 w 2041054"/>
                <a:gd name="connsiteY1" fmla="*/ 687102 h 926547"/>
                <a:gd name="connsiteX2" fmla="*/ 2040409 w 2041054"/>
                <a:gd name="connsiteY2" fmla="*/ 926547 h 926547"/>
                <a:gd name="connsiteX0" fmla="*/ 0 w 2040409"/>
                <a:gd name="connsiteY0" fmla="*/ 0 h 926547"/>
                <a:gd name="connsiteX1" fmla="*/ 728718 w 2040409"/>
                <a:gd name="connsiteY1" fmla="*/ 687102 h 926547"/>
                <a:gd name="connsiteX2" fmla="*/ 1353331 w 2040409"/>
                <a:gd name="connsiteY2" fmla="*/ 707923 h 926547"/>
                <a:gd name="connsiteX3" fmla="*/ 2040409 w 2040409"/>
                <a:gd name="connsiteY3" fmla="*/ 926547 h 926547"/>
                <a:gd name="connsiteX0" fmla="*/ 0 w 2040409"/>
                <a:gd name="connsiteY0" fmla="*/ 0 h 926547"/>
                <a:gd name="connsiteX1" fmla="*/ 728718 w 2040409"/>
                <a:gd name="connsiteY1" fmla="*/ 687102 h 926547"/>
                <a:gd name="connsiteX2" fmla="*/ 1342921 w 2040409"/>
                <a:gd name="connsiteY2" fmla="*/ 874493 h 926547"/>
                <a:gd name="connsiteX3" fmla="*/ 2040409 w 2040409"/>
                <a:gd name="connsiteY3" fmla="*/ 926547 h 926547"/>
                <a:gd name="connsiteX0" fmla="*/ 0 w 2040409"/>
                <a:gd name="connsiteY0" fmla="*/ 0 h 926547"/>
                <a:gd name="connsiteX1" fmla="*/ 191518 w 2040409"/>
                <a:gd name="connsiteY1" fmla="*/ 159406 h 926547"/>
                <a:gd name="connsiteX2" fmla="*/ 728718 w 2040409"/>
                <a:gd name="connsiteY2" fmla="*/ 687102 h 926547"/>
                <a:gd name="connsiteX3" fmla="*/ 1342921 w 2040409"/>
                <a:gd name="connsiteY3" fmla="*/ 874493 h 926547"/>
                <a:gd name="connsiteX4" fmla="*/ 2040409 w 2040409"/>
                <a:gd name="connsiteY4" fmla="*/ 926547 h 926547"/>
                <a:gd name="connsiteX0" fmla="*/ 0 w 2040409"/>
                <a:gd name="connsiteY0" fmla="*/ 0 h 926547"/>
                <a:gd name="connsiteX1" fmla="*/ 360939 w 2040409"/>
                <a:gd name="connsiteY1" fmla="*/ 79703 h 926547"/>
                <a:gd name="connsiteX2" fmla="*/ 728718 w 2040409"/>
                <a:gd name="connsiteY2" fmla="*/ 687102 h 926547"/>
                <a:gd name="connsiteX3" fmla="*/ 1342921 w 2040409"/>
                <a:gd name="connsiteY3" fmla="*/ 874493 h 926547"/>
                <a:gd name="connsiteX4" fmla="*/ 2040409 w 2040409"/>
                <a:gd name="connsiteY4" fmla="*/ 926547 h 926547"/>
                <a:gd name="connsiteX0" fmla="*/ 0 w 2040409"/>
                <a:gd name="connsiteY0" fmla="*/ 0 h 926547"/>
                <a:gd name="connsiteX1" fmla="*/ 360939 w 2040409"/>
                <a:gd name="connsiteY1" fmla="*/ 79703 h 926547"/>
                <a:gd name="connsiteX2" fmla="*/ 728718 w 2040409"/>
                <a:gd name="connsiteY2" fmla="*/ 687102 h 926547"/>
                <a:gd name="connsiteX3" fmla="*/ 1342921 w 2040409"/>
                <a:gd name="connsiteY3" fmla="*/ 874493 h 926547"/>
                <a:gd name="connsiteX4" fmla="*/ 2040409 w 2040409"/>
                <a:gd name="connsiteY4" fmla="*/ 926547 h 926547"/>
                <a:gd name="connsiteX0" fmla="*/ 0 w 2040409"/>
                <a:gd name="connsiteY0" fmla="*/ 22996 h 949543"/>
                <a:gd name="connsiteX1" fmla="*/ 265180 w 2040409"/>
                <a:gd name="connsiteY1" fmla="*/ 52885 h 949543"/>
                <a:gd name="connsiteX2" fmla="*/ 728718 w 2040409"/>
                <a:gd name="connsiteY2" fmla="*/ 710098 h 949543"/>
                <a:gd name="connsiteX3" fmla="*/ 1342921 w 2040409"/>
                <a:gd name="connsiteY3" fmla="*/ 897489 h 949543"/>
                <a:gd name="connsiteX4" fmla="*/ 2040409 w 2040409"/>
                <a:gd name="connsiteY4" fmla="*/ 949543 h 949543"/>
                <a:gd name="connsiteX0" fmla="*/ 0 w 2040409"/>
                <a:gd name="connsiteY0" fmla="*/ 22996 h 949543"/>
                <a:gd name="connsiteX1" fmla="*/ 265180 w 2040409"/>
                <a:gd name="connsiteY1" fmla="*/ 52885 h 949543"/>
                <a:gd name="connsiteX2" fmla="*/ 507736 w 2040409"/>
                <a:gd name="connsiteY2" fmla="*/ 132252 h 949543"/>
                <a:gd name="connsiteX3" fmla="*/ 1342921 w 2040409"/>
                <a:gd name="connsiteY3" fmla="*/ 897489 h 949543"/>
                <a:gd name="connsiteX4" fmla="*/ 2040409 w 2040409"/>
                <a:gd name="connsiteY4" fmla="*/ 949543 h 949543"/>
                <a:gd name="connsiteX0" fmla="*/ 0 w 2040409"/>
                <a:gd name="connsiteY0" fmla="*/ 22996 h 949543"/>
                <a:gd name="connsiteX1" fmla="*/ 228349 w 2040409"/>
                <a:gd name="connsiteY1" fmla="*/ 52885 h 949543"/>
                <a:gd name="connsiteX2" fmla="*/ 507736 w 2040409"/>
                <a:gd name="connsiteY2" fmla="*/ 132252 h 949543"/>
                <a:gd name="connsiteX3" fmla="*/ 1342921 w 2040409"/>
                <a:gd name="connsiteY3" fmla="*/ 897489 h 949543"/>
                <a:gd name="connsiteX4" fmla="*/ 2040409 w 2040409"/>
                <a:gd name="connsiteY4" fmla="*/ 949543 h 949543"/>
                <a:gd name="connsiteX0" fmla="*/ 0 w 2040409"/>
                <a:gd name="connsiteY0" fmla="*/ 0 h 926547"/>
                <a:gd name="connsiteX1" fmla="*/ 228349 w 2040409"/>
                <a:gd name="connsiteY1" fmla="*/ 29889 h 926547"/>
                <a:gd name="connsiteX2" fmla="*/ 507736 w 2040409"/>
                <a:gd name="connsiteY2" fmla="*/ 109256 h 926547"/>
                <a:gd name="connsiteX3" fmla="*/ 1342921 w 2040409"/>
                <a:gd name="connsiteY3" fmla="*/ 874493 h 926547"/>
                <a:gd name="connsiteX4" fmla="*/ 2040409 w 2040409"/>
                <a:gd name="connsiteY4" fmla="*/ 926547 h 926547"/>
                <a:gd name="connsiteX0" fmla="*/ 0 w 2040409"/>
                <a:gd name="connsiteY0" fmla="*/ 0 h 926547"/>
                <a:gd name="connsiteX1" fmla="*/ 228349 w 2040409"/>
                <a:gd name="connsiteY1" fmla="*/ 29889 h 926547"/>
                <a:gd name="connsiteX2" fmla="*/ 507736 w 2040409"/>
                <a:gd name="connsiteY2" fmla="*/ 109256 h 926547"/>
                <a:gd name="connsiteX3" fmla="*/ 849393 w 2040409"/>
                <a:gd name="connsiteY3" fmla="*/ 655311 h 926547"/>
                <a:gd name="connsiteX4" fmla="*/ 2040409 w 2040409"/>
                <a:gd name="connsiteY4" fmla="*/ 926547 h 926547"/>
                <a:gd name="connsiteX0" fmla="*/ 0 w 2040409"/>
                <a:gd name="connsiteY0" fmla="*/ 0 h 926547"/>
                <a:gd name="connsiteX1" fmla="*/ 228349 w 2040409"/>
                <a:gd name="connsiteY1" fmla="*/ 29889 h 926547"/>
                <a:gd name="connsiteX2" fmla="*/ 507736 w 2040409"/>
                <a:gd name="connsiteY2" fmla="*/ 109256 h 926547"/>
                <a:gd name="connsiteX3" fmla="*/ 849393 w 2040409"/>
                <a:gd name="connsiteY3" fmla="*/ 655311 h 926547"/>
                <a:gd name="connsiteX4" fmla="*/ 2040409 w 2040409"/>
                <a:gd name="connsiteY4" fmla="*/ 926547 h 926547"/>
                <a:gd name="connsiteX0" fmla="*/ 0 w 2040409"/>
                <a:gd name="connsiteY0" fmla="*/ 0 h 926547"/>
                <a:gd name="connsiteX1" fmla="*/ 228349 w 2040409"/>
                <a:gd name="connsiteY1" fmla="*/ 29889 h 926547"/>
                <a:gd name="connsiteX2" fmla="*/ 507736 w 2040409"/>
                <a:gd name="connsiteY2" fmla="*/ 109256 h 926547"/>
                <a:gd name="connsiteX3" fmla="*/ 849393 w 2040409"/>
                <a:gd name="connsiteY3" fmla="*/ 655311 h 926547"/>
                <a:gd name="connsiteX4" fmla="*/ 2040409 w 2040409"/>
                <a:gd name="connsiteY4" fmla="*/ 926547 h 926547"/>
                <a:gd name="connsiteX0" fmla="*/ 0 w 2040409"/>
                <a:gd name="connsiteY0" fmla="*/ 0 h 926547"/>
                <a:gd name="connsiteX1" fmla="*/ 228349 w 2040409"/>
                <a:gd name="connsiteY1" fmla="*/ 29889 h 926547"/>
                <a:gd name="connsiteX2" fmla="*/ 507736 w 2040409"/>
                <a:gd name="connsiteY2" fmla="*/ 109256 h 926547"/>
                <a:gd name="connsiteX3" fmla="*/ 849393 w 2040409"/>
                <a:gd name="connsiteY3" fmla="*/ 655311 h 926547"/>
                <a:gd name="connsiteX4" fmla="*/ 1237504 w 2040409"/>
                <a:gd name="connsiteY4" fmla="*/ 767140 h 926547"/>
                <a:gd name="connsiteX5" fmla="*/ 2040409 w 2040409"/>
                <a:gd name="connsiteY5" fmla="*/ 926547 h 926547"/>
                <a:gd name="connsiteX0" fmla="*/ 0 w 2040409"/>
                <a:gd name="connsiteY0" fmla="*/ 0 h 926547"/>
                <a:gd name="connsiteX1" fmla="*/ 228349 w 2040409"/>
                <a:gd name="connsiteY1" fmla="*/ 29889 h 926547"/>
                <a:gd name="connsiteX2" fmla="*/ 507736 w 2040409"/>
                <a:gd name="connsiteY2" fmla="*/ 109256 h 926547"/>
                <a:gd name="connsiteX3" fmla="*/ 849393 w 2040409"/>
                <a:gd name="connsiteY3" fmla="*/ 655311 h 926547"/>
                <a:gd name="connsiteX4" fmla="*/ 1340630 w 2040409"/>
                <a:gd name="connsiteY4" fmla="*/ 448328 h 926547"/>
                <a:gd name="connsiteX5" fmla="*/ 2040409 w 2040409"/>
                <a:gd name="connsiteY5" fmla="*/ 926547 h 926547"/>
                <a:gd name="connsiteX0" fmla="*/ 0 w 1915186"/>
                <a:gd name="connsiteY0" fmla="*/ 0 h 1653835"/>
                <a:gd name="connsiteX1" fmla="*/ 228349 w 1915186"/>
                <a:gd name="connsiteY1" fmla="*/ 29889 h 1653835"/>
                <a:gd name="connsiteX2" fmla="*/ 507736 w 1915186"/>
                <a:gd name="connsiteY2" fmla="*/ 109256 h 1653835"/>
                <a:gd name="connsiteX3" fmla="*/ 849393 w 1915186"/>
                <a:gd name="connsiteY3" fmla="*/ 655311 h 1653835"/>
                <a:gd name="connsiteX4" fmla="*/ 1340630 w 1915186"/>
                <a:gd name="connsiteY4" fmla="*/ 448328 h 1653835"/>
                <a:gd name="connsiteX5" fmla="*/ 1915186 w 1915186"/>
                <a:gd name="connsiteY5" fmla="*/ 1653835 h 1653835"/>
                <a:gd name="connsiteX0" fmla="*/ 0 w 1915186"/>
                <a:gd name="connsiteY0" fmla="*/ 0 h 1653835"/>
                <a:gd name="connsiteX1" fmla="*/ 228349 w 1915186"/>
                <a:gd name="connsiteY1" fmla="*/ 29889 h 1653835"/>
                <a:gd name="connsiteX2" fmla="*/ 507736 w 1915186"/>
                <a:gd name="connsiteY2" fmla="*/ 109256 h 1653835"/>
                <a:gd name="connsiteX3" fmla="*/ 849393 w 1915186"/>
                <a:gd name="connsiteY3" fmla="*/ 655311 h 1653835"/>
                <a:gd name="connsiteX4" fmla="*/ 1340630 w 1915186"/>
                <a:gd name="connsiteY4" fmla="*/ 448328 h 1653835"/>
                <a:gd name="connsiteX5" fmla="*/ 1708934 w 1915186"/>
                <a:gd name="connsiteY5" fmla="*/ 1255320 h 1653835"/>
                <a:gd name="connsiteX6" fmla="*/ 1915186 w 1915186"/>
                <a:gd name="connsiteY6" fmla="*/ 1653835 h 1653835"/>
                <a:gd name="connsiteX0" fmla="*/ 0 w 1907820"/>
                <a:gd name="connsiteY0" fmla="*/ 0 h 1942758"/>
                <a:gd name="connsiteX1" fmla="*/ 228349 w 1907820"/>
                <a:gd name="connsiteY1" fmla="*/ 29889 h 1942758"/>
                <a:gd name="connsiteX2" fmla="*/ 507736 w 1907820"/>
                <a:gd name="connsiteY2" fmla="*/ 109256 h 1942758"/>
                <a:gd name="connsiteX3" fmla="*/ 849393 w 1907820"/>
                <a:gd name="connsiteY3" fmla="*/ 655311 h 1942758"/>
                <a:gd name="connsiteX4" fmla="*/ 1340630 w 1907820"/>
                <a:gd name="connsiteY4" fmla="*/ 448328 h 1942758"/>
                <a:gd name="connsiteX5" fmla="*/ 1708934 w 1907820"/>
                <a:gd name="connsiteY5" fmla="*/ 1255320 h 1942758"/>
                <a:gd name="connsiteX6" fmla="*/ 1907820 w 1907820"/>
                <a:gd name="connsiteY6" fmla="*/ 1942758 h 1942758"/>
                <a:gd name="connsiteX0" fmla="*/ 0 w 1949713"/>
                <a:gd name="connsiteY0" fmla="*/ 0 h 1942758"/>
                <a:gd name="connsiteX1" fmla="*/ 228349 w 1949713"/>
                <a:gd name="connsiteY1" fmla="*/ 29889 h 1942758"/>
                <a:gd name="connsiteX2" fmla="*/ 507736 w 1949713"/>
                <a:gd name="connsiteY2" fmla="*/ 109256 h 1942758"/>
                <a:gd name="connsiteX3" fmla="*/ 849393 w 1949713"/>
                <a:gd name="connsiteY3" fmla="*/ 655311 h 1942758"/>
                <a:gd name="connsiteX4" fmla="*/ 1340630 w 1949713"/>
                <a:gd name="connsiteY4" fmla="*/ 448328 h 1942758"/>
                <a:gd name="connsiteX5" fmla="*/ 1915185 w 1949713"/>
                <a:gd name="connsiteY5" fmla="*/ 1633908 h 1942758"/>
                <a:gd name="connsiteX6" fmla="*/ 1907820 w 1949713"/>
                <a:gd name="connsiteY6" fmla="*/ 1942758 h 1942758"/>
                <a:gd name="connsiteX0" fmla="*/ 0 w 1951062"/>
                <a:gd name="connsiteY0" fmla="*/ 0 h 2022461"/>
                <a:gd name="connsiteX1" fmla="*/ 228349 w 1951062"/>
                <a:gd name="connsiteY1" fmla="*/ 29889 h 2022461"/>
                <a:gd name="connsiteX2" fmla="*/ 507736 w 1951062"/>
                <a:gd name="connsiteY2" fmla="*/ 109256 h 2022461"/>
                <a:gd name="connsiteX3" fmla="*/ 849393 w 1951062"/>
                <a:gd name="connsiteY3" fmla="*/ 655311 h 2022461"/>
                <a:gd name="connsiteX4" fmla="*/ 1340630 w 1951062"/>
                <a:gd name="connsiteY4" fmla="*/ 448328 h 2022461"/>
                <a:gd name="connsiteX5" fmla="*/ 1915185 w 1951062"/>
                <a:gd name="connsiteY5" fmla="*/ 1633908 h 2022461"/>
                <a:gd name="connsiteX6" fmla="*/ 1915186 w 1951062"/>
                <a:gd name="connsiteY6" fmla="*/ 2022461 h 2022461"/>
                <a:gd name="connsiteX0" fmla="*/ 0 w 1951062"/>
                <a:gd name="connsiteY0" fmla="*/ 0 h 2022461"/>
                <a:gd name="connsiteX1" fmla="*/ 228349 w 1951062"/>
                <a:gd name="connsiteY1" fmla="*/ 29889 h 2022461"/>
                <a:gd name="connsiteX2" fmla="*/ 507736 w 1951062"/>
                <a:gd name="connsiteY2" fmla="*/ 109256 h 2022461"/>
                <a:gd name="connsiteX3" fmla="*/ 849393 w 1951062"/>
                <a:gd name="connsiteY3" fmla="*/ 655311 h 2022461"/>
                <a:gd name="connsiteX4" fmla="*/ 1340630 w 1951062"/>
                <a:gd name="connsiteY4" fmla="*/ 448328 h 2022461"/>
                <a:gd name="connsiteX5" fmla="*/ 1635273 w 1951062"/>
                <a:gd name="connsiteY5" fmla="*/ 1006248 h 2022461"/>
                <a:gd name="connsiteX6" fmla="*/ 1915185 w 1951062"/>
                <a:gd name="connsiteY6" fmla="*/ 1633908 h 2022461"/>
                <a:gd name="connsiteX7" fmla="*/ 1915186 w 1951062"/>
                <a:gd name="connsiteY7" fmla="*/ 2022461 h 2022461"/>
                <a:gd name="connsiteX0" fmla="*/ 0 w 1951062"/>
                <a:gd name="connsiteY0" fmla="*/ 0 h 2022461"/>
                <a:gd name="connsiteX1" fmla="*/ 228349 w 1951062"/>
                <a:gd name="connsiteY1" fmla="*/ 29889 h 2022461"/>
                <a:gd name="connsiteX2" fmla="*/ 507736 w 1951062"/>
                <a:gd name="connsiteY2" fmla="*/ 109256 h 2022461"/>
                <a:gd name="connsiteX3" fmla="*/ 849393 w 1951062"/>
                <a:gd name="connsiteY3" fmla="*/ 655311 h 2022461"/>
                <a:gd name="connsiteX4" fmla="*/ 1340630 w 1951062"/>
                <a:gd name="connsiteY4" fmla="*/ 448328 h 2022461"/>
                <a:gd name="connsiteX5" fmla="*/ 1598443 w 1951062"/>
                <a:gd name="connsiteY5" fmla="*/ 1006248 h 2022461"/>
                <a:gd name="connsiteX6" fmla="*/ 1915185 w 1951062"/>
                <a:gd name="connsiteY6" fmla="*/ 1633908 h 2022461"/>
                <a:gd name="connsiteX7" fmla="*/ 1915186 w 1951062"/>
                <a:gd name="connsiteY7" fmla="*/ 2022461 h 2022461"/>
                <a:gd name="connsiteX0" fmla="*/ 0 w 1951062"/>
                <a:gd name="connsiteY0" fmla="*/ 144 h 2022605"/>
                <a:gd name="connsiteX1" fmla="*/ 228349 w 1951062"/>
                <a:gd name="connsiteY1" fmla="*/ 30033 h 2022605"/>
                <a:gd name="connsiteX2" fmla="*/ 463539 w 1951062"/>
                <a:gd name="connsiteY2" fmla="*/ 39660 h 2022605"/>
                <a:gd name="connsiteX3" fmla="*/ 849393 w 1951062"/>
                <a:gd name="connsiteY3" fmla="*/ 655455 h 2022605"/>
                <a:gd name="connsiteX4" fmla="*/ 1340630 w 1951062"/>
                <a:gd name="connsiteY4" fmla="*/ 448472 h 2022605"/>
                <a:gd name="connsiteX5" fmla="*/ 1598443 w 1951062"/>
                <a:gd name="connsiteY5" fmla="*/ 1006392 h 2022605"/>
                <a:gd name="connsiteX6" fmla="*/ 1915185 w 1951062"/>
                <a:gd name="connsiteY6" fmla="*/ 1634052 h 2022605"/>
                <a:gd name="connsiteX7" fmla="*/ 1915186 w 1951062"/>
                <a:gd name="connsiteY7" fmla="*/ 2022605 h 2022605"/>
                <a:gd name="connsiteX0" fmla="*/ 0 w 1951062"/>
                <a:gd name="connsiteY0" fmla="*/ 0 h 2022461"/>
                <a:gd name="connsiteX1" fmla="*/ 228349 w 1951062"/>
                <a:gd name="connsiteY1" fmla="*/ 29889 h 2022461"/>
                <a:gd name="connsiteX2" fmla="*/ 463539 w 1951062"/>
                <a:gd name="connsiteY2" fmla="*/ 39516 h 2022461"/>
                <a:gd name="connsiteX3" fmla="*/ 1026179 w 1951062"/>
                <a:gd name="connsiteY3" fmla="*/ 87427 h 2022461"/>
                <a:gd name="connsiteX4" fmla="*/ 1340630 w 1951062"/>
                <a:gd name="connsiteY4" fmla="*/ 448328 h 2022461"/>
                <a:gd name="connsiteX5" fmla="*/ 1598443 w 1951062"/>
                <a:gd name="connsiteY5" fmla="*/ 1006248 h 2022461"/>
                <a:gd name="connsiteX6" fmla="*/ 1915185 w 1951062"/>
                <a:gd name="connsiteY6" fmla="*/ 1633908 h 2022461"/>
                <a:gd name="connsiteX7" fmla="*/ 1915186 w 1951062"/>
                <a:gd name="connsiteY7" fmla="*/ 2022461 h 2022461"/>
                <a:gd name="connsiteX0" fmla="*/ 0 w 1951062"/>
                <a:gd name="connsiteY0" fmla="*/ 234064 h 2256525"/>
                <a:gd name="connsiteX1" fmla="*/ 228349 w 1951062"/>
                <a:gd name="connsiteY1" fmla="*/ 263953 h 2256525"/>
                <a:gd name="connsiteX2" fmla="*/ 463539 w 1951062"/>
                <a:gd name="connsiteY2" fmla="*/ 273580 h 2256525"/>
                <a:gd name="connsiteX3" fmla="*/ 1026179 w 1951062"/>
                <a:gd name="connsiteY3" fmla="*/ 321491 h 2256525"/>
                <a:gd name="connsiteX4" fmla="*/ 1576345 w 1951062"/>
                <a:gd name="connsiteY4" fmla="*/ 4917 h 2256525"/>
                <a:gd name="connsiteX5" fmla="*/ 1598443 w 1951062"/>
                <a:gd name="connsiteY5" fmla="*/ 1240312 h 2256525"/>
                <a:gd name="connsiteX6" fmla="*/ 1915185 w 1951062"/>
                <a:gd name="connsiteY6" fmla="*/ 1867972 h 2256525"/>
                <a:gd name="connsiteX7" fmla="*/ 1915186 w 1951062"/>
                <a:gd name="connsiteY7" fmla="*/ 2256525 h 2256525"/>
                <a:gd name="connsiteX0" fmla="*/ 0 w 1951062"/>
                <a:gd name="connsiteY0" fmla="*/ 827702 h 2850163"/>
                <a:gd name="connsiteX1" fmla="*/ 228349 w 1951062"/>
                <a:gd name="connsiteY1" fmla="*/ 857591 h 2850163"/>
                <a:gd name="connsiteX2" fmla="*/ 463539 w 1951062"/>
                <a:gd name="connsiteY2" fmla="*/ 867218 h 2850163"/>
                <a:gd name="connsiteX3" fmla="*/ 1026179 w 1951062"/>
                <a:gd name="connsiteY3" fmla="*/ 915129 h 2850163"/>
                <a:gd name="connsiteX4" fmla="*/ 1576345 w 1951062"/>
                <a:gd name="connsiteY4" fmla="*/ 598555 h 2850163"/>
                <a:gd name="connsiteX5" fmla="*/ 1303799 w 1951062"/>
                <a:gd name="connsiteY5" fmla="*/ 30673 h 2850163"/>
                <a:gd name="connsiteX6" fmla="*/ 1915185 w 1951062"/>
                <a:gd name="connsiteY6" fmla="*/ 2461610 h 2850163"/>
                <a:gd name="connsiteX7" fmla="*/ 1915186 w 1951062"/>
                <a:gd name="connsiteY7" fmla="*/ 2850163 h 2850163"/>
                <a:gd name="connsiteX0" fmla="*/ 0 w 1915186"/>
                <a:gd name="connsiteY0" fmla="*/ 1317293 h 3339754"/>
                <a:gd name="connsiteX1" fmla="*/ 228349 w 1915186"/>
                <a:gd name="connsiteY1" fmla="*/ 1347182 h 3339754"/>
                <a:gd name="connsiteX2" fmla="*/ 463539 w 1915186"/>
                <a:gd name="connsiteY2" fmla="*/ 1356809 h 3339754"/>
                <a:gd name="connsiteX3" fmla="*/ 1026179 w 1915186"/>
                <a:gd name="connsiteY3" fmla="*/ 1404720 h 3339754"/>
                <a:gd name="connsiteX4" fmla="*/ 1576345 w 1915186"/>
                <a:gd name="connsiteY4" fmla="*/ 1088146 h 3339754"/>
                <a:gd name="connsiteX5" fmla="*/ 1303799 w 1915186"/>
                <a:gd name="connsiteY5" fmla="*/ 520264 h 3339754"/>
                <a:gd name="connsiteX6" fmla="*/ 1053351 w 1915186"/>
                <a:gd name="connsiteY6" fmla="*/ 22120 h 3339754"/>
                <a:gd name="connsiteX7" fmla="*/ 1915186 w 1915186"/>
                <a:gd name="connsiteY7" fmla="*/ 3339754 h 3339754"/>
                <a:gd name="connsiteX0" fmla="*/ 0 w 1598398"/>
                <a:gd name="connsiteY0" fmla="*/ 1569906 h 1673540"/>
                <a:gd name="connsiteX1" fmla="*/ 228349 w 1598398"/>
                <a:gd name="connsiteY1" fmla="*/ 1599795 h 1673540"/>
                <a:gd name="connsiteX2" fmla="*/ 463539 w 1598398"/>
                <a:gd name="connsiteY2" fmla="*/ 1609422 h 1673540"/>
                <a:gd name="connsiteX3" fmla="*/ 1026179 w 1598398"/>
                <a:gd name="connsiteY3" fmla="*/ 1657333 h 1673540"/>
                <a:gd name="connsiteX4" fmla="*/ 1576345 w 1598398"/>
                <a:gd name="connsiteY4" fmla="*/ 1340759 h 1673540"/>
                <a:gd name="connsiteX5" fmla="*/ 1303799 w 1598398"/>
                <a:gd name="connsiteY5" fmla="*/ 772877 h 1673540"/>
                <a:gd name="connsiteX6" fmla="*/ 1053351 w 1598398"/>
                <a:gd name="connsiteY6" fmla="*/ 274733 h 1673540"/>
                <a:gd name="connsiteX7" fmla="*/ 1016522 w 1598398"/>
                <a:gd name="connsiteY7" fmla="*/ 5736 h 1673540"/>
                <a:gd name="connsiteX0" fmla="*/ 0 w 1608125"/>
                <a:gd name="connsiteY0" fmla="*/ 1564170 h 1667805"/>
                <a:gd name="connsiteX1" fmla="*/ 228349 w 1608125"/>
                <a:gd name="connsiteY1" fmla="*/ 1594059 h 1667805"/>
                <a:gd name="connsiteX2" fmla="*/ 463539 w 1608125"/>
                <a:gd name="connsiteY2" fmla="*/ 1603686 h 1667805"/>
                <a:gd name="connsiteX3" fmla="*/ 1026179 w 1608125"/>
                <a:gd name="connsiteY3" fmla="*/ 1651597 h 1667805"/>
                <a:gd name="connsiteX4" fmla="*/ 1576345 w 1608125"/>
                <a:gd name="connsiteY4" fmla="*/ 1335023 h 1667805"/>
                <a:gd name="connsiteX5" fmla="*/ 1303799 w 1608125"/>
                <a:gd name="connsiteY5" fmla="*/ 767141 h 1667805"/>
                <a:gd name="connsiteX6" fmla="*/ 1016522 w 1608125"/>
                <a:gd name="connsiteY6" fmla="*/ 0 h 1667805"/>
                <a:gd name="connsiteX0" fmla="*/ 0 w 1608125"/>
                <a:gd name="connsiteY0" fmla="*/ 1637093 h 1740728"/>
                <a:gd name="connsiteX1" fmla="*/ 228349 w 1608125"/>
                <a:gd name="connsiteY1" fmla="*/ 1666982 h 1740728"/>
                <a:gd name="connsiteX2" fmla="*/ 463539 w 1608125"/>
                <a:gd name="connsiteY2" fmla="*/ 1676609 h 1740728"/>
                <a:gd name="connsiteX3" fmla="*/ 1026179 w 1608125"/>
                <a:gd name="connsiteY3" fmla="*/ 1724520 h 1740728"/>
                <a:gd name="connsiteX4" fmla="*/ 1576345 w 1608125"/>
                <a:gd name="connsiteY4" fmla="*/ 1407946 h 1740728"/>
                <a:gd name="connsiteX5" fmla="*/ 1303799 w 1608125"/>
                <a:gd name="connsiteY5" fmla="*/ 840064 h 1740728"/>
                <a:gd name="connsiteX6" fmla="*/ 919919 w 1608125"/>
                <a:gd name="connsiteY6" fmla="*/ 0 h 1740728"/>
                <a:gd name="connsiteX0" fmla="*/ 0 w 1608125"/>
                <a:gd name="connsiteY0" fmla="*/ 1637093 h 1740728"/>
                <a:gd name="connsiteX1" fmla="*/ 228349 w 1608125"/>
                <a:gd name="connsiteY1" fmla="*/ 1666982 h 1740728"/>
                <a:gd name="connsiteX2" fmla="*/ 463539 w 1608125"/>
                <a:gd name="connsiteY2" fmla="*/ 1676609 h 1740728"/>
                <a:gd name="connsiteX3" fmla="*/ 1026179 w 1608125"/>
                <a:gd name="connsiteY3" fmla="*/ 1724520 h 1740728"/>
                <a:gd name="connsiteX4" fmla="*/ 1576345 w 1608125"/>
                <a:gd name="connsiteY4" fmla="*/ 1407946 h 1740728"/>
                <a:gd name="connsiteX5" fmla="*/ 1303799 w 1608125"/>
                <a:gd name="connsiteY5" fmla="*/ 840064 h 1740728"/>
                <a:gd name="connsiteX6" fmla="*/ 919919 w 1608125"/>
                <a:gd name="connsiteY6" fmla="*/ 0 h 1740728"/>
                <a:gd name="connsiteX0" fmla="*/ 0 w 1637589"/>
                <a:gd name="connsiteY0" fmla="*/ 1657019 h 1740728"/>
                <a:gd name="connsiteX1" fmla="*/ 257813 w 1637589"/>
                <a:gd name="connsiteY1" fmla="*/ 1666982 h 1740728"/>
                <a:gd name="connsiteX2" fmla="*/ 493003 w 1637589"/>
                <a:gd name="connsiteY2" fmla="*/ 1676609 h 1740728"/>
                <a:gd name="connsiteX3" fmla="*/ 1055643 w 1637589"/>
                <a:gd name="connsiteY3" fmla="*/ 1724520 h 1740728"/>
                <a:gd name="connsiteX4" fmla="*/ 1605809 w 1637589"/>
                <a:gd name="connsiteY4" fmla="*/ 1407946 h 1740728"/>
                <a:gd name="connsiteX5" fmla="*/ 1333263 w 1637589"/>
                <a:gd name="connsiteY5" fmla="*/ 840064 h 1740728"/>
                <a:gd name="connsiteX6" fmla="*/ 949383 w 1637589"/>
                <a:gd name="connsiteY6" fmla="*/ 0 h 1740728"/>
                <a:gd name="connsiteX0" fmla="*/ 0 w 1637589"/>
                <a:gd name="connsiteY0" fmla="*/ 1657019 h 1740728"/>
                <a:gd name="connsiteX1" fmla="*/ 257813 w 1637589"/>
                <a:gd name="connsiteY1" fmla="*/ 1666982 h 1740728"/>
                <a:gd name="connsiteX2" fmla="*/ 493003 w 1637589"/>
                <a:gd name="connsiteY2" fmla="*/ 1676609 h 1740728"/>
                <a:gd name="connsiteX3" fmla="*/ 1055643 w 1637589"/>
                <a:gd name="connsiteY3" fmla="*/ 1724520 h 1740728"/>
                <a:gd name="connsiteX4" fmla="*/ 1605809 w 1637589"/>
                <a:gd name="connsiteY4" fmla="*/ 1407946 h 1740728"/>
                <a:gd name="connsiteX5" fmla="*/ 1333263 w 1637589"/>
                <a:gd name="connsiteY5" fmla="*/ 840064 h 1740728"/>
                <a:gd name="connsiteX6" fmla="*/ 949383 w 1637589"/>
                <a:gd name="connsiteY6" fmla="*/ 0 h 1740728"/>
                <a:gd name="connsiteX0" fmla="*/ 0 w 1637589"/>
                <a:gd name="connsiteY0" fmla="*/ 1657019 h 1740728"/>
                <a:gd name="connsiteX1" fmla="*/ 257813 w 1637589"/>
                <a:gd name="connsiteY1" fmla="*/ 1666982 h 1740728"/>
                <a:gd name="connsiteX2" fmla="*/ 493003 w 1637589"/>
                <a:gd name="connsiteY2" fmla="*/ 1676609 h 1740728"/>
                <a:gd name="connsiteX3" fmla="*/ 1055643 w 1637589"/>
                <a:gd name="connsiteY3" fmla="*/ 1724520 h 1740728"/>
                <a:gd name="connsiteX4" fmla="*/ 1605809 w 1637589"/>
                <a:gd name="connsiteY4" fmla="*/ 1407946 h 1740728"/>
                <a:gd name="connsiteX5" fmla="*/ 1333263 w 1637589"/>
                <a:gd name="connsiteY5" fmla="*/ 840064 h 1740728"/>
                <a:gd name="connsiteX6" fmla="*/ 949383 w 1637589"/>
                <a:gd name="connsiteY6" fmla="*/ 0 h 1740728"/>
                <a:gd name="connsiteX0" fmla="*/ 0 w 1637589"/>
                <a:gd name="connsiteY0" fmla="*/ 1696871 h 1780580"/>
                <a:gd name="connsiteX1" fmla="*/ 257813 w 1637589"/>
                <a:gd name="connsiteY1" fmla="*/ 1706834 h 1780580"/>
                <a:gd name="connsiteX2" fmla="*/ 493003 w 1637589"/>
                <a:gd name="connsiteY2" fmla="*/ 1716461 h 1780580"/>
                <a:gd name="connsiteX3" fmla="*/ 1055643 w 1637589"/>
                <a:gd name="connsiteY3" fmla="*/ 1764372 h 1780580"/>
                <a:gd name="connsiteX4" fmla="*/ 1605809 w 1637589"/>
                <a:gd name="connsiteY4" fmla="*/ 1447798 h 1780580"/>
                <a:gd name="connsiteX5" fmla="*/ 1333263 w 1637589"/>
                <a:gd name="connsiteY5" fmla="*/ 879916 h 1780580"/>
                <a:gd name="connsiteX6" fmla="*/ 942017 w 1637589"/>
                <a:gd name="connsiteY6" fmla="*/ 0 h 1780580"/>
                <a:gd name="connsiteX0" fmla="*/ 0 w 1638920"/>
                <a:gd name="connsiteY0" fmla="*/ 1732997 h 1816706"/>
                <a:gd name="connsiteX1" fmla="*/ 257813 w 1638920"/>
                <a:gd name="connsiteY1" fmla="*/ 1742960 h 1816706"/>
                <a:gd name="connsiteX2" fmla="*/ 493003 w 1638920"/>
                <a:gd name="connsiteY2" fmla="*/ 1752587 h 1816706"/>
                <a:gd name="connsiteX3" fmla="*/ 1055643 w 1638920"/>
                <a:gd name="connsiteY3" fmla="*/ 1800498 h 1816706"/>
                <a:gd name="connsiteX4" fmla="*/ 1605809 w 1638920"/>
                <a:gd name="connsiteY4" fmla="*/ 1483924 h 1816706"/>
                <a:gd name="connsiteX5" fmla="*/ 1333263 w 1638920"/>
                <a:gd name="connsiteY5" fmla="*/ 916042 h 1816706"/>
                <a:gd name="connsiteX6" fmla="*/ 939049 w 1638920"/>
                <a:gd name="connsiteY6" fmla="*/ 75255 h 1816706"/>
                <a:gd name="connsiteX7" fmla="*/ 942017 w 1638920"/>
                <a:gd name="connsiteY7" fmla="*/ 36126 h 1816706"/>
                <a:gd name="connsiteX0" fmla="*/ 0 w 1638920"/>
                <a:gd name="connsiteY0" fmla="*/ 1774050 h 1857759"/>
                <a:gd name="connsiteX1" fmla="*/ 257813 w 1638920"/>
                <a:gd name="connsiteY1" fmla="*/ 1784013 h 1857759"/>
                <a:gd name="connsiteX2" fmla="*/ 493003 w 1638920"/>
                <a:gd name="connsiteY2" fmla="*/ 1793640 h 1857759"/>
                <a:gd name="connsiteX3" fmla="*/ 1055643 w 1638920"/>
                <a:gd name="connsiteY3" fmla="*/ 1841551 h 1857759"/>
                <a:gd name="connsiteX4" fmla="*/ 1605809 w 1638920"/>
                <a:gd name="connsiteY4" fmla="*/ 1524977 h 1857759"/>
                <a:gd name="connsiteX5" fmla="*/ 1333263 w 1638920"/>
                <a:gd name="connsiteY5" fmla="*/ 957095 h 1857759"/>
                <a:gd name="connsiteX6" fmla="*/ 939049 w 1638920"/>
                <a:gd name="connsiteY6" fmla="*/ 116308 h 1857759"/>
                <a:gd name="connsiteX7" fmla="*/ 933864 w 1638920"/>
                <a:gd name="connsiteY7" fmla="*/ 0 h 1857759"/>
                <a:gd name="connsiteX0" fmla="*/ 0 w 1638920"/>
                <a:gd name="connsiteY0" fmla="*/ 1774050 h 1857759"/>
                <a:gd name="connsiteX1" fmla="*/ 257813 w 1638920"/>
                <a:gd name="connsiteY1" fmla="*/ 1784013 h 1857759"/>
                <a:gd name="connsiteX2" fmla="*/ 493003 w 1638920"/>
                <a:gd name="connsiteY2" fmla="*/ 1793640 h 1857759"/>
                <a:gd name="connsiteX3" fmla="*/ 1055643 w 1638920"/>
                <a:gd name="connsiteY3" fmla="*/ 1841551 h 1857759"/>
                <a:gd name="connsiteX4" fmla="*/ 1605809 w 1638920"/>
                <a:gd name="connsiteY4" fmla="*/ 1524977 h 1857759"/>
                <a:gd name="connsiteX5" fmla="*/ 1333263 w 1638920"/>
                <a:gd name="connsiteY5" fmla="*/ 957095 h 1857759"/>
                <a:gd name="connsiteX6" fmla="*/ 987151 w 1638920"/>
                <a:gd name="connsiteY6" fmla="*/ 239915 h 1857759"/>
                <a:gd name="connsiteX7" fmla="*/ 933864 w 1638920"/>
                <a:gd name="connsiteY7" fmla="*/ 0 h 1857759"/>
                <a:gd name="connsiteX0" fmla="*/ 0 w 1638920"/>
                <a:gd name="connsiteY0" fmla="*/ 1826095 h 1909804"/>
                <a:gd name="connsiteX1" fmla="*/ 257813 w 1638920"/>
                <a:gd name="connsiteY1" fmla="*/ 1836058 h 1909804"/>
                <a:gd name="connsiteX2" fmla="*/ 493003 w 1638920"/>
                <a:gd name="connsiteY2" fmla="*/ 1845685 h 1909804"/>
                <a:gd name="connsiteX3" fmla="*/ 1055643 w 1638920"/>
                <a:gd name="connsiteY3" fmla="*/ 1893596 h 1909804"/>
                <a:gd name="connsiteX4" fmla="*/ 1605809 w 1638920"/>
                <a:gd name="connsiteY4" fmla="*/ 1577022 h 1909804"/>
                <a:gd name="connsiteX5" fmla="*/ 1333263 w 1638920"/>
                <a:gd name="connsiteY5" fmla="*/ 1009140 h 1909804"/>
                <a:gd name="connsiteX6" fmla="*/ 987151 w 1638920"/>
                <a:gd name="connsiteY6" fmla="*/ 291960 h 1909804"/>
                <a:gd name="connsiteX7" fmla="*/ 938674 w 1638920"/>
                <a:gd name="connsiteY7" fmla="*/ 0 h 1909804"/>
                <a:gd name="connsiteX0" fmla="*/ 0 w 1638920"/>
                <a:gd name="connsiteY0" fmla="*/ 1826095 h 1902838"/>
                <a:gd name="connsiteX1" fmla="*/ 257813 w 1638920"/>
                <a:gd name="connsiteY1" fmla="*/ 1836058 h 1902838"/>
                <a:gd name="connsiteX2" fmla="*/ 493003 w 1638920"/>
                <a:gd name="connsiteY2" fmla="*/ 1819663 h 1902838"/>
                <a:gd name="connsiteX3" fmla="*/ 1055643 w 1638920"/>
                <a:gd name="connsiteY3" fmla="*/ 1893596 h 1902838"/>
                <a:gd name="connsiteX4" fmla="*/ 1605809 w 1638920"/>
                <a:gd name="connsiteY4" fmla="*/ 1577022 h 1902838"/>
                <a:gd name="connsiteX5" fmla="*/ 1333263 w 1638920"/>
                <a:gd name="connsiteY5" fmla="*/ 1009140 h 1902838"/>
                <a:gd name="connsiteX6" fmla="*/ 987151 w 1638920"/>
                <a:gd name="connsiteY6" fmla="*/ 291960 h 1902838"/>
                <a:gd name="connsiteX7" fmla="*/ 938674 w 1638920"/>
                <a:gd name="connsiteY7" fmla="*/ 0 h 1902838"/>
                <a:gd name="connsiteX0" fmla="*/ 0 w 1638920"/>
                <a:gd name="connsiteY0" fmla="*/ 1826095 h 1903054"/>
                <a:gd name="connsiteX1" fmla="*/ 204901 w 1638920"/>
                <a:gd name="connsiteY1" fmla="*/ 1816541 h 1903054"/>
                <a:gd name="connsiteX2" fmla="*/ 493003 w 1638920"/>
                <a:gd name="connsiteY2" fmla="*/ 1819663 h 1903054"/>
                <a:gd name="connsiteX3" fmla="*/ 1055643 w 1638920"/>
                <a:gd name="connsiteY3" fmla="*/ 1893596 h 1903054"/>
                <a:gd name="connsiteX4" fmla="*/ 1605809 w 1638920"/>
                <a:gd name="connsiteY4" fmla="*/ 1577022 h 1903054"/>
                <a:gd name="connsiteX5" fmla="*/ 1333263 w 1638920"/>
                <a:gd name="connsiteY5" fmla="*/ 1009140 h 1903054"/>
                <a:gd name="connsiteX6" fmla="*/ 987151 w 1638920"/>
                <a:gd name="connsiteY6" fmla="*/ 291960 h 1903054"/>
                <a:gd name="connsiteX7" fmla="*/ 938674 w 1638920"/>
                <a:gd name="connsiteY7" fmla="*/ 0 h 1903054"/>
                <a:gd name="connsiteX0" fmla="*/ 0 w 1638920"/>
                <a:gd name="connsiteY0" fmla="*/ 1826095 h 1902931"/>
                <a:gd name="connsiteX1" fmla="*/ 245664 w 1638920"/>
                <a:gd name="connsiteY1" fmla="*/ 1827565 h 1902931"/>
                <a:gd name="connsiteX2" fmla="*/ 493003 w 1638920"/>
                <a:gd name="connsiteY2" fmla="*/ 1819663 h 1902931"/>
                <a:gd name="connsiteX3" fmla="*/ 1055643 w 1638920"/>
                <a:gd name="connsiteY3" fmla="*/ 1893596 h 1902931"/>
                <a:gd name="connsiteX4" fmla="*/ 1605809 w 1638920"/>
                <a:gd name="connsiteY4" fmla="*/ 1577022 h 1902931"/>
                <a:gd name="connsiteX5" fmla="*/ 1333263 w 1638920"/>
                <a:gd name="connsiteY5" fmla="*/ 1009140 h 1902931"/>
                <a:gd name="connsiteX6" fmla="*/ 987151 w 1638920"/>
                <a:gd name="connsiteY6" fmla="*/ 291960 h 1902931"/>
                <a:gd name="connsiteX7" fmla="*/ 938674 w 1638920"/>
                <a:gd name="connsiteY7" fmla="*/ 0 h 1902931"/>
                <a:gd name="connsiteX0" fmla="*/ 992135 w 2631055"/>
                <a:gd name="connsiteY0" fmla="*/ 1836848 h 1913684"/>
                <a:gd name="connsiteX1" fmla="*/ 1237799 w 2631055"/>
                <a:gd name="connsiteY1" fmla="*/ 1838318 h 1913684"/>
                <a:gd name="connsiteX2" fmla="*/ 1485138 w 2631055"/>
                <a:gd name="connsiteY2" fmla="*/ 1830416 h 1913684"/>
                <a:gd name="connsiteX3" fmla="*/ 2047778 w 2631055"/>
                <a:gd name="connsiteY3" fmla="*/ 1904349 h 1913684"/>
                <a:gd name="connsiteX4" fmla="*/ 2597944 w 2631055"/>
                <a:gd name="connsiteY4" fmla="*/ 1587775 h 1913684"/>
                <a:gd name="connsiteX5" fmla="*/ 2325398 w 2631055"/>
                <a:gd name="connsiteY5" fmla="*/ 1019893 h 1913684"/>
                <a:gd name="connsiteX6" fmla="*/ 1979286 w 2631055"/>
                <a:gd name="connsiteY6" fmla="*/ 302713 h 1913684"/>
                <a:gd name="connsiteX7" fmla="*/ 0 w 2631055"/>
                <a:gd name="connsiteY7" fmla="*/ 0 h 1913684"/>
                <a:gd name="connsiteX0" fmla="*/ 992135 w 2640934"/>
                <a:gd name="connsiteY0" fmla="*/ 1856606 h 1933442"/>
                <a:gd name="connsiteX1" fmla="*/ 1237799 w 2640934"/>
                <a:gd name="connsiteY1" fmla="*/ 1858076 h 1933442"/>
                <a:gd name="connsiteX2" fmla="*/ 1485138 w 2640934"/>
                <a:gd name="connsiteY2" fmla="*/ 1850174 h 1933442"/>
                <a:gd name="connsiteX3" fmla="*/ 2047778 w 2640934"/>
                <a:gd name="connsiteY3" fmla="*/ 1924107 h 1933442"/>
                <a:gd name="connsiteX4" fmla="*/ 2597944 w 2640934"/>
                <a:gd name="connsiteY4" fmla="*/ 1607533 h 1933442"/>
                <a:gd name="connsiteX5" fmla="*/ 2325398 w 2640934"/>
                <a:gd name="connsiteY5" fmla="*/ 1039651 h 1933442"/>
                <a:gd name="connsiteX6" fmla="*/ 1320174 w 2640934"/>
                <a:gd name="connsiteY6" fmla="*/ 85894 h 1933442"/>
                <a:gd name="connsiteX7" fmla="*/ 0 w 2640934"/>
                <a:gd name="connsiteY7" fmla="*/ 19758 h 1933442"/>
                <a:gd name="connsiteX0" fmla="*/ 0 w 2703378"/>
                <a:gd name="connsiteY0" fmla="*/ 2200717 h 2200717"/>
                <a:gd name="connsiteX1" fmla="*/ 1300243 w 2703378"/>
                <a:gd name="connsiteY1" fmla="*/ 1858076 h 2200717"/>
                <a:gd name="connsiteX2" fmla="*/ 1547582 w 2703378"/>
                <a:gd name="connsiteY2" fmla="*/ 1850174 h 2200717"/>
                <a:gd name="connsiteX3" fmla="*/ 2110222 w 2703378"/>
                <a:gd name="connsiteY3" fmla="*/ 1924107 h 2200717"/>
                <a:gd name="connsiteX4" fmla="*/ 2660388 w 2703378"/>
                <a:gd name="connsiteY4" fmla="*/ 1607533 h 2200717"/>
                <a:gd name="connsiteX5" fmla="*/ 2387842 w 2703378"/>
                <a:gd name="connsiteY5" fmla="*/ 1039651 h 2200717"/>
                <a:gd name="connsiteX6" fmla="*/ 1382618 w 2703378"/>
                <a:gd name="connsiteY6" fmla="*/ 85894 h 2200717"/>
                <a:gd name="connsiteX7" fmla="*/ 62444 w 2703378"/>
                <a:gd name="connsiteY7" fmla="*/ 19758 h 2200717"/>
                <a:gd name="connsiteX0" fmla="*/ 0 w 2703378"/>
                <a:gd name="connsiteY0" fmla="*/ 2200717 h 2200717"/>
                <a:gd name="connsiteX1" fmla="*/ 1300243 w 2703378"/>
                <a:gd name="connsiteY1" fmla="*/ 2169928 h 2200717"/>
                <a:gd name="connsiteX2" fmla="*/ 1547582 w 2703378"/>
                <a:gd name="connsiteY2" fmla="*/ 1850174 h 2200717"/>
                <a:gd name="connsiteX3" fmla="*/ 2110222 w 2703378"/>
                <a:gd name="connsiteY3" fmla="*/ 1924107 h 2200717"/>
                <a:gd name="connsiteX4" fmla="*/ 2660388 w 2703378"/>
                <a:gd name="connsiteY4" fmla="*/ 1607533 h 2200717"/>
                <a:gd name="connsiteX5" fmla="*/ 2387842 w 2703378"/>
                <a:gd name="connsiteY5" fmla="*/ 1039651 h 2200717"/>
                <a:gd name="connsiteX6" fmla="*/ 1382618 w 2703378"/>
                <a:gd name="connsiteY6" fmla="*/ 85894 h 2200717"/>
                <a:gd name="connsiteX7" fmla="*/ 62444 w 2703378"/>
                <a:gd name="connsiteY7" fmla="*/ 19758 h 2200717"/>
                <a:gd name="connsiteX0" fmla="*/ 0 w 2703378"/>
                <a:gd name="connsiteY0" fmla="*/ 2200717 h 2200717"/>
                <a:gd name="connsiteX1" fmla="*/ 1300243 w 2703378"/>
                <a:gd name="connsiteY1" fmla="*/ 2169928 h 2200717"/>
                <a:gd name="connsiteX2" fmla="*/ 1849999 w 2703378"/>
                <a:gd name="connsiteY2" fmla="*/ 2043737 h 2200717"/>
                <a:gd name="connsiteX3" fmla="*/ 2110222 w 2703378"/>
                <a:gd name="connsiteY3" fmla="*/ 1924107 h 2200717"/>
                <a:gd name="connsiteX4" fmla="*/ 2660388 w 2703378"/>
                <a:gd name="connsiteY4" fmla="*/ 1607533 h 2200717"/>
                <a:gd name="connsiteX5" fmla="*/ 2387842 w 2703378"/>
                <a:gd name="connsiteY5" fmla="*/ 1039651 h 2200717"/>
                <a:gd name="connsiteX6" fmla="*/ 1382618 w 2703378"/>
                <a:gd name="connsiteY6" fmla="*/ 85894 h 2200717"/>
                <a:gd name="connsiteX7" fmla="*/ 62444 w 2703378"/>
                <a:gd name="connsiteY7" fmla="*/ 19758 h 2200717"/>
                <a:gd name="connsiteX0" fmla="*/ 0 w 2630027"/>
                <a:gd name="connsiteY0" fmla="*/ 2200717 h 2200717"/>
                <a:gd name="connsiteX1" fmla="*/ 1300243 w 2630027"/>
                <a:gd name="connsiteY1" fmla="*/ 2169928 h 2200717"/>
                <a:gd name="connsiteX2" fmla="*/ 1849999 w 2630027"/>
                <a:gd name="connsiteY2" fmla="*/ 2043737 h 2200717"/>
                <a:gd name="connsiteX3" fmla="*/ 2110222 w 2630027"/>
                <a:gd name="connsiteY3" fmla="*/ 1924107 h 2200717"/>
                <a:gd name="connsiteX4" fmla="*/ 2575091 w 2630027"/>
                <a:gd name="connsiteY4" fmla="*/ 1489244 h 2200717"/>
                <a:gd name="connsiteX5" fmla="*/ 2387842 w 2630027"/>
                <a:gd name="connsiteY5" fmla="*/ 1039651 h 2200717"/>
                <a:gd name="connsiteX6" fmla="*/ 1382618 w 2630027"/>
                <a:gd name="connsiteY6" fmla="*/ 85894 h 2200717"/>
                <a:gd name="connsiteX7" fmla="*/ 62444 w 2630027"/>
                <a:gd name="connsiteY7" fmla="*/ 19758 h 2200717"/>
                <a:gd name="connsiteX0" fmla="*/ 0 w 2593055"/>
                <a:gd name="connsiteY0" fmla="*/ 2200717 h 2200717"/>
                <a:gd name="connsiteX1" fmla="*/ 1300243 w 2593055"/>
                <a:gd name="connsiteY1" fmla="*/ 2169928 h 2200717"/>
                <a:gd name="connsiteX2" fmla="*/ 1849999 w 2593055"/>
                <a:gd name="connsiteY2" fmla="*/ 2043737 h 2200717"/>
                <a:gd name="connsiteX3" fmla="*/ 2110222 w 2593055"/>
                <a:gd name="connsiteY3" fmla="*/ 1924107 h 2200717"/>
                <a:gd name="connsiteX4" fmla="*/ 2575091 w 2593055"/>
                <a:gd name="connsiteY4" fmla="*/ 1489244 h 2200717"/>
                <a:gd name="connsiteX5" fmla="*/ 2387842 w 2593055"/>
                <a:gd name="connsiteY5" fmla="*/ 1039651 h 2200717"/>
                <a:gd name="connsiteX6" fmla="*/ 1382618 w 2593055"/>
                <a:gd name="connsiteY6" fmla="*/ 85894 h 2200717"/>
                <a:gd name="connsiteX7" fmla="*/ 62444 w 2593055"/>
                <a:gd name="connsiteY7" fmla="*/ 19758 h 2200717"/>
                <a:gd name="connsiteX0" fmla="*/ 0 w 2575130"/>
                <a:gd name="connsiteY0" fmla="*/ 2200717 h 2200717"/>
                <a:gd name="connsiteX1" fmla="*/ 1300243 w 2575130"/>
                <a:gd name="connsiteY1" fmla="*/ 2169928 h 2200717"/>
                <a:gd name="connsiteX2" fmla="*/ 1849999 w 2575130"/>
                <a:gd name="connsiteY2" fmla="*/ 2043737 h 2200717"/>
                <a:gd name="connsiteX3" fmla="*/ 2110222 w 2575130"/>
                <a:gd name="connsiteY3" fmla="*/ 1924107 h 2200717"/>
                <a:gd name="connsiteX4" fmla="*/ 2575091 w 2575130"/>
                <a:gd name="connsiteY4" fmla="*/ 1489244 h 2200717"/>
                <a:gd name="connsiteX5" fmla="*/ 2131951 w 2575130"/>
                <a:gd name="connsiteY5" fmla="*/ 792322 h 2200717"/>
                <a:gd name="connsiteX6" fmla="*/ 1382618 w 2575130"/>
                <a:gd name="connsiteY6" fmla="*/ 85894 h 2200717"/>
                <a:gd name="connsiteX7" fmla="*/ 62444 w 2575130"/>
                <a:gd name="connsiteY7" fmla="*/ 19758 h 2200717"/>
                <a:gd name="connsiteX0" fmla="*/ 0 w 2482095"/>
                <a:gd name="connsiteY0" fmla="*/ 2200717 h 2200717"/>
                <a:gd name="connsiteX1" fmla="*/ 1300243 w 2482095"/>
                <a:gd name="connsiteY1" fmla="*/ 2169928 h 2200717"/>
                <a:gd name="connsiteX2" fmla="*/ 1849999 w 2482095"/>
                <a:gd name="connsiteY2" fmla="*/ 2043737 h 2200717"/>
                <a:gd name="connsiteX3" fmla="*/ 2110222 w 2482095"/>
                <a:gd name="connsiteY3" fmla="*/ 1924107 h 2200717"/>
                <a:gd name="connsiteX4" fmla="*/ 2482039 w 2482095"/>
                <a:gd name="connsiteY4" fmla="*/ 1220407 h 2200717"/>
                <a:gd name="connsiteX5" fmla="*/ 2131951 w 2482095"/>
                <a:gd name="connsiteY5" fmla="*/ 792322 h 2200717"/>
                <a:gd name="connsiteX6" fmla="*/ 1382618 w 2482095"/>
                <a:gd name="connsiteY6" fmla="*/ 85894 h 2200717"/>
                <a:gd name="connsiteX7" fmla="*/ 62444 w 2482095"/>
                <a:gd name="connsiteY7" fmla="*/ 19758 h 2200717"/>
                <a:gd name="connsiteX0" fmla="*/ 0 w 2482268"/>
                <a:gd name="connsiteY0" fmla="*/ 2200717 h 2200717"/>
                <a:gd name="connsiteX1" fmla="*/ 1300243 w 2482268"/>
                <a:gd name="connsiteY1" fmla="*/ 2169928 h 2200717"/>
                <a:gd name="connsiteX2" fmla="*/ 1849999 w 2482268"/>
                <a:gd name="connsiteY2" fmla="*/ 2043737 h 2200717"/>
                <a:gd name="connsiteX3" fmla="*/ 2110222 w 2482268"/>
                <a:gd name="connsiteY3" fmla="*/ 1924107 h 2200717"/>
                <a:gd name="connsiteX4" fmla="*/ 2482039 w 2482268"/>
                <a:gd name="connsiteY4" fmla="*/ 1220407 h 2200717"/>
                <a:gd name="connsiteX5" fmla="*/ 2054408 w 2482268"/>
                <a:gd name="connsiteY5" fmla="*/ 620266 h 2200717"/>
                <a:gd name="connsiteX6" fmla="*/ 1382618 w 2482268"/>
                <a:gd name="connsiteY6" fmla="*/ 85894 h 2200717"/>
                <a:gd name="connsiteX7" fmla="*/ 62444 w 2482268"/>
                <a:gd name="connsiteY7" fmla="*/ 19758 h 2200717"/>
                <a:gd name="connsiteX0" fmla="*/ 0 w 2484769"/>
                <a:gd name="connsiteY0" fmla="*/ 2200717 h 2200717"/>
                <a:gd name="connsiteX1" fmla="*/ 1300243 w 2484769"/>
                <a:gd name="connsiteY1" fmla="*/ 2169928 h 2200717"/>
                <a:gd name="connsiteX2" fmla="*/ 1849999 w 2484769"/>
                <a:gd name="connsiteY2" fmla="*/ 2043737 h 2200717"/>
                <a:gd name="connsiteX3" fmla="*/ 2218782 w 2484769"/>
                <a:gd name="connsiteY3" fmla="*/ 1773558 h 2200717"/>
                <a:gd name="connsiteX4" fmla="*/ 2482039 w 2484769"/>
                <a:gd name="connsiteY4" fmla="*/ 1220407 h 2200717"/>
                <a:gd name="connsiteX5" fmla="*/ 2054408 w 2484769"/>
                <a:gd name="connsiteY5" fmla="*/ 620266 h 2200717"/>
                <a:gd name="connsiteX6" fmla="*/ 1382618 w 2484769"/>
                <a:gd name="connsiteY6" fmla="*/ 85894 h 2200717"/>
                <a:gd name="connsiteX7" fmla="*/ 62444 w 2484769"/>
                <a:gd name="connsiteY7" fmla="*/ 19758 h 2200717"/>
                <a:gd name="connsiteX0" fmla="*/ 0 w 2438868"/>
                <a:gd name="connsiteY0" fmla="*/ 2200717 h 2200717"/>
                <a:gd name="connsiteX1" fmla="*/ 1300243 w 2438868"/>
                <a:gd name="connsiteY1" fmla="*/ 2169928 h 2200717"/>
                <a:gd name="connsiteX2" fmla="*/ 1849999 w 2438868"/>
                <a:gd name="connsiteY2" fmla="*/ 2043737 h 2200717"/>
                <a:gd name="connsiteX3" fmla="*/ 2218782 w 2438868"/>
                <a:gd name="connsiteY3" fmla="*/ 1773558 h 2200717"/>
                <a:gd name="connsiteX4" fmla="*/ 2435514 w 2438868"/>
                <a:gd name="connsiteY4" fmla="*/ 1188146 h 2200717"/>
                <a:gd name="connsiteX5" fmla="*/ 2054408 w 2438868"/>
                <a:gd name="connsiteY5" fmla="*/ 620266 h 2200717"/>
                <a:gd name="connsiteX6" fmla="*/ 1382618 w 2438868"/>
                <a:gd name="connsiteY6" fmla="*/ 85894 h 2200717"/>
                <a:gd name="connsiteX7" fmla="*/ 62444 w 2438868"/>
                <a:gd name="connsiteY7" fmla="*/ 19758 h 2200717"/>
                <a:gd name="connsiteX0" fmla="*/ 0 w 2445881"/>
                <a:gd name="connsiteY0" fmla="*/ 2200717 h 2200717"/>
                <a:gd name="connsiteX1" fmla="*/ 1300243 w 2445881"/>
                <a:gd name="connsiteY1" fmla="*/ 2169928 h 2200717"/>
                <a:gd name="connsiteX2" fmla="*/ 1849999 w 2445881"/>
                <a:gd name="connsiteY2" fmla="*/ 2043737 h 2200717"/>
                <a:gd name="connsiteX3" fmla="*/ 2218782 w 2445881"/>
                <a:gd name="connsiteY3" fmla="*/ 1773558 h 2200717"/>
                <a:gd name="connsiteX4" fmla="*/ 2435514 w 2445881"/>
                <a:gd name="connsiteY4" fmla="*/ 1188146 h 2200717"/>
                <a:gd name="connsiteX5" fmla="*/ 1891568 w 2445881"/>
                <a:gd name="connsiteY5" fmla="*/ 458964 h 2200717"/>
                <a:gd name="connsiteX6" fmla="*/ 1382618 w 2445881"/>
                <a:gd name="connsiteY6" fmla="*/ 85894 h 2200717"/>
                <a:gd name="connsiteX7" fmla="*/ 62444 w 2445881"/>
                <a:gd name="connsiteY7" fmla="*/ 19758 h 2200717"/>
                <a:gd name="connsiteX0" fmla="*/ 0 w 2445881"/>
                <a:gd name="connsiteY0" fmla="*/ 2213536 h 2213536"/>
                <a:gd name="connsiteX1" fmla="*/ 1300243 w 2445881"/>
                <a:gd name="connsiteY1" fmla="*/ 2182747 h 2213536"/>
                <a:gd name="connsiteX2" fmla="*/ 1849999 w 2445881"/>
                <a:gd name="connsiteY2" fmla="*/ 2056556 h 2213536"/>
                <a:gd name="connsiteX3" fmla="*/ 2218782 w 2445881"/>
                <a:gd name="connsiteY3" fmla="*/ 1786377 h 2213536"/>
                <a:gd name="connsiteX4" fmla="*/ 2435514 w 2445881"/>
                <a:gd name="connsiteY4" fmla="*/ 1200965 h 2213536"/>
                <a:gd name="connsiteX5" fmla="*/ 1891568 w 2445881"/>
                <a:gd name="connsiteY5" fmla="*/ 471783 h 2213536"/>
                <a:gd name="connsiteX6" fmla="*/ 1312829 w 2445881"/>
                <a:gd name="connsiteY6" fmla="*/ 77207 h 2213536"/>
                <a:gd name="connsiteX7" fmla="*/ 62444 w 2445881"/>
                <a:gd name="connsiteY7" fmla="*/ 32577 h 2213536"/>
                <a:gd name="connsiteX0" fmla="*/ 0 w 2445881"/>
                <a:gd name="connsiteY0" fmla="*/ 2213536 h 2213536"/>
                <a:gd name="connsiteX1" fmla="*/ 1300243 w 2445881"/>
                <a:gd name="connsiteY1" fmla="*/ 2182747 h 2213536"/>
                <a:gd name="connsiteX2" fmla="*/ 1849999 w 2445881"/>
                <a:gd name="connsiteY2" fmla="*/ 2056556 h 2213536"/>
                <a:gd name="connsiteX3" fmla="*/ 2218782 w 2445881"/>
                <a:gd name="connsiteY3" fmla="*/ 1786377 h 2213536"/>
                <a:gd name="connsiteX4" fmla="*/ 2435514 w 2445881"/>
                <a:gd name="connsiteY4" fmla="*/ 1200965 h 2213536"/>
                <a:gd name="connsiteX5" fmla="*/ 1891568 w 2445881"/>
                <a:gd name="connsiteY5" fmla="*/ 471783 h 2213536"/>
                <a:gd name="connsiteX6" fmla="*/ 1312829 w 2445881"/>
                <a:gd name="connsiteY6" fmla="*/ 77207 h 2213536"/>
                <a:gd name="connsiteX7" fmla="*/ 62444 w 2445881"/>
                <a:gd name="connsiteY7" fmla="*/ 32577 h 2213536"/>
                <a:gd name="connsiteX0" fmla="*/ 0 w 2445881"/>
                <a:gd name="connsiteY0" fmla="*/ 2199881 h 2199881"/>
                <a:gd name="connsiteX1" fmla="*/ 1300243 w 2445881"/>
                <a:gd name="connsiteY1" fmla="*/ 2169092 h 2199881"/>
                <a:gd name="connsiteX2" fmla="*/ 1849999 w 2445881"/>
                <a:gd name="connsiteY2" fmla="*/ 2042901 h 2199881"/>
                <a:gd name="connsiteX3" fmla="*/ 2218782 w 2445881"/>
                <a:gd name="connsiteY3" fmla="*/ 1772722 h 2199881"/>
                <a:gd name="connsiteX4" fmla="*/ 2435514 w 2445881"/>
                <a:gd name="connsiteY4" fmla="*/ 1187310 h 2199881"/>
                <a:gd name="connsiteX5" fmla="*/ 1891568 w 2445881"/>
                <a:gd name="connsiteY5" fmla="*/ 458128 h 2199881"/>
                <a:gd name="connsiteX6" fmla="*/ 1312829 w 2445881"/>
                <a:gd name="connsiteY6" fmla="*/ 63552 h 2199881"/>
                <a:gd name="connsiteX7" fmla="*/ 62444 w 2445881"/>
                <a:gd name="connsiteY7" fmla="*/ 18922 h 2199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5881" h="2199881">
                  <a:moveTo>
                    <a:pt x="0" y="2199881"/>
                  </a:moveTo>
                  <a:cubicBezTo>
                    <a:pt x="433414" y="2189618"/>
                    <a:pt x="991910" y="2195255"/>
                    <a:pt x="1300243" y="2169092"/>
                  </a:cubicBezTo>
                  <a:cubicBezTo>
                    <a:pt x="1608576" y="2142929"/>
                    <a:pt x="1696909" y="2108963"/>
                    <a:pt x="1849999" y="2042901"/>
                  </a:cubicBezTo>
                  <a:cubicBezTo>
                    <a:pt x="2003089" y="1976839"/>
                    <a:pt x="2121196" y="1915321"/>
                    <a:pt x="2218782" y="1772722"/>
                  </a:cubicBezTo>
                  <a:cubicBezTo>
                    <a:pt x="2316368" y="1630124"/>
                    <a:pt x="2490050" y="1406409"/>
                    <a:pt x="2435514" y="1187310"/>
                  </a:cubicBezTo>
                  <a:cubicBezTo>
                    <a:pt x="2380978" y="968211"/>
                    <a:pt x="2078682" y="645421"/>
                    <a:pt x="1891568" y="458128"/>
                  </a:cubicBezTo>
                  <a:cubicBezTo>
                    <a:pt x="1704454" y="270835"/>
                    <a:pt x="1517613" y="124177"/>
                    <a:pt x="1312829" y="63552"/>
                  </a:cubicBezTo>
                  <a:cubicBezTo>
                    <a:pt x="1139062" y="-50840"/>
                    <a:pt x="61949" y="25443"/>
                    <a:pt x="62444" y="18922"/>
                  </a:cubicBezTo>
                </a:path>
              </a:pathLst>
            </a:custGeom>
            <a:ln w="101600" cmpd="sng">
              <a:solidFill>
                <a:schemeClr val="bg2"/>
              </a:solidFill>
              <a:headEnd type="triangle" w="sm" len="sm"/>
              <a:tailEnd type="triangle" w="sm" len="sm"/>
            </a:ln>
          </p:spPr>
          <p:txBody>
            <a:bodyPr rtlCol="0" anchor="ctr"/>
            <a:lstStyle/>
            <a:p>
              <a:pPr algn="ctr"/>
              <a:endParaRPr lang="en-US" sz="800"/>
            </a:p>
          </p:txBody>
        </p:sp>
        <p:sp>
          <p:nvSpPr>
            <p:cNvPr id="61" name="Freeform 60"/>
            <p:cNvSpPr/>
            <p:nvPr/>
          </p:nvSpPr>
          <p:spPr>
            <a:xfrm rot="10621677">
              <a:off x="7918266" y="3300638"/>
              <a:ext cx="2143240" cy="70304"/>
            </a:xfrm>
            <a:custGeom>
              <a:avLst/>
              <a:gdLst>
                <a:gd name="connsiteX0" fmla="*/ 0 w 1041025"/>
                <a:gd name="connsiteY0" fmla="*/ 0 h 697512"/>
                <a:gd name="connsiteX1" fmla="*/ 1041025 w 1041025"/>
                <a:gd name="connsiteY1" fmla="*/ 697512 h 697512"/>
                <a:gd name="connsiteX2" fmla="*/ 1041025 w 1041025"/>
                <a:gd name="connsiteY2" fmla="*/ 697512 h 697512"/>
                <a:gd name="connsiteX0" fmla="*/ 0 w 1099433"/>
                <a:gd name="connsiteY0" fmla="*/ 0 h 874493"/>
                <a:gd name="connsiteX1" fmla="*/ 1041025 w 1099433"/>
                <a:gd name="connsiteY1" fmla="*/ 697512 h 874493"/>
                <a:gd name="connsiteX2" fmla="*/ 957743 w 1099433"/>
                <a:gd name="connsiteY2" fmla="*/ 874493 h 874493"/>
                <a:gd name="connsiteX0" fmla="*/ 0 w 958713"/>
                <a:gd name="connsiteY0" fmla="*/ 0 h 874493"/>
                <a:gd name="connsiteX1" fmla="*/ 249846 w 958713"/>
                <a:gd name="connsiteY1" fmla="*/ 447657 h 874493"/>
                <a:gd name="connsiteX2" fmla="*/ 957743 w 958713"/>
                <a:gd name="connsiteY2" fmla="*/ 874493 h 874493"/>
                <a:gd name="connsiteX0" fmla="*/ 0 w 958581"/>
                <a:gd name="connsiteY0" fmla="*/ 0 h 874493"/>
                <a:gd name="connsiteX1" fmla="*/ 156154 w 958581"/>
                <a:gd name="connsiteY1" fmla="*/ 499710 h 874493"/>
                <a:gd name="connsiteX2" fmla="*/ 957743 w 958581"/>
                <a:gd name="connsiteY2" fmla="*/ 874493 h 874493"/>
                <a:gd name="connsiteX0" fmla="*/ 0 w 1531278"/>
                <a:gd name="connsiteY0" fmla="*/ 0 h 916136"/>
                <a:gd name="connsiteX1" fmla="*/ 728718 w 1531278"/>
                <a:gd name="connsiteY1" fmla="*/ 541353 h 916136"/>
                <a:gd name="connsiteX2" fmla="*/ 1530307 w 1531278"/>
                <a:gd name="connsiteY2" fmla="*/ 916136 h 916136"/>
                <a:gd name="connsiteX0" fmla="*/ 0 w 2040975"/>
                <a:gd name="connsiteY0" fmla="*/ 0 h 926547"/>
                <a:gd name="connsiteX1" fmla="*/ 728718 w 2040975"/>
                <a:gd name="connsiteY1" fmla="*/ 541353 h 926547"/>
                <a:gd name="connsiteX2" fmla="*/ 2040409 w 2040975"/>
                <a:gd name="connsiteY2" fmla="*/ 926547 h 926547"/>
                <a:gd name="connsiteX0" fmla="*/ 0 w 2040975"/>
                <a:gd name="connsiteY0" fmla="*/ 0 h 926547"/>
                <a:gd name="connsiteX1" fmla="*/ 728718 w 2040975"/>
                <a:gd name="connsiteY1" fmla="*/ 687102 h 926547"/>
                <a:gd name="connsiteX2" fmla="*/ 2040409 w 2040975"/>
                <a:gd name="connsiteY2" fmla="*/ 926547 h 926547"/>
                <a:gd name="connsiteX0" fmla="*/ 0 w 2041054"/>
                <a:gd name="connsiteY0" fmla="*/ 0 h 926547"/>
                <a:gd name="connsiteX1" fmla="*/ 728718 w 2041054"/>
                <a:gd name="connsiteY1" fmla="*/ 687102 h 926547"/>
                <a:gd name="connsiteX2" fmla="*/ 2040409 w 2041054"/>
                <a:gd name="connsiteY2" fmla="*/ 926547 h 926547"/>
                <a:gd name="connsiteX0" fmla="*/ 0 w 2040409"/>
                <a:gd name="connsiteY0" fmla="*/ 0 h 926547"/>
                <a:gd name="connsiteX1" fmla="*/ 728718 w 2040409"/>
                <a:gd name="connsiteY1" fmla="*/ 687102 h 926547"/>
                <a:gd name="connsiteX2" fmla="*/ 1353331 w 2040409"/>
                <a:gd name="connsiteY2" fmla="*/ 707923 h 926547"/>
                <a:gd name="connsiteX3" fmla="*/ 2040409 w 2040409"/>
                <a:gd name="connsiteY3" fmla="*/ 926547 h 926547"/>
                <a:gd name="connsiteX0" fmla="*/ 0 w 2040409"/>
                <a:gd name="connsiteY0" fmla="*/ 0 h 926547"/>
                <a:gd name="connsiteX1" fmla="*/ 728718 w 2040409"/>
                <a:gd name="connsiteY1" fmla="*/ 687102 h 926547"/>
                <a:gd name="connsiteX2" fmla="*/ 1342921 w 2040409"/>
                <a:gd name="connsiteY2" fmla="*/ 874493 h 926547"/>
                <a:gd name="connsiteX3" fmla="*/ 2040409 w 2040409"/>
                <a:gd name="connsiteY3" fmla="*/ 926547 h 926547"/>
                <a:gd name="connsiteX0" fmla="*/ 0 w 2040409"/>
                <a:gd name="connsiteY0" fmla="*/ 0 h 926547"/>
                <a:gd name="connsiteX1" fmla="*/ 191518 w 2040409"/>
                <a:gd name="connsiteY1" fmla="*/ 159406 h 926547"/>
                <a:gd name="connsiteX2" fmla="*/ 728718 w 2040409"/>
                <a:gd name="connsiteY2" fmla="*/ 687102 h 926547"/>
                <a:gd name="connsiteX3" fmla="*/ 1342921 w 2040409"/>
                <a:gd name="connsiteY3" fmla="*/ 874493 h 926547"/>
                <a:gd name="connsiteX4" fmla="*/ 2040409 w 2040409"/>
                <a:gd name="connsiteY4" fmla="*/ 926547 h 926547"/>
                <a:gd name="connsiteX0" fmla="*/ 0 w 2040409"/>
                <a:gd name="connsiteY0" fmla="*/ 0 h 926547"/>
                <a:gd name="connsiteX1" fmla="*/ 360939 w 2040409"/>
                <a:gd name="connsiteY1" fmla="*/ 79703 h 926547"/>
                <a:gd name="connsiteX2" fmla="*/ 728718 w 2040409"/>
                <a:gd name="connsiteY2" fmla="*/ 687102 h 926547"/>
                <a:gd name="connsiteX3" fmla="*/ 1342921 w 2040409"/>
                <a:gd name="connsiteY3" fmla="*/ 874493 h 926547"/>
                <a:gd name="connsiteX4" fmla="*/ 2040409 w 2040409"/>
                <a:gd name="connsiteY4" fmla="*/ 926547 h 926547"/>
                <a:gd name="connsiteX0" fmla="*/ 0 w 2040409"/>
                <a:gd name="connsiteY0" fmla="*/ 0 h 926547"/>
                <a:gd name="connsiteX1" fmla="*/ 360939 w 2040409"/>
                <a:gd name="connsiteY1" fmla="*/ 79703 h 926547"/>
                <a:gd name="connsiteX2" fmla="*/ 728718 w 2040409"/>
                <a:gd name="connsiteY2" fmla="*/ 687102 h 926547"/>
                <a:gd name="connsiteX3" fmla="*/ 1342921 w 2040409"/>
                <a:gd name="connsiteY3" fmla="*/ 874493 h 926547"/>
                <a:gd name="connsiteX4" fmla="*/ 2040409 w 2040409"/>
                <a:gd name="connsiteY4" fmla="*/ 926547 h 926547"/>
                <a:gd name="connsiteX0" fmla="*/ 0 w 2040409"/>
                <a:gd name="connsiteY0" fmla="*/ 22996 h 949543"/>
                <a:gd name="connsiteX1" fmla="*/ 265180 w 2040409"/>
                <a:gd name="connsiteY1" fmla="*/ 52885 h 949543"/>
                <a:gd name="connsiteX2" fmla="*/ 728718 w 2040409"/>
                <a:gd name="connsiteY2" fmla="*/ 710098 h 949543"/>
                <a:gd name="connsiteX3" fmla="*/ 1342921 w 2040409"/>
                <a:gd name="connsiteY3" fmla="*/ 897489 h 949543"/>
                <a:gd name="connsiteX4" fmla="*/ 2040409 w 2040409"/>
                <a:gd name="connsiteY4" fmla="*/ 949543 h 949543"/>
                <a:gd name="connsiteX0" fmla="*/ 0 w 2040409"/>
                <a:gd name="connsiteY0" fmla="*/ 22996 h 949543"/>
                <a:gd name="connsiteX1" fmla="*/ 265180 w 2040409"/>
                <a:gd name="connsiteY1" fmla="*/ 52885 h 949543"/>
                <a:gd name="connsiteX2" fmla="*/ 507736 w 2040409"/>
                <a:gd name="connsiteY2" fmla="*/ 132252 h 949543"/>
                <a:gd name="connsiteX3" fmla="*/ 1342921 w 2040409"/>
                <a:gd name="connsiteY3" fmla="*/ 897489 h 949543"/>
                <a:gd name="connsiteX4" fmla="*/ 2040409 w 2040409"/>
                <a:gd name="connsiteY4" fmla="*/ 949543 h 949543"/>
                <a:gd name="connsiteX0" fmla="*/ 0 w 2040409"/>
                <a:gd name="connsiteY0" fmla="*/ 22996 h 949543"/>
                <a:gd name="connsiteX1" fmla="*/ 228349 w 2040409"/>
                <a:gd name="connsiteY1" fmla="*/ 52885 h 949543"/>
                <a:gd name="connsiteX2" fmla="*/ 507736 w 2040409"/>
                <a:gd name="connsiteY2" fmla="*/ 132252 h 949543"/>
                <a:gd name="connsiteX3" fmla="*/ 1342921 w 2040409"/>
                <a:gd name="connsiteY3" fmla="*/ 897489 h 949543"/>
                <a:gd name="connsiteX4" fmla="*/ 2040409 w 2040409"/>
                <a:gd name="connsiteY4" fmla="*/ 949543 h 949543"/>
                <a:gd name="connsiteX0" fmla="*/ 0 w 2040409"/>
                <a:gd name="connsiteY0" fmla="*/ 0 h 926547"/>
                <a:gd name="connsiteX1" fmla="*/ 228349 w 2040409"/>
                <a:gd name="connsiteY1" fmla="*/ 29889 h 926547"/>
                <a:gd name="connsiteX2" fmla="*/ 507736 w 2040409"/>
                <a:gd name="connsiteY2" fmla="*/ 109256 h 926547"/>
                <a:gd name="connsiteX3" fmla="*/ 1342921 w 2040409"/>
                <a:gd name="connsiteY3" fmla="*/ 874493 h 926547"/>
                <a:gd name="connsiteX4" fmla="*/ 2040409 w 2040409"/>
                <a:gd name="connsiteY4" fmla="*/ 926547 h 926547"/>
                <a:gd name="connsiteX0" fmla="*/ 0 w 2040409"/>
                <a:gd name="connsiteY0" fmla="*/ 0 h 926547"/>
                <a:gd name="connsiteX1" fmla="*/ 228349 w 2040409"/>
                <a:gd name="connsiteY1" fmla="*/ 29889 h 926547"/>
                <a:gd name="connsiteX2" fmla="*/ 507736 w 2040409"/>
                <a:gd name="connsiteY2" fmla="*/ 109256 h 926547"/>
                <a:gd name="connsiteX3" fmla="*/ 849393 w 2040409"/>
                <a:gd name="connsiteY3" fmla="*/ 655311 h 926547"/>
                <a:gd name="connsiteX4" fmla="*/ 2040409 w 2040409"/>
                <a:gd name="connsiteY4" fmla="*/ 926547 h 926547"/>
                <a:gd name="connsiteX0" fmla="*/ 0 w 2040409"/>
                <a:gd name="connsiteY0" fmla="*/ 0 h 926547"/>
                <a:gd name="connsiteX1" fmla="*/ 228349 w 2040409"/>
                <a:gd name="connsiteY1" fmla="*/ 29889 h 926547"/>
                <a:gd name="connsiteX2" fmla="*/ 507736 w 2040409"/>
                <a:gd name="connsiteY2" fmla="*/ 109256 h 926547"/>
                <a:gd name="connsiteX3" fmla="*/ 849393 w 2040409"/>
                <a:gd name="connsiteY3" fmla="*/ 655311 h 926547"/>
                <a:gd name="connsiteX4" fmla="*/ 2040409 w 2040409"/>
                <a:gd name="connsiteY4" fmla="*/ 926547 h 926547"/>
                <a:gd name="connsiteX0" fmla="*/ 0 w 2040409"/>
                <a:gd name="connsiteY0" fmla="*/ 0 h 926547"/>
                <a:gd name="connsiteX1" fmla="*/ 228349 w 2040409"/>
                <a:gd name="connsiteY1" fmla="*/ 29889 h 926547"/>
                <a:gd name="connsiteX2" fmla="*/ 507736 w 2040409"/>
                <a:gd name="connsiteY2" fmla="*/ 109256 h 926547"/>
                <a:gd name="connsiteX3" fmla="*/ 849393 w 2040409"/>
                <a:gd name="connsiteY3" fmla="*/ 655311 h 926547"/>
                <a:gd name="connsiteX4" fmla="*/ 2040409 w 2040409"/>
                <a:gd name="connsiteY4" fmla="*/ 926547 h 926547"/>
                <a:gd name="connsiteX0" fmla="*/ 0 w 2040409"/>
                <a:gd name="connsiteY0" fmla="*/ 0 h 926547"/>
                <a:gd name="connsiteX1" fmla="*/ 228349 w 2040409"/>
                <a:gd name="connsiteY1" fmla="*/ 29889 h 926547"/>
                <a:gd name="connsiteX2" fmla="*/ 507736 w 2040409"/>
                <a:gd name="connsiteY2" fmla="*/ 109256 h 926547"/>
                <a:gd name="connsiteX3" fmla="*/ 849393 w 2040409"/>
                <a:gd name="connsiteY3" fmla="*/ 655311 h 926547"/>
                <a:gd name="connsiteX4" fmla="*/ 1237504 w 2040409"/>
                <a:gd name="connsiteY4" fmla="*/ 767140 h 926547"/>
                <a:gd name="connsiteX5" fmla="*/ 2040409 w 2040409"/>
                <a:gd name="connsiteY5" fmla="*/ 926547 h 926547"/>
                <a:gd name="connsiteX0" fmla="*/ 0 w 2040409"/>
                <a:gd name="connsiteY0" fmla="*/ 0 h 926547"/>
                <a:gd name="connsiteX1" fmla="*/ 228349 w 2040409"/>
                <a:gd name="connsiteY1" fmla="*/ 29889 h 926547"/>
                <a:gd name="connsiteX2" fmla="*/ 507736 w 2040409"/>
                <a:gd name="connsiteY2" fmla="*/ 109256 h 926547"/>
                <a:gd name="connsiteX3" fmla="*/ 849393 w 2040409"/>
                <a:gd name="connsiteY3" fmla="*/ 655311 h 926547"/>
                <a:gd name="connsiteX4" fmla="*/ 1340630 w 2040409"/>
                <a:gd name="connsiteY4" fmla="*/ 448328 h 926547"/>
                <a:gd name="connsiteX5" fmla="*/ 2040409 w 2040409"/>
                <a:gd name="connsiteY5" fmla="*/ 926547 h 926547"/>
                <a:gd name="connsiteX0" fmla="*/ 0 w 1915186"/>
                <a:gd name="connsiteY0" fmla="*/ 0 h 1653835"/>
                <a:gd name="connsiteX1" fmla="*/ 228349 w 1915186"/>
                <a:gd name="connsiteY1" fmla="*/ 29889 h 1653835"/>
                <a:gd name="connsiteX2" fmla="*/ 507736 w 1915186"/>
                <a:gd name="connsiteY2" fmla="*/ 109256 h 1653835"/>
                <a:gd name="connsiteX3" fmla="*/ 849393 w 1915186"/>
                <a:gd name="connsiteY3" fmla="*/ 655311 h 1653835"/>
                <a:gd name="connsiteX4" fmla="*/ 1340630 w 1915186"/>
                <a:gd name="connsiteY4" fmla="*/ 448328 h 1653835"/>
                <a:gd name="connsiteX5" fmla="*/ 1915186 w 1915186"/>
                <a:gd name="connsiteY5" fmla="*/ 1653835 h 1653835"/>
                <a:gd name="connsiteX0" fmla="*/ 0 w 1915186"/>
                <a:gd name="connsiteY0" fmla="*/ 0 h 1653835"/>
                <a:gd name="connsiteX1" fmla="*/ 228349 w 1915186"/>
                <a:gd name="connsiteY1" fmla="*/ 29889 h 1653835"/>
                <a:gd name="connsiteX2" fmla="*/ 507736 w 1915186"/>
                <a:gd name="connsiteY2" fmla="*/ 109256 h 1653835"/>
                <a:gd name="connsiteX3" fmla="*/ 849393 w 1915186"/>
                <a:gd name="connsiteY3" fmla="*/ 655311 h 1653835"/>
                <a:gd name="connsiteX4" fmla="*/ 1340630 w 1915186"/>
                <a:gd name="connsiteY4" fmla="*/ 448328 h 1653835"/>
                <a:gd name="connsiteX5" fmla="*/ 1708934 w 1915186"/>
                <a:gd name="connsiteY5" fmla="*/ 1255320 h 1653835"/>
                <a:gd name="connsiteX6" fmla="*/ 1915186 w 1915186"/>
                <a:gd name="connsiteY6" fmla="*/ 1653835 h 1653835"/>
                <a:gd name="connsiteX0" fmla="*/ 0 w 1907820"/>
                <a:gd name="connsiteY0" fmla="*/ 0 h 1942758"/>
                <a:gd name="connsiteX1" fmla="*/ 228349 w 1907820"/>
                <a:gd name="connsiteY1" fmla="*/ 29889 h 1942758"/>
                <a:gd name="connsiteX2" fmla="*/ 507736 w 1907820"/>
                <a:gd name="connsiteY2" fmla="*/ 109256 h 1942758"/>
                <a:gd name="connsiteX3" fmla="*/ 849393 w 1907820"/>
                <a:gd name="connsiteY3" fmla="*/ 655311 h 1942758"/>
                <a:gd name="connsiteX4" fmla="*/ 1340630 w 1907820"/>
                <a:gd name="connsiteY4" fmla="*/ 448328 h 1942758"/>
                <a:gd name="connsiteX5" fmla="*/ 1708934 w 1907820"/>
                <a:gd name="connsiteY5" fmla="*/ 1255320 h 1942758"/>
                <a:gd name="connsiteX6" fmla="*/ 1907820 w 1907820"/>
                <a:gd name="connsiteY6" fmla="*/ 1942758 h 1942758"/>
                <a:gd name="connsiteX0" fmla="*/ 0 w 1949713"/>
                <a:gd name="connsiteY0" fmla="*/ 0 h 1942758"/>
                <a:gd name="connsiteX1" fmla="*/ 228349 w 1949713"/>
                <a:gd name="connsiteY1" fmla="*/ 29889 h 1942758"/>
                <a:gd name="connsiteX2" fmla="*/ 507736 w 1949713"/>
                <a:gd name="connsiteY2" fmla="*/ 109256 h 1942758"/>
                <a:gd name="connsiteX3" fmla="*/ 849393 w 1949713"/>
                <a:gd name="connsiteY3" fmla="*/ 655311 h 1942758"/>
                <a:gd name="connsiteX4" fmla="*/ 1340630 w 1949713"/>
                <a:gd name="connsiteY4" fmla="*/ 448328 h 1942758"/>
                <a:gd name="connsiteX5" fmla="*/ 1915185 w 1949713"/>
                <a:gd name="connsiteY5" fmla="*/ 1633908 h 1942758"/>
                <a:gd name="connsiteX6" fmla="*/ 1907820 w 1949713"/>
                <a:gd name="connsiteY6" fmla="*/ 1942758 h 1942758"/>
                <a:gd name="connsiteX0" fmla="*/ 0 w 1951062"/>
                <a:gd name="connsiteY0" fmla="*/ 0 h 2022461"/>
                <a:gd name="connsiteX1" fmla="*/ 228349 w 1951062"/>
                <a:gd name="connsiteY1" fmla="*/ 29889 h 2022461"/>
                <a:gd name="connsiteX2" fmla="*/ 507736 w 1951062"/>
                <a:gd name="connsiteY2" fmla="*/ 109256 h 2022461"/>
                <a:gd name="connsiteX3" fmla="*/ 849393 w 1951062"/>
                <a:gd name="connsiteY3" fmla="*/ 655311 h 2022461"/>
                <a:gd name="connsiteX4" fmla="*/ 1340630 w 1951062"/>
                <a:gd name="connsiteY4" fmla="*/ 448328 h 2022461"/>
                <a:gd name="connsiteX5" fmla="*/ 1915185 w 1951062"/>
                <a:gd name="connsiteY5" fmla="*/ 1633908 h 2022461"/>
                <a:gd name="connsiteX6" fmla="*/ 1915186 w 1951062"/>
                <a:gd name="connsiteY6" fmla="*/ 2022461 h 2022461"/>
                <a:gd name="connsiteX0" fmla="*/ 0 w 1951062"/>
                <a:gd name="connsiteY0" fmla="*/ 0 h 2022461"/>
                <a:gd name="connsiteX1" fmla="*/ 228349 w 1951062"/>
                <a:gd name="connsiteY1" fmla="*/ 29889 h 2022461"/>
                <a:gd name="connsiteX2" fmla="*/ 507736 w 1951062"/>
                <a:gd name="connsiteY2" fmla="*/ 109256 h 2022461"/>
                <a:gd name="connsiteX3" fmla="*/ 849393 w 1951062"/>
                <a:gd name="connsiteY3" fmla="*/ 655311 h 2022461"/>
                <a:gd name="connsiteX4" fmla="*/ 1340630 w 1951062"/>
                <a:gd name="connsiteY4" fmla="*/ 448328 h 2022461"/>
                <a:gd name="connsiteX5" fmla="*/ 1635273 w 1951062"/>
                <a:gd name="connsiteY5" fmla="*/ 1006248 h 2022461"/>
                <a:gd name="connsiteX6" fmla="*/ 1915185 w 1951062"/>
                <a:gd name="connsiteY6" fmla="*/ 1633908 h 2022461"/>
                <a:gd name="connsiteX7" fmla="*/ 1915186 w 1951062"/>
                <a:gd name="connsiteY7" fmla="*/ 2022461 h 2022461"/>
                <a:gd name="connsiteX0" fmla="*/ 0 w 1951062"/>
                <a:gd name="connsiteY0" fmla="*/ 0 h 2022461"/>
                <a:gd name="connsiteX1" fmla="*/ 228349 w 1951062"/>
                <a:gd name="connsiteY1" fmla="*/ 29889 h 2022461"/>
                <a:gd name="connsiteX2" fmla="*/ 507736 w 1951062"/>
                <a:gd name="connsiteY2" fmla="*/ 109256 h 2022461"/>
                <a:gd name="connsiteX3" fmla="*/ 849393 w 1951062"/>
                <a:gd name="connsiteY3" fmla="*/ 655311 h 2022461"/>
                <a:gd name="connsiteX4" fmla="*/ 1340630 w 1951062"/>
                <a:gd name="connsiteY4" fmla="*/ 448328 h 2022461"/>
                <a:gd name="connsiteX5" fmla="*/ 1598443 w 1951062"/>
                <a:gd name="connsiteY5" fmla="*/ 1006248 h 2022461"/>
                <a:gd name="connsiteX6" fmla="*/ 1915185 w 1951062"/>
                <a:gd name="connsiteY6" fmla="*/ 1633908 h 2022461"/>
                <a:gd name="connsiteX7" fmla="*/ 1915186 w 1951062"/>
                <a:gd name="connsiteY7" fmla="*/ 2022461 h 2022461"/>
                <a:gd name="connsiteX0" fmla="*/ 0 w 1951062"/>
                <a:gd name="connsiteY0" fmla="*/ 144 h 2022605"/>
                <a:gd name="connsiteX1" fmla="*/ 228349 w 1951062"/>
                <a:gd name="connsiteY1" fmla="*/ 30033 h 2022605"/>
                <a:gd name="connsiteX2" fmla="*/ 463539 w 1951062"/>
                <a:gd name="connsiteY2" fmla="*/ 39660 h 2022605"/>
                <a:gd name="connsiteX3" fmla="*/ 849393 w 1951062"/>
                <a:gd name="connsiteY3" fmla="*/ 655455 h 2022605"/>
                <a:gd name="connsiteX4" fmla="*/ 1340630 w 1951062"/>
                <a:gd name="connsiteY4" fmla="*/ 448472 h 2022605"/>
                <a:gd name="connsiteX5" fmla="*/ 1598443 w 1951062"/>
                <a:gd name="connsiteY5" fmla="*/ 1006392 h 2022605"/>
                <a:gd name="connsiteX6" fmla="*/ 1915185 w 1951062"/>
                <a:gd name="connsiteY6" fmla="*/ 1634052 h 2022605"/>
                <a:gd name="connsiteX7" fmla="*/ 1915186 w 1951062"/>
                <a:gd name="connsiteY7" fmla="*/ 2022605 h 2022605"/>
                <a:gd name="connsiteX0" fmla="*/ 0 w 1951062"/>
                <a:gd name="connsiteY0" fmla="*/ 0 h 2022461"/>
                <a:gd name="connsiteX1" fmla="*/ 228349 w 1951062"/>
                <a:gd name="connsiteY1" fmla="*/ 29889 h 2022461"/>
                <a:gd name="connsiteX2" fmla="*/ 463539 w 1951062"/>
                <a:gd name="connsiteY2" fmla="*/ 39516 h 2022461"/>
                <a:gd name="connsiteX3" fmla="*/ 1026179 w 1951062"/>
                <a:gd name="connsiteY3" fmla="*/ 87427 h 2022461"/>
                <a:gd name="connsiteX4" fmla="*/ 1340630 w 1951062"/>
                <a:gd name="connsiteY4" fmla="*/ 448328 h 2022461"/>
                <a:gd name="connsiteX5" fmla="*/ 1598443 w 1951062"/>
                <a:gd name="connsiteY5" fmla="*/ 1006248 h 2022461"/>
                <a:gd name="connsiteX6" fmla="*/ 1915185 w 1951062"/>
                <a:gd name="connsiteY6" fmla="*/ 1633908 h 2022461"/>
                <a:gd name="connsiteX7" fmla="*/ 1915186 w 1951062"/>
                <a:gd name="connsiteY7" fmla="*/ 2022461 h 2022461"/>
                <a:gd name="connsiteX0" fmla="*/ 0 w 1951062"/>
                <a:gd name="connsiteY0" fmla="*/ 234064 h 2256525"/>
                <a:gd name="connsiteX1" fmla="*/ 228349 w 1951062"/>
                <a:gd name="connsiteY1" fmla="*/ 263953 h 2256525"/>
                <a:gd name="connsiteX2" fmla="*/ 463539 w 1951062"/>
                <a:gd name="connsiteY2" fmla="*/ 273580 h 2256525"/>
                <a:gd name="connsiteX3" fmla="*/ 1026179 w 1951062"/>
                <a:gd name="connsiteY3" fmla="*/ 321491 h 2256525"/>
                <a:gd name="connsiteX4" fmla="*/ 1576345 w 1951062"/>
                <a:gd name="connsiteY4" fmla="*/ 4917 h 2256525"/>
                <a:gd name="connsiteX5" fmla="*/ 1598443 w 1951062"/>
                <a:gd name="connsiteY5" fmla="*/ 1240312 h 2256525"/>
                <a:gd name="connsiteX6" fmla="*/ 1915185 w 1951062"/>
                <a:gd name="connsiteY6" fmla="*/ 1867972 h 2256525"/>
                <a:gd name="connsiteX7" fmla="*/ 1915186 w 1951062"/>
                <a:gd name="connsiteY7" fmla="*/ 2256525 h 2256525"/>
                <a:gd name="connsiteX0" fmla="*/ 0 w 1951062"/>
                <a:gd name="connsiteY0" fmla="*/ 827702 h 2850163"/>
                <a:gd name="connsiteX1" fmla="*/ 228349 w 1951062"/>
                <a:gd name="connsiteY1" fmla="*/ 857591 h 2850163"/>
                <a:gd name="connsiteX2" fmla="*/ 463539 w 1951062"/>
                <a:gd name="connsiteY2" fmla="*/ 867218 h 2850163"/>
                <a:gd name="connsiteX3" fmla="*/ 1026179 w 1951062"/>
                <a:gd name="connsiteY3" fmla="*/ 915129 h 2850163"/>
                <a:gd name="connsiteX4" fmla="*/ 1576345 w 1951062"/>
                <a:gd name="connsiteY4" fmla="*/ 598555 h 2850163"/>
                <a:gd name="connsiteX5" fmla="*/ 1303799 w 1951062"/>
                <a:gd name="connsiteY5" fmla="*/ 30673 h 2850163"/>
                <a:gd name="connsiteX6" fmla="*/ 1915185 w 1951062"/>
                <a:gd name="connsiteY6" fmla="*/ 2461610 h 2850163"/>
                <a:gd name="connsiteX7" fmla="*/ 1915186 w 1951062"/>
                <a:gd name="connsiteY7" fmla="*/ 2850163 h 2850163"/>
                <a:gd name="connsiteX0" fmla="*/ 0 w 1915186"/>
                <a:gd name="connsiteY0" fmla="*/ 1317293 h 3339754"/>
                <a:gd name="connsiteX1" fmla="*/ 228349 w 1915186"/>
                <a:gd name="connsiteY1" fmla="*/ 1347182 h 3339754"/>
                <a:gd name="connsiteX2" fmla="*/ 463539 w 1915186"/>
                <a:gd name="connsiteY2" fmla="*/ 1356809 h 3339754"/>
                <a:gd name="connsiteX3" fmla="*/ 1026179 w 1915186"/>
                <a:gd name="connsiteY3" fmla="*/ 1404720 h 3339754"/>
                <a:gd name="connsiteX4" fmla="*/ 1576345 w 1915186"/>
                <a:gd name="connsiteY4" fmla="*/ 1088146 h 3339754"/>
                <a:gd name="connsiteX5" fmla="*/ 1303799 w 1915186"/>
                <a:gd name="connsiteY5" fmla="*/ 520264 h 3339754"/>
                <a:gd name="connsiteX6" fmla="*/ 1053351 w 1915186"/>
                <a:gd name="connsiteY6" fmla="*/ 22120 h 3339754"/>
                <a:gd name="connsiteX7" fmla="*/ 1915186 w 1915186"/>
                <a:gd name="connsiteY7" fmla="*/ 3339754 h 3339754"/>
                <a:gd name="connsiteX0" fmla="*/ 0 w 1598398"/>
                <a:gd name="connsiteY0" fmla="*/ 1569906 h 1673540"/>
                <a:gd name="connsiteX1" fmla="*/ 228349 w 1598398"/>
                <a:gd name="connsiteY1" fmla="*/ 1599795 h 1673540"/>
                <a:gd name="connsiteX2" fmla="*/ 463539 w 1598398"/>
                <a:gd name="connsiteY2" fmla="*/ 1609422 h 1673540"/>
                <a:gd name="connsiteX3" fmla="*/ 1026179 w 1598398"/>
                <a:gd name="connsiteY3" fmla="*/ 1657333 h 1673540"/>
                <a:gd name="connsiteX4" fmla="*/ 1576345 w 1598398"/>
                <a:gd name="connsiteY4" fmla="*/ 1340759 h 1673540"/>
                <a:gd name="connsiteX5" fmla="*/ 1303799 w 1598398"/>
                <a:gd name="connsiteY5" fmla="*/ 772877 h 1673540"/>
                <a:gd name="connsiteX6" fmla="*/ 1053351 w 1598398"/>
                <a:gd name="connsiteY6" fmla="*/ 274733 h 1673540"/>
                <a:gd name="connsiteX7" fmla="*/ 1016522 w 1598398"/>
                <a:gd name="connsiteY7" fmla="*/ 5736 h 1673540"/>
                <a:gd name="connsiteX0" fmla="*/ 0 w 1608125"/>
                <a:gd name="connsiteY0" fmla="*/ 1564170 h 1667805"/>
                <a:gd name="connsiteX1" fmla="*/ 228349 w 1608125"/>
                <a:gd name="connsiteY1" fmla="*/ 1594059 h 1667805"/>
                <a:gd name="connsiteX2" fmla="*/ 463539 w 1608125"/>
                <a:gd name="connsiteY2" fmla="*/ 1603686 h 1667805"/>
                <a:gd name="connsiteX3" fmla="*/ 1026179 w 1608125"/>
                <a:gd name="connsiteY3" fmla="*/ 1651597 h 1667805"/>
                <a:gd name="connsiteX4" fmla="*/ 1576345 w 1608125"/>
                <a:gd name="connsiteY4" fmla="*/ 1335023 h 1667805"/>
                <a:gd name="connsiteX5" fmla="*/ 1303799 w 1608125"/>
                <a:gd name="connsiteY5" fmla="*/ 767141 h 1667805"/>
                <a:gd name="connsiteX6" fmla="*/ 1016522 w 1608125"/>
                <a:gd name="connsiteY6" fmla="*/ 0 h 1667805"/>
                <a:gd name="connsiteX0" fmla="*/ 0 w 1608125"/>
                <a:gd name="connsiteY0" fmla="*/ 1637093 h 1740728"/>
                <a:gd name="connsiteX1" fmla="*/ 228349 w 1608125"/>
                <a:gd name="connsiteY1" fmla="*/ 1666982 h 1740728"/>
                <a:gd name="connsiteX2" fmla="*/ 463539 w 1608125"/>
                <a:gd name="connsiteY2" fmla="*/ 1676609 h 1740728"/>
                <a:gd name="connsiteX3" fmla="*/ 1026179 w 1608125"/>
                <a:gd name="connsiteY3" fmla="*/ 1724520 h 1740728"/>
                <a:gd name="connsiteX4" fmla="*/ 1576345 w 1608125"/>
                <a:gd name="connsiteY4" fmla="*/ 1407946 h 1740728"/>
                <a:gd name="connsiteX5" fmla="*/ 1303799 w 1608125"/>
                <a:gd name="connsiteY5" fmla="*/ 840064 h 1740728"/>
                <a:gd name="connsiteX6" fmla="*/ 919919 w 1608125"/>
                <a:gd name="connsiteY6" fmla="*/ 0 h 1740728"/>
                <a:gd name="connsiteX0" fmla="*/ 0 w 1608125"/>
                <a:gd name="connsiteY0" fmla="*/ 1637093 h 1740728"/>
                <a:gd name="connsiteX1" fmla="*/ 228349 w 1608125"/>
                <a:gd name="connsiteY1" fmla="*/ 1666982 h 1740728"/>
                <a:gd name="connsiteX2" fmla="*/ 463539 w 1608125"/>
                <a:gd name="connsiteY2" fmla="*/ 1676609 h 1740728"/>
                <a:gd name="connsiteX3" fmla="*/ 1026179 w 1608125"/>
                <a:gd name="connsiteY3" fmla="*/ 1724520 h 1740728"/>
                <a:gd name="connsiteX4" fmla="*/ 1576345 w 1608125"/>
                <a:gd name="connsiteY4" fmla="*/ 1407946 h 1740728"/>
                <a:gd name="connsiteX5" fmla="*/ 1303799 w 1608125"/>
                <a:gd name="connsiteY5" fmla="*/ 840064 h 1740728"/>
                <a:gd name="connsiteX6" fmla="*/ 919919 w 1608125"/>
                <a:gd name="connsiteY6" fmla="*/ 0 h 1740728"/>
                <a:gd name="connsiteX0" fmla="*/ 0 w 1637589"/>
                <a:gd name="connsiteY0" fmla="*/ 1657019 h 1740728"/>
                <a:gd name="connsiteX1" fmla="*/ 257813 w 1637589"/>
                <a:gd name="connsiteY1" fmla="*/ 1666982 h 1740728"/>
                <a:gd name="connsiteX2" fmla="*/ 493003 w 1637589"/>
                <a:gd name="connsiteY2" fmla="*/ 1676609 h 1740728"/>
                <a:gd name="connsiteX3" fmla="*/ 1055643 w 1637589"/>
                <a:gd name="connsiteY3" fmla="*/ 1724520 h 1740728"/>
                <a:gd name="connsiteX4" fmla="*/ 1605809 w 1637589"/>
                <a:gd name="connsiteY4" fmla="*/ 1407946 h 1740728"/>
                <a:gd name="connsiteX5" fmla="*/ 1333263 w 1637589"/>
                <a:gd name="connsiteY5" fmla="*/ 840064 h 1740728"/>
                <a:gd name="connsiteX6" fmla="*/ 949383 w 1637589"/>
                <a:gd name="connsiteY6" fmla="*/ 0 h 1740728"/>
                <a:gd name="connsiteX0" fmla="*/ 0 w 1637589"/>
                <a:gd name="connsiteY0" fmla="*/ 1657019 h 1740728"/>
                <a:gd name="connsiteX1" fmla="*/ 257813 w 1637589"/>
                <a:gd name="connsiteY1" fmla="*/ 1666982 h 1740728"/>
                <a:gd name="connsiteX2" fmla="*/ 493003 w 1637589"/>
                <a:gd name="connsiteY2" fmla="*/ 1676609 h 1740728"/>
                <a:gd name="connsiteX3" fmla="*/ 1055643 w 1637589"/>
                <a:gd name="connsiteY3" fmla="*/ 1724520 h 1740728"/>
                <a:gd name="connsiteX4" fmla="*/ 1605809 w 1637589"/>
                <a:gd name="connsiteY4" fmla="*/ 1407946 h 1740728"/>
                <a:gd name="connsiteX5" fmla="*/ 1333263 w 1637589"/>
                <a:gd name="connsiteY5" fmla="*/ 840064 h 1740728"/>
                <a:gd name="connsiteX6" fmla="*/ 949383 w 1637589"/>
                <a:gd name="connsiteY6" fmla="*/ 0 h 1740728"/>
                <a:gd name="connsiteX0" fmla="*/ 0 w 1637589"/>
                <a:gd name="connsiteY0" fmla="*/ 1657019 h 1740728"/>
                <a:gd name="connsiteX1" fmla="*/ 257813 w 1637589"/>
                <a:gd name="connsiteY1" fmla="*/ 1666982 h 1740728"/>
                <a:gd name="connsiteX2" fmla="*/ 493003 w 1637589"/>
                <a:gd name="connsiteY2" fmla="*/ 1676609 h 1740728"/>
                <a:gd name="connsiteX3" fmla="*/ 1055643 w 1637589"/>
                <a:gd name="connsiteY3" fmla="*/ 1724520 h 1740728"/>
                <a:gd name="connsiteX4" fmla="*/ 1605809 w 1637589"/>
                <a:gd name="connsiteY4" fmla="*/ 1407946 h 1740728"/>
                <a:gd name="connsiteX5" fmla="*/ 1333263 w 1637589"/>
                <a:gd name="connsiteY5" fmla="*/ 840064 h 1740728"/>
                <a:gd name="connsiteX6" fmla="*/ 949383 w 1637589"/>
                <a:gd name="connsiteY6" fmla="*/ 0 h 1740728"/>
                <a:gd name="connsiteX0" fmla="*/ 0 w 1637589"/>
                <a:gd name="connsiteY0" fmla="*/ 1696871 h 1780580"/>
                <a:gd name="connsiteX1" fmla="*/ 257813 w 1637589"/>
                <a:gd name="connsiteY1" fmla="*/ 1706834 h 1780580"/>
                <a:gd name="connsiteX2" fmla="*/ 493003 w 1637589"/>
                <a:gd name="connsiteY2" fmla="*/ 1716461 h 1780580"/>
                <a:gd name="connsiteX3" fmla="*/ 1055643 w 1637589"/>
                <a:gd name="connsiteY3" fmla="*/ 1764372 h 1780580"/>
                <a:gd name="connsiteX4" fmla="*/ 1605809 w 1637589"/>
                <a:gd name="connsiteY4" fmla="*/ 1447798 h 1780580"/>
                <a:gd name="connsiteX5" fmla="*/ 1333263 w 1637589"/>
                <a:gd name="connsiteY5" fmla="*/ 879916 h 1780580"/>
                <a:gd name="connsiteX6" fmla="*/ 942017 w 1637589"/>
                <a:gd name="connsiteY6" fmla="*/ 0 h 1780580"/>
                <a:gd name="connsiteX0" fmla="*/ 0 w 1638920"/>
                <a:gd name="connsiteY0" fmla="*/ 1732997 h 1816706"/>
                <a:gd name="connsiteX1" fmla="*/ 257813 w 1638920"/>
                <a:gd name="connsiteY1" fmla="*/ 1742960 h 1816706"/>
                <a:gd name="connsiteX2" fmla="*/ 493003 w 1638920"/>
                <a:gd name="connsiteY2" fmla="*/ 1752587 h 1816706"/>
                <a:gd name="connsiteX3" fmla="*/ 1055643 w 1638920"/>
                <a:gd name="connsiteY3" fmla="*/ 1800498 h 1816706"/>
                <a:gd name="connsiteX4" fmla="*/ 1605809 w 1638920"/>
                <a:gd name="connsiteY4" fmla="*/ 1483924 h 1816706"/>
                <a:gd name="connsiteX5" fmla="*/ 1333263 w 1638920"/>
                <a:gd name="connsiteY5" fmla="*/ 916042 h 1816706"/>
                <a:gd name="connsiteX6" fmla="*/ 939049 w 1638920"/>
                <a:gd name="connsiteY6" fmla="*/ 75255 h 1816706"/>
                <a:gd name="connsiteX7" fmla="*/ 942017 w 1638920"/>
                <a:gd name="connsiteY7" fmla="*/ 36126 h 1816706"/>
                <a:gd name="connsiteX0" fmla="*/ 0 w 1638920"/>
                <a:gd name="connsiteY0" fmla="*/ 1774050 h 1857759"/>
                <a:gd name="connsiteX1" fmla="*/ 257813 w 1638920"/>
                <a:gd name="connsiteY1" fmla="*/ 1784013 h 1857759"/>
                <a:gd name="connsiteX2" fmla="*/ 493003 w 1638920"/>
                <a:gd name="connsiteY2" fmla="*/ 1793640 h 1857759"/>
                <a:gd name="connsiteX3" fmla="*/ 1055643 w 1638920"/>
                <a:gd name="connsiteY3" fmla="*/ 1841551 h 1857759"/>
                <a:gd name="connsiteX4" fmla="*/ 1605809 w 1638920"/>
                <a:gd name="connsiteY4" fmla="*/ 1524977 h 1857759"/>
                <a:gd name="connsiteX5" fmla="*/ 1333263 w 1638920"/>
                <a:gd name="connsiteY5" fmla="*/ 957095 h 1857759"/>
                <a:gd name="connsiteX6" fmla="*/ 939049 w 1638920"/>
                <a:gd name="connsiteY6" fmla="*/ 116308 h 1857759"/>
                <a:gd name="connsiteX7" fmla="*/ 933864 w 1638920"/>
                <a:gd name="connsiteY7" fmla="*/ 0 h 1857759"/>
                <a:gd name="connsiteX0" fmla="*/ 0 w 1638920"/>
                <a:gd name="connsiteY0" fmla="*/ 1774050 h 1857759"/>
                <a:gd name="connsiteX1" fmla="*/ 257813 w 1638920"/>
                <a:gd name="connsiteY1" fmla="*/ 1784013 h 1857759"/>
                <a:gd name="connsiteX2" fmla="*/ 493003 w 1638920"/>
                <a:gd name="connsiteY2" fmla="*/ 1793640 h 1857759"/>
                <a:gd name="connsiteX3" fmla="*/ 1055643 w 1638920"/>
                <a:gd name="connsiteY3" fmla="*/ 1841551 h 1857759"/>
                <a:gd name="connsiteX4" fmla="*/ 1605809 w 1638920"/>
                <a:gd name="connsiteY4" fmla="*/ 1524977 h 1857759"/>
                <a:gd name="connsiteX5" fmla="*/ 1333263 w 1638920"/>
                <a:gd name="connsiteY5" fmla="*/ 957095 h 1857759"/>
                <a:gd name="connsiteX6" fmla="*/ 987151 w 1638920"/>
                <a:gd name="connsiteY6" fmla="*/ 239915 h 1857759"/>
                <a:gd name="connsiteX7" fmla="*/ 933864 w 1638920"/>
                <a:gd name="connsiteY7" fmla="*/ 0 h 1857759"/>
                <a:gd name="connsiteX0" fmla="*/ 0 w 1638920"/>
                <a:gd name="connsiteY0" fmla="*/ 1826095 h 1909804"/>
                <a:gd name="connsiteX1" fmla="*/ 257813 w 1638920"/>
                <a:gd name="connsiteY1" fmla="*/ 1836058 h 1909804"/>
                <a:gd name="connsiteX2" fmla="*/ 493003 w 1638920"/>
                <a:gd name="connsiteY2" fmla="*/ 1845685 h 1909804"/>
                <a:gd name="connsiteX3" fmla="*/ 1055643 w 1638920"/>
                <a:gd name="connsiteY3" fmla="*/ 1893596 h 1909804"/>
                <a:gd name="connsiteX4" fmla="*/ 1605809 w 1638920"/>
                <a:gd name="connsiteY4" fmla="*/ 1577022 h 1909804"/>
                <a:gd name="connsiteX5" fmla="*/ 1333263 w 1638920"/>
                <a:gd name="connsiteY5" fmla="*/ 1009140 h 1909804"/>
                <a:gd name="connsiteX6" fmla="*/ 987151 w 1638920"/>
                <a:gd name="connsiteY6" fmla="*/ 291960 h 1909804"/>
                <a:gd name="connsiteX7" fmla="*/ 938674 w 1638920"/>
                <a:gd name="connsiteY7" fmla="*/ 0 h 1909804"/>
                <a:gd name="connsiteX0" fmla="*/ 0 w 1638920"/>
                <a:gd name="connsiteY0" fmla="*/ 1826095 h 1902838"/>
                <a:gd name="connsiteX1" fmla="*/ 257813 w 1638920"/>
                <a:gd name="connsiteY1" fmla="*/ 1836058 h 1902838"/>
                <a:gd name="connsiteX2" fmla="*/ 493003 w 1638920"/>
                <a:gd name="connsiteY2" fmla="*/ 1819663 h 1902838"/>
                <a:gd name="connsiteX3" fmla="*/ 1055643 w 1638920"/>
                <a:gd name="connsiteY3" fmla="*/ 1893596 h 1902838"/>
                <a:gd name="connsiteX4" fmla="*/ 1605809 w 1638920"/>
                <a:gd name="connsiteY4" fmla="*/ 1577022 h 1902838"/>
                <a:gd name="connsiteX5" fmla="*/ 1333263 w 1638920"/>
                <a:gd name="connsiteY5" fmla="*/ 1009140 h 1902838"/>
                <a:gd name="connsiteX6" fmla="*/ 987151 w 1638920"/>
                <a:gd name="connsiteY6" fmla="*/ 291960 h 1902838"/>
                <a:gd name="connsiteX7" fmla="*/ 938674 w 1638920"/>
                <a:gd name="connsiteY7" fmla="*/ 0 h 1902838"/>
                <a:gd name="connsiteX0" fmla="*/ 0 w 1638920"/>
                <a:gd name="connsiteY0" fmla="*/ 1826095 h 1903054"/>
                <a:gd name="connsiteX1" fmla="*/ 204901 w 1638920"/>
                <a:gd name="connsiteY1" fmla="*/ 1816541 h 1903054"/>
                <a:gd name="connsiteX2" fmla="*/ 493003 w 1638920"/>
                <a:gd name="connsiteY2" fmla="*/ 1819663 h 1903054"/>
                <a:gd name="connsiteX3" fmla="*/ 1055643 w 1638920"/>
                <a:gd name="connsiteY3" fmla="*/ 1893596 h 1903054"/>
                <a:gd name="connsiteX4" fmla="*/ 1605809 w 1638920"/>
                <a:gd name="connsiteY4" fmla="*/ 1577022 h 1903054"/>
                <a:gd name="connsiteX5" fmla="*/ 1333263 w 1638920"/>
                <a:gd name="connsiteY5" fmla="*/ 1009140 h 1903054"/>
                <a:gd name="connsiteX6" fmla="*/ 987151 w 1638920"/>
                <a:gd name="connsiteY6" fmla="*/ 291960 h 1903054"/>
                <a:gd name="connsiteX7" fmla="*/ 938674 w 1638920"/>
                <a:gd name="connsiteY7" fmla="*/ 0 h 1903054"/>
                <a:gd name="connsiteX0" fmla="*/ 0 w 1638920"/>
                <a:gd name="connsiteY0" fmla="*/ 1826095 h 1902931"/>
                <a:gd name="connsiteX1" fmla="*/ 245664 w 1638920"/>
                <a:gd name="connsiteY1" fmla="*/ 1827565 h 1902931"/>
                <a:gd name="connsiteX2" fmla="*/ 493003 w 1638920"/>
                <a:gd name="connsiteY2" fmla="*/ 1819663 h 1902931"/>
                <a:gd name="connsiteX3" fmla="*/ 1055643 w 1638920"/>
                <a:gd name="connsiteY3" fmla="*/ 1893596 h 1902931"/>
                <a:gd name="connsiteX4" fmla="*/ 1605809 w 1638920"/>
                <a:gd name="connsiteY4" fmla="*/ 1577022 h 1902931"/>
                <a:gd name="connsiteX5" fmla="*/ 1333263 w 1638920"/>
                <a:gd name="connsiteY5" fmla="*/ 1009140 h 1902931"/>
                <a:gd name="connsiteX6" fmla="*/ 987151 w 1638920"/>
                <a:gd name="connsiteY6" fmla="*/ 291960 h 1902931"/>
                <a:gd name="connsiteX7" fmla="*/ 938674 w 1638920"/>
                <a:gd name="connsiteY7" fmla="*/ 0 h 1902931"/>
                <a:gd name="connsiteX0" fmla="*/ 992135 w 2631055"/>
                <a:gd name="connsiteY0" fmla="*/ 1836848 h 1913684"/>
                <a:gd name="connsiteX1" fmla="*/ 1237799 w 2631055"/>
                <a:gd name="connsiteY1" fmla="*/ 1838318 h 1913684"/>
                <a:gd name="connsiteX2" fmla="*/ 1485138 w 2631055"/>
                <a:gd name="connsiteY2" fmla="*/ 1830416 h 1913684"/>
                <a:gd name="connsiteX3" fmla="*/ 2047778 w 2631055"/>
                <a:gd name="connsiteY3" fmla="*/ 1904349 h 1913684"/>
                <a:gd name="connsiteX4" fmla="*/ 2597944 w 2631055"/>
                <a:gd name="connsiteY4" fmla="*/ 1587775 h 1913684"/>
                <a:gd name="connsiteX5" fmla="*/ 2325398 w 2631055"/>
                <a:gd name="connsiteY5" fmla="*/ 1019893 h 1913684"/>
                <a:gd name="connsiteX6" fmla="*/ 1979286 w 2631055"/>
                <a:gd name="connsiteY6" fmla="*/ 302713 h 1913684"/>
                <a:gd name="connsiteX7" fmla="*/ 0 w 2631055"/>
                <a:gd name="connsiteY7" fmla="*/ 0 h 1913684"/>
                <a:gd name="connsiteX0" fmla="*/ 992135 w 2640934"/>
                <a:gd name="connsiteY0" fmla="*/ 1856606 h 1933442"/>
                <a:gd name="connsiteX1" fmla="*/ 1237799 w 2640934"/>
                <a:gd name="connsiteY1" fmla="*/ 1858076 h 1933442"/>
                <a:gd name="connsiteX2" fmla="*/ 1485138 w 2640934"/>
                <a:gd name="connsiteY2" fmla="*/ 1850174 h 1933442"/>
                <a:gd name="connsiteX3" fmla="*/ 2047778 w 2640934"/>
                <a:gd name="connsiteY3" fmla="*/ 1924107 h 1933442"/>
                <a:gd name="connsiteX4" fmla="*/ 2597944 w 2640934"/>
                <a:gd name="connsiteY4" fmla="*/ 1607533 h 1933442"/>
                <a:gd name="connsiteX5" fmla="*/ 2325398 w 2640934"/>
                <a:gd name="connsiteY5" fmla="*/ 1039651 h 1933442"/>
                <a:gd name="connsiteX6" fmla="*/ 1320174 w 2640934"/>
                <a:gd name="connsiteY6" fmla="*/ 85894 h 1933442"/>
                <a:gd name="connsiteX7" fmla="*/ 0 w 2640934"/>
                <a:gd name="connsiteY7" fmla="*/ 19758 h 1933442"/>
                <a:gd name="connsiteX0" fmla="*/ 0 w 2703378"/>
                <a:gd name="connsiteY0" fmla="*/ 2200717 h 2200717"/>
                <a:gd name="connsiteX1" fmla="*/ 1300243 w 2703378"/>
                <a:gd name="connsiteY1" fmla="*/ 1858076 h 2200717"/>
                <a:gd name="connsiteX2" fmla="*/ 1547582 w 2703378"/>
                <a:gd name="connsiteY2" fmla="*/ 1850174 h 2200717"/>
                <a:gd name="connsiteX3" fmla="*/ 2110222 w 2703378"/>
                <a:gd name="connsiteY3" fmla="*/ 1924107 h 2200717"/>
                <a:gd name="connsiteX4" fmla="*/ 2660388 w 2703378"/>
                <a:gd name="connsiteY4" fmla="*/ 1607533 h 2200717"/>
                <a:gd name="connsiteX5" fmla="*/ 2387842 w 2703378"/>
                <a:gd name="connsiteY5" fmla="*/ 1039651 h 2200717"/>
                <a:gd name="connsiteX6" fmla="*/ 1382618 w 2703378"/>
                <a:gd name="connsiteY6" fmla="*/ 85894 h 2200717"/>
                <a:gd name="connsiteX7" fmla="*/ 62444 w 2703378"/>
                <a:gd name="connsiteY7" fmla="*/ 19758 h 2200717"/>
                <a:gd name="connsiteX0" fmla="*/ 0 w 2703378"/>
                <a:gd name="connsiteY0" fmla="*/ 2200717 h 2200717"/>
                <a:gd name="connsiteX1" fmla="*/ 1300243 w 2703378"/>
                <a:gd name="connsiteY1" fmla="*/ 2169928 h 2200717"/>
                <a:gd name="connsiteX2" fmla="*/ 1547582 w 2703378"/>
                <a:gd name="connsiteY2" fmla="*/ 1850174 h 2200717"/>
                <a:gd name="connsiteX3" fmla="*/ 2110222 w 2703378"/>
                <a:gd name="connsiteY3" fmla="*/ 1924107 h 2200717"/>
                <a:gd name="connsiteX4" fmla="*/ 2660388 w 2703378"/>
                <a:gd name="connsiteY4" fmla="*/ 1607533 h 2200717"/>
                <a:gd name="connsiteX5" fmla="*/ 2387842 w 2703378"/>
                <a:gd name="connsiteY5" fmla="*/ 1039651 h 2200717"/>
                <a:gd name="connsiteX6" fmla="*/ 1382618 w 2703378"/>
                <a:gd name="connsiteY6" fmla="*/ 85894 h 2200717"/>
                <a:gd name="connsiteX7" fmla="*/ 62444 w 2703378"/>
                <a:gd name="connsiteY7" fmla="*/ 19758 h 2200717"/>
                <a:gd name="connsiteX0" fmla="*/ 0 w 2703378"/>
                <a:gd name="connsiteY0" fmla="*/ 2200717 h 2200717"/>
                <a:gd name="connsiteX1" fmla="*/ 1300243 w 2703378"/>
                <a:gd name="connsiteY1" fmla="*/ 2169928 h 2200717"/>
                <a:gd name="connsiteX2" fmla="*/ 1849999 w 2703378"/>
                <a:gd name="connsiteY2" fmla="*/ 2043737 h 2200717"/>
                <a:gd name="connsiteX3" fmla="*/ 2110222 w 2703378"/>
                <a:gd name="connsiteY3" fmla="*/ 1924107 h 2200717"/>
                <a:gd name="connsiteX4" fmla="*/ 2660388 w 2703378"/>
                <a:gd name="connsiteY4" fmla="*/ 1607533 h 2200717"/>
                <a:gd name="connsiteX5" fmla="*/ 2387842 w 2703378"/>
                <a:gd name="connsiteY5" fmla="*/ 1039651 h 2200717"/>
                <a:gd name="connsiteX6" fmla="*/ 1382618 w 2703378"/>
                <a:gd name="connsiteY6" fmla="*/ 85894 h 2200717"/>
                <a:gd name="connsiteX7" fmla="*/ 62444 w 2703378"/>
                <a:gd name="connsiteY7" fmla="*/ 19758 h 2200717"/>
                <a:gd name="connsiteX0" fmla="*/ 0 w 2630027"/>
                <a:gd name="connsiteY0" fmla="*/ 2200717 h 2200717"/>
                <a:gd name="connsiteX1" fmla="*/ 1300243 w 2630027"/>
                <a:gd name="connsiteY1" fmla="*/ 2169928 h 2200717"/>
                <a:gd name="connsiteX2" fmla="*/ 1849999 w 2630027"/>
                <a:gd name="connsiteY2" fmla="*/ 2043737 h 2200717"/>
                <a:gd name="connsiteX3" fmla="*/ 2110222 w 2630027"/>
                <a:gd name="connsiteY3" fmla="*/ 1924107 h 2200717"/>
                <a:gd name="connsiteX4" fmla="*/ 2575091 w 2630027"/>
                <a:gd name="connsiteY4" fmla="*/ 1489244 h 2200717"/>
                <a:gd name="connsiteX5" fmla="*/ 2387842 w 2630027"/>
                <a:gd name="connsiteY5" fmla="*/ 1039651 h 2200717"/>
                <a:gd name="connsiteX6" fmla="*/ 1382618 w 2630027"/>
                <a:gd name="connsiteY6" fmla="*/ 85894 h 2200717"/>
                <a:gd name="connsiteX7" fmla="*/ 62444 w 2630027"/>
                <a:gd name="connsiteY7" fmla="*/ 19758 h 2200717"/>
                <a:gd name="connsiteX0" fmla="*/ 0 w 2593055"/>
                <a:gd name="connsiteY0" fmla="*/ 2200717 h 2200717"/>
                <a:gd name="connsiteX1" fmla="*/ 1300243 w 2593055"/>
                <a:gd name="connsiteY1" fmla="*/ 2169928 h 2200717"/>
                <a:gd name="connsiteX2" fmla="*/ 1849999 w 2593055"/>
                <a:gd name="connsiteY2" fmla="*/ 2043737 h 2200717"/>
                <a:gd name="connsiteX3" fmla="*/ 2110222 w 2593055"/>
                <a:gd name="connsiteY3" fmla="*/ 1924107 h 2200717"/>
                <a:gd name="connsiteX4" fmla="*/ 2575091 w 2593055"/>
                <a:gd name="connsiteY4" fmla="*/ 1489244 h 2200717"/>
                <a:gd name="connsiteX5" fmla="*/ 2387842 w 2593055"/>
                <a:gd name="connsiteY5" fmla="*/ 1039651 h 2200717"/>
                <a:gd name="connsiteX6" fmla="*/ 1382618 w 2593055"/>
                <a:gd name="connsiteY6" fmla="*/ 85894 h 2200717"/>
                <a:gd name="connsiteX7" fmla="*/ 62444 w 2593055"/>
                <a:gd name="connsiteY7" fmla="*/ 19758 h 2200717"/>
                <a:gd name="connsiteX0" fmla="*/ 0 w 2575130"/>
                <a:gd name="connsiteY0" fmla="*/ 2200717 h 2200717"/>
                <a:gd name="connsiteX1" fmla="*/ 1300243 w 2575130"/>
                <a:gd name="connsiteY1" fmla="*/ 2169928 h 2200717"/>
                <a:gd name="connsiteX2" fmla="*/ 1849999 w 2575130"/>
                <a:gd name="connsiteY2" fmla="*/ 2043737 h 2200717"/>
                <a:gd name="connsiteX3" fmla="*/ 2110222 w 2575130"/>
                <a:gd name="connsiteY3" fmla="*/ 1924107 h 2200717"/>
                <a:gd name="connsiteX4" fmla="*/ 2575091 w 2575130"/>
                <a:gd name="connsiteY4" fmla="*/ 1489244 h 2200717"/>
                <a:gd name="connsiteX5" fmla="*/ 2131951 w 2575130"/>
                <a:gd name="connsiteY5" fmla="*/ 792322 h 2200717"/>
                <a:gd name="connsiteX6" fmla="*/ 1382618 w 2575130"/>
                <a:gd name="connsiteY6" fmla="*/ 85894 h 2200717"/>
                <a:gd name="connsiteX7" fmla="*/ 62444 w 2575130"/>
                <a:gd name="connsiteY7" fmla="*/ 19758 h 2200717"/>
                <a:gd name="connsiteX0" fmla="*/ 0 w 2482095"/>
                <a:gd name="connsiteY0" fmla="*/ 2200717 h 2200717"/>
                <a:gd name="connsiteX1" fmla="*/ 1300243 w 2482095"/>
                <a:gd name="connsiteY1" fmla="*/ 2169928 h 2200717"/>
                <a:gd name="connsiteX2" fmla="*/ 1849999 w 2482095"/>
                <a:gd name="connsiteY2" fmla="*/ 2043737 h 2200717"/>
                <a:gd name="connsiteX3" fmla="*/ 2110222 w 2482095"/>
                <a:gd name="connsiteY3" fmla="*/ 1924107 h 2200717"/>
                <a:gd name="connsiteX4" fmla="*/ 2482039 w 2482095"/>
                <a:gd name="connsiteY4" fmla="*/ 1220407 h 2200717"/>
                <a:gd name="connsiteX5" fmla="*/ 2131951 w 2482095"/>
                <a:gd name="connsiteY5" fmla="*/ 792322 h 2200717"/>
                <a:gd name="connsiteX6" fmla="*/ 1382618 w 2482095"/>
                <a:gd name="connsiteY6" fmla="*/ 85894 h 2200717"/>
                <a:gd name="connsiteX7" fmla="*/ 62444 w 2482095"/>
                <a:gd name="connsiteY7" fmla="*/ 19758 h 2200717"/>
                <a:gd name="connsiteX0" fmla="*/ 0 w 2482268"/>
                <a:gd name="connsiteY0" fmla="*/ 2200717 h 2200717"/>
                <a:gd name="connsiteX1" fmla="*/ 1300243 w 2482268"/>
                <a:gd name="connsiteY1" fmla="*/ 2169928 h 2200717"/>
                <a:gd name="connsiteX2" fmla="*/ 1849999 w 2482268"/>
                <a:gd name="connsiteY2" fmla="*/ 2043737 h 2200717"/>
                <a:gd name="connsiteX3" fmla="*/ 2110222 w 2482268"/>
                <a:gd name="connsiteY3" fmla="*/ 1924107 h 2200717"/>
                <a:gd name="connsiteX4" fmla="*/ 2482039 w 2482268"/>
                <a:gd name="connsiteY4" fmla="*/ 1220407 h 2200717"/>
                <a:gd name="connsiteX5" fmla="*/ 2054408 w 2482268"/>
                <a:gd name="connsiteY5" fmla="*/ 620266 h 2200717"/>
                <a:gd name="connsiteX6" fmla="*/ 1382618 w 2482268"/>
                <a:gd name="connsiteY6" fmla="*/ 85894 h 2200717"/>
                <a:gd name="connsiteX7" fmla="*/ 62444 w 2482268"/>
                <a:gd name="connsiteY7" fmla="*/ 19758 h 2200717"/>
                <a:gd name="connsiteX0" fmla="*/ 0 w 2484769"/>
                <a:gd name="connsiteY0" fmla="*/ 2200717 h 2200717"/>
                <a:gd name="connsiteX1" fmla="*/ 1300243 w 2484769"/>
                <a:gd name="connsiteY1" fmla="*/ 2169928 h 2200717"/>
                <a:gd name="connsiteX2" fmla="*/ 1849999 w 2484769"/>
                <a:gd name="connsiteY2" fmla="*/ 2043737 h 2200717"/>
                <a:gd name="connsiteX3" fmla="*/ 2218782 w 2484769"/>
                <a:gd name="connsiteY3" fmla="*/ 1773558 h 2200717"/>
                <a:gd name="connsiteX4" fmla="*/ 2482039 w 2484769"/>
                <a:gd name="connsiteY4" fmla="*/ 1220407 h 2200717"/>
                <a:gd name="connsiteX5" fmla="*/ 2054408 w 2484769"/>
                <a:gd name="connsiteY5" fmla="*/ 620266 h 2200717"/>
                <a:gd name="connsiteX6" fmla="*/ 1382618 w 2484769"/>
                <a:gd name="connsiteY6" fmla="*/ 85894 h 2200717"/>
                <a:gd name="connsiteX7" fmla="*/ 62444 w 2484769"/>
                <a:gd name="connsiteY7" fmla="*/ 19758 h 2200717"/>
                <a:gd name="connsiteX0" fmla="*/ 0 w 2438868"/>
                <a:gd name="connsiteY0" fmla="*/ 2200717 h 2200717"/>
                <a:gd name="connsiteX1" fmla="*/ 1300243 w 2438868"/>
                <a:gd name="connsiteY1" fmla="*/ 2169928 h 2200717"/>
                <a:gd name="connsiteX2" fmla="*/ 1849999 w 2438868"/>
                <a:gd name="connsiteY2" fmla="*/ 2043737 h 2200717"/>
                <a:gd name="connsiteX3" fmla="*/ 2218782 w 2438868"/>
                <a:gd name="connsiteY3" fmla="*/ 1773558 h 2200717"/>
                <a:gd name="connsiteX4" fmla="*/ 2435514 w 2438868"/>
                <a:gd name="connsiteY4" fmla="*/ 1188146 h 2200717"/>
                <a:gd name="connsiteX5" fmla="*/ 2054408 w 2438868"/>
                <a:gd name="connsiteY5" fmla="*/ 620266 h 2200717"/>
                <a:gd name="connsiteX6" fmla="*/ 1382618 w 2438868"/>
                <a:gd name="connsiteY6" fmla="*/ 85894 h 2200717"/>
                <a:gd name="connsiteX7" fmla="*/ 62444 w 2438868"/>
                <a:gd name="connsiteY7" fmla="*/ 19758 h 2200717"/>
                <a:gd name="connsiteX0" fmla="*/ 0 w 2438712"/>
                <a:gd name="connsiteY0" fmla="*/ 2200717 h 2200717"/>
                <a:gd name="connsiteX1" fmla="*/ 1300243 w 2438712"/>
                <a:gd name="connsiteY1" fmla="*/ 2169928 h 2200717"/>
                <a:gd name="connsiteX2" fmla="*/ 1901391 w 2438712"/>
                <a:gd name="connsiteY2" fmla="*/ 2122814 h 2200717"/>
                <a:gd name="connsiteX3" fmla="*/ 2218782 w 2438712"/>
                <a:gd name="connsiteY3" fmla="*/ 1773558 h 2200717"/>
                <a:gd name="connsiteX4" fmla="*/ 2435514 w 2438712"/>
                <a:gd name="connsiteY4" fmla="*/ 1188146 h 2200717"/>
                <a:gd name="connsiteX5" fmla="*/ 2054408 w 2438712"/>
                <a:gd name="connsiteY5" fmla="*/ 620266 h 2200717"/>
                <a:gd name="connsiteX6" fmla="*/ 1382618 w 2438712"/>
                <a:gd name="connsiteY6" fmla="*/ 85894 h 2200717"/>
                <a:gd name="connsiteX7" fmla="*/ 62444 w 2438712"/>
                <a:gd name="connsiteY7" fmla="*/ 19758 h 2200717"/>
                <a:gd name="connsiteX0" fmla="*/ 0 w 2438712"/>
                <a:gd name="connsiteY0" fmla="*/ 2200717 h 2280665"/>
                <a:gd name="connsiteX1" fmla="*/ 1342685 w 2438712"/>
                <a:gd name="connsiteY1" fmla="*/ 2280665 h 2280665"/>
                <a:gd name="connsiteX2" fmla="*/ 1901391 w 2438712"/>
                <a:gd name="connsiteY2" fmla="*/ 2122814 h 2280665"/>
                <a:gd name="connsiteX3" fmla="*/ 2218782 w 2438712"/>
                <a:gd name="connsiteY3" fmla="*/ 1773558 h 2280665"/>
                <a:gd name="connsiteX4" fmla="*/ 2435514 w 2438712"/>
                <a:gd name="connsiteY4" fmla="*/ 1188146 h 2280665"/>
                <a:gd name="connsiteX5" fmla="*/ 2054408 w 2438712"/>
                <a:gd name="connsiteY5" fmla="*/ 620266 h 2280665"/>
                <a:gd name="connsiteX6" fmla="*/ 1382618 w 2438712"/>
                <a:gd name="connsiteY6" fmla="*/ 85894 h 2280665"/>
                <a:gd name="connsiteX7" fmla="*/ 62444 w 2438712"/>
                <a:gd name="connsiteY7" fmla="*/ 19758 h 2280665"/>
                <a:gd name="connsiteX0" fmla="*/ 0 w 2479364"/>
                <a:gd name="connsiteY0" fmla="*/ 2200717 h 2280665"/>
                <a:gd name="connsiteX1" fmla="*/ 1342685 w 2479364"/>
                <a:gd name="connsiteY1" fmla="*/ 2280665 h 2280665"/>
                <a:gd name="connsiteX2" fmla="*/ 1901391 w 2479364"/>
                <a:gd name="connsiteY2" fmla="*/ 2122814 h 2280665"/>
                <a:gd name="connsiteX3" fmla="*/ 2411381 w 2479364"/>
                <a:gd name="connsiteY3" fmla="*/ 2228911 h 2280665"/>
                <a:gd name="connsiteX4" fmla="*/ 2435514 w 2479364"/>
                <a:gd name="connsiteY4" fmla="*/ 1188146 h 2280665"/>
                <a:gd name="connsiteX5" fmla="*/ 2054408 w 2479364"/>
                <a:gd name="connsiteY5" fmla="*/ 620266 h 2280665"/>
                <a:gd name="connsiteX6" fmla="*/ 1382618 w 2479364"/>
                <a:gd name="connsiteY6" fmla="*/ 85894 h 2280665"/>
                <a:gd name="connsiteX7" fmla="*/ 62444 w 2479364"/>
                <a:gd name="connsiteY7" fmla="*/ 19758 h 2280665"/>
                <a:gd name="connsiteX0" fmla="*/ 0 w 2478391"/>
                <a:gd name="connsiteY0" fmla="*/ 2200717 h 2330261"/>
                <a:gd name="connsiteX1" fmla="*/ 1342685 w 2478391"/>
                <a:gd name="connsiteY1" fmla="*/ 2280665 h 2330261"/>
                <a:gd name="connsiteX2" fmla="*/ 1918190 w 2478391"/>
                <a:gd name="connsiteY2" fmla="*/ 2296310 h 2330261"/>
                <a:gd name="connsiteX3" fmla="*/ 2411381 w 2478391"/>
                <a:gd name="connsiteY3" fmla="*/ 2228911 h 2330261"/>
                <a:gd name="connsiteX4" fmla="*/ 2435514 w 2478391"/>
                <a:gd name="connsiteY4" fmla="*/ 1188146 h 2330261"/>
                <a:gd name="connsiteX5" fmla="*/ 2054408 w 2478391"/>
                <a:gd name="connsiteY5" fmla="*/ 620266 h 2330261"/>
                <a:gd name="connsiteX6" fmla="*/ 1382618 w 2478391"/>
                <a:gd name="connsiteY6" fmla="*/ 85894 h 2330261"/>
                <a:gd name="connsiteX7" fmla="*/ 62444 w 2478391"/>
                <a:gd name="connsiteY7" fmla="*/ 19758 h 2330261"/>
                <a:gd name="connsiteX0" fmla="*/ 0 w 2478391"/>
                <a:gd name="connsiteY0" fmla="*/ 2180959 h 2310503"/>
                <a:gd name="connsiteX1" fmla="*/ 1342685 w 2478391"/>
                <a:gd name="connsiteY1" fmla="*/ 2260907 h 2310503"/>
                <a:gd name="connsiteX2" fmla="*/ 1918190 w 2478391"/>
                <a:gd name="connsiteY2" fmla="*/ 2276552 h 2310503"/>
                <a:gd name="connsiteX3" fmla="*/ 2411381 w 2478391"/>
                <a:gd name="connsiteY3" fmla="*/ 2209153 h 2310503"/>
                <a:gd name="connsiteX4" fmla="*/ 2435514 w 2478391"/>
                <a:gd name="connsiteY4" fmla="*/ 1168388 h 2310503"/>
                <a:gd name="connsiteX5" fmla="*/ 2054408 w 2478391"/>
                <a:gd name="connsiteY5" fmla="*/ 600508 h 2310503"/>
                <a:gd name="connsiteX6" fmla="*/ 62444 w 2478391"/>
                <a:gd name="connsiteY6" fmla="*/ 0 h 2310503"/>
                <a:gd name="connsiteX0" fmla="*/ 0 w 2478391"/>
                <a:gd name="connsiteY0" fmla="*/ 1580451 h 1709995"/>
                <a:gd name="connsiteX1" fmla="*/ 1342685 w 2478391"/>
                <a:gd name="connsiteY1" fmla="*/ 1660399 h 1709995"/>
                <a:gd name="connsiteX2" fmla="*/ 1918190 w 2478391"/>
                <a:gd name="connsiteY2" fmla="*/ 1676044 h 1709995"/>
                <a:gd name="connsiteX3" fmla="*/ 2411381 w 2478391"/>
                <a:gd name="connsiteY3" fmla="*/ 1608645 h 1709995"/>
                <a:gd name="connsiteX4" fmla="*/ 2435514 w 2478391"/>
                <a:gd name="connsiteY4" fmla="*/ 567880 h 1709995"/>
                <a:gd name="connsiteX5" fmla="*/ 2054408 w 2478391"/>
                <a:gd name="connsiteY5" fmla="*/ 0 h 1709995"/>
                <a:gd name="connsiteX0" fmla="*/ 0 w 2478391"/>
                <a:gd name="connsiteY0" fmla="*/ 1012571 h 1142115"/>
                <a:gd name="connsiteX1" fmla="*/ 1342685 w 2478391"/>
                <a:gd name="connsiteY1" fmla="*/ 1092519 h 1142115"/>
                <a:gd name="connsiteX2" fmla="*/ 1918190 w 2478391"/>
                <a:gd name="connsiteY2" fmla="*/ 1108164 h 1142115"/>
                <a:gd name="connsiteX3" fmla="*/ 2411381 w 2478391"/>
                <a:gd name="connsiteY3" fmla="*/ 1040765 h 1142115"/>
                <a:gd name="connsiteX4" fmla="*/ 2435514 w 2478391"/>
                <a:gd name="connsiteY4" fmla="*/ 0 h 1142115"/>
                <a:gd name="connsiteX0" fmla="*/ 0 w 2411381"/>
                <a:gd name="connsiteY0" fmla="*/ 0 h 129544"/>
                <a:gd name="connsiteX1" fmla="*/ 1342685 w 2411381"/>
                <a:gd name="connsiteY1" fmla="*/ 79948 h 129544"/>
                <a:gd name="connsiteX2" fmla="*/ 1918190 w 2411381"/>
                <a:gd name="connsiteY2" fmla="*/ 95593 h 129544"/>
                <a:gd name="connsiteX3" fmla="*/ 2411381 w 2411381"/>
                <a:gd name="connsiteY3" fmla="*/ 28194 h 129544"/>
                <a:gd name="connsiteX0" fmla="*/ 0 w 2409371"/>
                <a:gd name="connsiteY0" fmla="*/ 0 h 167763"/>
                <a:gd name="connsiteX1" fmla="*/ 1342685 w 2409371"/>
                <a:gd name="connsiteY1" fmla="*/ 79948 h 167763"/>
                <a:gd name="connsiteX2" fmla="*/ 1918190 w 2409371"/>
                <a:gd name="connsiteY2" fmla="*/ 95593 h 167763"/>
                <a:gd name="connsiteX3" fmla="*/ 2409371 w 2409371"/>
                <a:gd name="connsiteY3" fmla="*/ 81890 h 167763"/>
                <a:gd name="connsiteX0" fmla="*/ 0 w 2409371"/>
                <a:gd name="connsiteY0" fmla="*/ 0 h 95611"/>
                <a:gd name="connsiteX1" fmla="*/ 1342685 w 2409371"/>
                <a:gd name="connsiteY1" fmla="*/ 79948 h 95611"/>
                <a:gd name="connsiteX2" fmla="*/ 1918190 w 2409371"/>
                <a:gd name="connsiteY2" fmla="*/ 95593 h 95611"/>
                <a:gd name="connsiteX3" fmla="*/ 2409371 w 2409371"/>
                <a:gd name="connsiteY3" fmla="*/ 81890 h 95611"/>
                <a:gd name="connsiteX0" fmla="*/ 0 w 2672660"/>
                <a:gd name="connsiteY0" fmla="*/ 0 h 114656"/>
                <a:gd name="connsiteX1" fmla="*/ 1605974 w 2672660"/>
                <a:gd name="connsiteY1" fmla="*/ 98906 h 114656"/>
                <a:gd name="connsiteX2" fmla="*/ 2181479 w 2672660"/>
                <a:gd name="connsiteY2" fmla="*/ 114551 h 114656"/>
                <a:gd name="connsiteX3" fmla="*/ 2672660 w 2672660"/>
                <a:gd name="connsiteY3" fmla="*/ 100848 h 114656"/>
                <a:gd name="connsiteX0" fmla="*/ 0 w 2694284"/>
                <a:gd name="connsiteY0" fmla="*/ 0 h 147363"/>
                <a:gd name="connsiteX1" fmla="*/ 1605974 w 2694284"/>
                <a:gd name="connsiteY1" fmla="*/ 98906 h 147363"/>
                <a:gd name="connsiteX2" fmla="*/ 2181479 w 2694284"/>
                <a:gd name="connsiteY2" fmla="*/ 114551 h 147363"/>
                <a:gd name="connsiteX3" fmla="*/ 2694284 w 2694284"/>
                <a:gd name="connsiteY3" fmla="*/ 145477 h 147363"/>
                <a:gd name="connsiteX0" fmla="*/ 0 w 2571187"/>
                <a:gd name="connsiteY0" fmla="*/ 0 h 116965"/>
                <a:gd name="connsiteX1" fmla="*/ 1482877 w 2571187"/>
                <a:gd name="connsiteY1" fmla="*/ 68508 h 116965"/>
                <a:gd name="connsiteX2" fmla="*/ 2058382 w 2571187"/>
                <a:gd name="connsiteY2" fmla="*/ 84153 h 116965"/>
                <a:gd name="connsiteX3" fmla="*/ 2571187 w 2571187"/>
                <a:gd name="connsiteY3" fmla="*/ 115079 h 116965"/>
              </a:gdLst>
              <a:ahLst/>
              <a:cxnLst>
                <a:cxn ang="0">
                  <a:pos x="connsiteX0" y="connsiteY0"/>
                </a:cxn>
                <a:cxn ang="0">
                  <a:pos x="connsiteX1" y="connsiteY1"/>
                </a:cxn>
                <a:cxn ang="0">
                  <a:pos x="connsiteX2" y="connsiteY2"/>
                </a:cxn>
                <a:cxn ang="0">
                  <a:pos x="connsiteX3" y="connsiteY3"/>
                </a:cxn>
              </a:cxnLst>
              <a:rect l="l" t="t" r="r" b="b"/>
              <a:pathLst>
                <a:path w="2571187" h="116965">
                  <a:moveTo>
                    <a:pt x="0" y="0"/>
                  </a:moveTo>
                  <a:lnTo>
                    <a:pt x="1482877" y="68508"/>
                  </a:lnTo>
                  <a:cubicBezTo>
                    <a:pt x="1825941" y="82534"/>
                    <a:pt x="1876997" y="76391"/>
                    <a:pt x="2058382" y="84153"/>
                  </a:cubicBezTo>
                  <a:cubicBezTo>
                    <a:pt x="2239767" y="91915"/>
                    <a:pt x="2452679" y="125160"/>
                    <a:pt x="2571187" y="115079"/>
                  </a:cubicBezTo>
                </a:path>
              </a:pathLst>
            </a:custGeom>
            <a:ln w="101600" cmpd="sng">
              <a:solidFill>
                <a:schemeClr val="bg2"/>
              </a:solidFill>
              <a:headEnd type="triangle" w="sm" len="sm"/>
              <a:tailEnd type="none" w="sm" len="sm"/>
            </a:ln>
          </p:spPr>
          <p:txBody>
            <a:bodyPr rtlCol="0" anchor="ctr"/>
            <a:lstStyle/>
            <a:p>
              <a:pPr algn="ctr"/>
              <a:endParaRPr lang="en-US" sz="1100"/>
            </a:p>
          </p:txBody>
        </p:sp>
        <p:sp>
          <p:nvSpPr>
            <p:cNvPr id="62" name="TextBox 61"/>
            <p:cNvSpPr txBox="1"/>
            <p:nvPr/>
          </p:nvSpPr>
          <p:spPr>
            <a:xfrm flipH="1">
              <a:off x="6899342" y="3863632"/>
              <a:ext cx="185794" cy="170378"/>
            </a:xfrm>
            <a:prstGeom prst="rect">
              <a:avLst/>
            </a:prstGeom>
            <a:solidFill>
              <a:schemeClr val="bg2"/>
            </a:solidFill>
            <a:ln>
              <a:solidFill>
                <a:srgbClr val="FFFFFF"/>
              </a:solidFill>
            </a:ln>
          </p:spPr>
          <p:txBody>
            <a:bodyPr wrap="none" rtlCol="0" anchor="ctr">
              <a:noAutofit/>
            </a:bodyPr>
            <a:lstStyle/>
            <a:p>
              <a:pPr algn="ctr"/>
              <a:r>
                <a:rPr lang="en-US" sz="1000" b="1" dirty="0">
                  <a:solidFill>
                    <a:schemeClr val="bg1"/>
                  </a:solidFill>
                  <a:latin typeface="Trebuchet MS" pitchFamily="34" charset="0"/>
                </a:rPr>
                <a:t>VF</a:t>
              </a:r>
            </a:p>
          </p:txBody>
        </p:sp>
        <p:sp>
          <p:nvSpPr>
            <p:cNvPr id="63" name="TextBox 62"/>
            <p:cNvSpPr txBox="1"/>
            <p:nvPr/>
          </p:nvSpPr>
          <p:spPr>
            <a:xfrm flipH="1">
              <a:off x="8958014" y="3265912"/>
              <a:ext cx="185794" cy="170378"/>
            </a:xfrm>
            <a:prstGeom prst="rect">
              <a:avLst/>
            </a:prstGeom>
            <a:solidFill>
              <a:schemeClr val="bg2"/>
            </a:solidFill>
            <a:ln>
              <a:solidFill>
                <a:srgbClr val="FFFFFF"/>
              </a:solidFill>
            </a:ln>
          </p:spPr>
          <p:txBody>
            <a:bodyPr wrap="none" rtlCol="0" anchor="ctr">
              <a:noAutofit/>
            </a:bodyPr>
            <a:lstStyle/>
            <a:p>
              <a:pPr algn="ctr"/>
              <a:r>
                <a:rPr lang="en-US" sz="1000" b="1" dirty="0">
                  <a:solidFill>
                    <a:schemeClr val="bg1"/>
                  </a:solidFill>
                  <a:latin typeface="Trebuchet MS" pitchFamily="34" charset="0"/>
                </a:rPr>
                <a:t>VF</a:t>
              </a:r>
            </a:p>
          </p:txBody>
        </p:sp>
        <p:sp>
          <p:nvSpPr>
            <p:cNvPr id="64" name="TextBox 63"/>
            <p:cNvSpPr txBox="1"/>
            <p:nvPr/>
          </p:nvSpPr>
          <p:spPr>
            <a:xfrm flipH="1">
              <a:off x="6903008" y="2582628"/>
              <a:ext cx="185794" cy="170378"/>
            </a:xfrm>
            <a:prstGeom prst="rect">
              <a:avLst/>
            </a:prstGeom>
            <a:solidFill>
              <a:schemeClr val="bg2"/>
            </a:solidFill>
            <a:ln>
              <a:solidFill>
                <a:srgbClr val="FFFFFF"/>
              </a:solidFill>
            </a:ln>
          </p:spPr>
          <p:txBody>
            <a:bodyPr wrap="none" rtlCol="0" anchor="ctr">
              <a:noAutofit/>
            </a:bodyPr>
            <a:lstStyle/>
            <a:p>
              <a:pPr algn="ctr"/>
              <a:r>
                <a:rPr lang="en-US" sz="1000" b="1" dirty="0">
                  <a:solidFill>
                    <a:schemeClr val="bg1"/>
                  </a:solidFill>
                  <a:latin typeface="Trebuchet MS" pitchFamily="34" charset="0"/>
                </a:rPr>
                <a:t>VF</a:t>
              </a:r>
            </a:p>
          </p:txBody>
        </p:sp>
        <p:grpSp>
          <p:nvGrpSpPr>
            <p:cNvPr id="65" name="Group 64"/>
            <p:cNvGrpSpPr/>
            <p:nvPr/>
          </p:nvGrpSpPr>
          <p:grpSpPr>
            <a:xfrm>
              <a:off x="6003617" y="2380752"/>
              <a:ext cx="3983686" cy="892987"/>
              <a:chOff x="4958397" y="1708391"/>
              <a:chExt cx="4682459" cy="1049624"/>
            </a:xfrm>
          </p:grpSpPr>
          <p:grpSp>
            <p:nvGrpSpPr>
              <p:cNvPr id="67" name="Group 66"/>
              <p:cNvGrpSpPr/>
              <p:nvPr/>
            </p:nvGrpSpPr>
            <p:grpSpPr>
              <a:xfrm>
                <a:off x="4958397" y="1708391"/>
                <a:ext cx="4682459" cy="1049624"/>
                <a:chOff x="4958397" y="1708391"/>
                <a:chExt cx="4682459" cy="1049624"/>
              </a:xfrm>
            </p:grpSpPr>
            <p:sp>
              <p:nvSpPr>
                <p:cNvPr id="69" name="Freeform 68"/>
                <p:cNvSpPr/>
                <p:nvPr/>
              </p:nvSpPr>
              <p:spPr>
                <a:xfrm>
                  <a:off x="4958397" y="1898160"/>
                  <a:ext cx="4682459" cy="859855"/>
                </a:xfrm>
                <a:custGeom>
                  <a:avLst/>
                  <a:gdLst>
                    <a:gd name="connsiteX0" fmla="*/ 0 w 1041025"/>
                    <a:gd name="connsiteY0" fmla="*/ 0 h 697512"/>
                    <a:gd name="connsiteX1" fmla="*/ 1041025 w 1041025"/>
                    <a:gd name="connsiteY1" fmla="*/ 697512 h 697512"/>
                    <a:gd name="connsiteX2" fmla="*/ 1041025 w 1041025"/>
                    <a:gd name="connsiteY2" fmla="*/ 697512 h 697512"/>
                    <a:gd name="connsiteX0" fmla="*/ 0 w 1099433"/>
                    <a:gd name="connsiteY0" fmla="*/ 0 h 874493"/>
                    <a:gd name="connsiteX1" fmla="*/ 1041025 w 1099433"/>
                    <a:gd name="connsiteY1" fmla="*/ 697512 h 874493"/>
                    <a:gd name="connsiteX2" fmla="*/ 957743 w 1099433"/>
                    <a:gd name="connsiteY2" fmla="*/ 874493 h 874493"/>
                    <a:gd name="connsiteX0" fmla="*/ 0 w 958713"/>
                    <a:gd name="connsiteY0" fmla="*/ 0 h 874493"/>
                    <a:gd name="connsiteX1" fmla="*/ 249846 w 958713"/>
                    <a:gd name="connsiteY1" fmla="*/ 447657 h 874493"/>
                    <a:gd name="connsiteX2" fmla="*/ 957743 w 958713"/>
                    <a:gd name="connsiteY2" fmla="*/ 874493 h 874493"/>
                    <a:gd name="connsiteX0" fmla="*/ 0 w 958581"/>
                    <a:gd name="connsiteY0" fmla="*/ 0 h 874493"/>
                    <a:gd name="connsiteX1" fmla="*/ 156154 w 958581"/>
                    <a:gd name="connsiteY1" fmla="*/ 499710 h 874493"/>
                    <a:gd name="connsiteX2" fmla="*/ 957743 w 958581"/>
                    <a:gd name="connsiteY2" fmla="*/ 874493 h 874493"/>
                    <a:gd name="connsiteX0" fmla="*/ 0 w 1531278"/>
                    <a:gd name="connsiteY0" fmla="*/ 0 h 916136"/>
                    <a:gd name="connsiteX1" fmla="*/ 728718 w 1531278"/>
                    <a:gd name="connsiteY1" fmla="*/ 541353 h 916136"/>
                    <a:gd name="connsiteX2" fmla="*/ 1530307 w 1531278"/>
                    <a:gd name="connsiteY2" fmla="*/ 916136 h 916136"/>
                    <a:gd name="connsiteX0" fmla="*/ 0 w 2040975"/>
                    <a:gd name="connsiteY0" fmla="*/ 0 h 926547"/>
                    <a:gd name="connsiteX1" fmla="*/ 728718 w 2040975"/>
                    <a:gd name="connsiteY1" fmla="*/ 541353 h 926547"/>
                    <a:gd name="connsiteX2" fmla="*/ 2040409 w 2040975"/>
                    <a:gd name="connsiteY2" fmla="*/ 926547 h 926547"/>
                    <a:gd name="connsiteX0" fmla="*/ 0 w 2040975"/>
                    <a:gd name="connsiteY0" fmla="*/ 0 h 926547"/>
                    <a:gd name="connsiteX1" fmla="*/ 728718 w 2040975"/>
                    <a:gd name="connsiteY1" fmla="*/ 687102 h 926547"/>
                    <a:gd name="connsiteX2" fmla="*/ 2040409 w 2040975"/>
                    <a:gd name="connsiteY2" fmla="*/ 926547 h 926547"/>
                    <a:gd name="connsiteX0" fmla="*/ 0 w 2041054"/>
                    <a:gd name="connsiteY0" fmla="*/ 0 h 926547"/>
                    <a:gd name="connsiteX1" fmla="*/ 728718 w 2041054"/>
                    <a:gd name="connsiteY1" fmla="*/ 687102 h 926547"/>
                    <a:gd name="connsiteX2" fmla="*/ 2040409 w 2041054"/>
                    <a:gd name="connsiteY2" fmla="*/ 926547 h 926547"/>
                    <a:gd name="connsiteX0" fmla="*/ 0 w 2040409"/>
                    <a:gd name="connsiteY0" fmla="*/ 0 h 926547"/>
                    <a:gd name="connsiteX1" fmla="*/ 728718 w 2040409"/>
                    <a:gd name="connsiteY1" fmla="*/ 687102 h 926547"/>
                    <a:gd name="connsiteX2" fmla="*/ 1353331 w 2040409"/>
                    <a:gd name="connsiteY2" fmla="*/ 707923 h 926547"/>
                    <a:gd name="connsiteX3" fmla="*/ 2040409 w 2040409"/>
                    <a:gd name="connsiteY3" fmla="*/ 926547 h 926547"/>
                    <a:gd name="connsiteX0" fmla="*/ 0 w 2040409"/>
                    <a:gd name="connsiteY0" fmla="*/ 0 h 926547"/>
                    <a:gd name="connsiteX1" fmla="*/ 728718 w 2040409"/>
                    <a:gd name="connsiteY1" fmla="*/ 687102 h 926547"/>
                    <a:gd name="connsiteX2" fmla="*/ 1342921 w 2040409"/>
                    <a:gd name="connsiteY2" fmla="*/ 874493 h 926547"/>
                    <a:gd name="connsiteX3" fmla="*/ 2040409 w 2040409"/>
                    <a:gd name="connsiteY3" fmla="*/ 926547 h 926547"/>
                    <a:gd name="connsiteX0" fmla="*/ 0 w 2040409"/>
                    <a:gd name="connsiteY0" fmla="*/ 0 h 926547"/>
                    <a:gd name="connsiteX1" fmla="*/ 191518 w 2040409"/>
                    <a:gd name="connsiteY1" fmla="*/ 159406 h 926547"/>
                    <a:gd name="connsiteX2" fmla="*/ 728718 w 2040409"/>
                    <a:gd name="connsiteY2" fmla="*/ 687102 h 926547"/>
                    <a:gd name="connsiteX3" fmla="*/ 1342921 w 2040409"/>
                    <a:gd name="connsiteY3" fmla="*/ 874493 h 926547"/>
                    <a:gd name="connsiteX4" fmla="*/ 2040409 w 2040409"/>
                    <a:gd name="connsiteY4" fmla="*/ 926547 h 926547"/>
                    <a:gd name="connsiteX0" fmla="*/ 0 w 2040409"/>
                    <a:gd name="connsiteY0" fmla="*/ 0 h 926547"/>
                    <a:gd name="connsiteX1" fmla="*/ 360939 w 2040409"/>
                    <a:gd name="connsiteY1" fmla="*/ 79703 h 926547"/>
                    <a:gd name="connsiteX2" fmla="*/ 728718 w 2040409"/>
                    <a:gd name="connsiteY2" fmla="*/ 687102 h 926547"/>
                    <a:gd name="connsiteX3" fmla="*/ 1342921 w 2040409"/>
                    <a:gd name="connsiteY3" fmla="*/ 874493 h 926547"/>
                    <a:gd name="connsiteX4" fmla="*/ 2040409 w 2040409"/>
                    <a:gd name="connsiteY4" fmla="*/ 926547 h 926547"/>
                    <a:gd name="connsiteX0" fmla="*/ 0 w 2040409"/>
                    <a:gd name="connsiteY0" fmla="*/ 0 h 926547"/>
                    <a:gd name="connsiteX1" fmla="*/ 360939 w 2040409"/>
                    <a:gd name="connsiteY1" fmla="*/ 79703 h 926547"/>
                    <a:gd name="connsiteX2" fmla="*/ 728718 w 2040409"/>
                    <a:gd name="connsiteY2" fmla="*/ 687102 h 926547"/>
                    <a:gd name="connsiteX3" fmla="*/ 1342921 w 2040409"/>
                    <a:gd name="connsiteY3" fmla="*/ 874493 h 926547"/>
                    <a:gd name="connsiteX4" fmla="*/ 2040409 w 2040409"/>
                    <a:gd name="connsiteY4" fmla="*/ 926547 h 926547"/>
                    <a:gd name="connsiteX0" fmla="*/ 0 w 2040409"/>
                    <a:gd name="connsiteY0" fmla="*/ 22996 h 949543"/>
                    <a:gd name="connsiteX1" fmla="*/ 265180 w 2040409"/>
                    <a:gd name="connsiteY1" fmla="*/ 52885 h 949543"/>
                    <a:gd name="connsiteX2" fmla="*/ 728718 w 2040409"/>
                    <a:gd name="connsiteY2" fmla="*/ 710098 h 949543"/>
                    <a:gd name="connsiteX3" fmla="*/ 1342921 w 2040409"/>
                    <a:gd name="connsiteY3" fmla="*/ 897489 h 949543"/>
                    <a:gd name="connsiteX4" fmla="*/ 2040409 w 2040409"/>
                    <a:gd name="connsiteY4" fmla="*/ 949543 h 949543"/>
                    <a:gd name="connsiteX0" fmla="*/ 0 w 2040409"/>
                    <a:gd name="connsiteY0" fmla="*/ 22996 h 949543"/>
                    <a:gd name="connsiteX1" fmla="*/ 265180 w 2040409"/>
                    <a:gd name="connsiteY1" fmla="*/ 52885 h 949543"/>
                    <a:gd name="connsiteX2" fmla="*/ 507736 w 2040409"/>
                    <a:gd name="connsiteY2" fmla="*/ 132252 h 949543"/>
                    <a:gd name="connsiteX3" fmla="*/ 1342921 w 2040409"/>
                    <a:gd name="connsiteY3" fmla="*/ 897489 h 949543"/>
                    <a:gd name="connsiteX4" fmla="*/ 2040409 w 2040409"/>
                    <a:gd name="connsiteY4" fmla="*/ 949543 h 949543"/>
                    <a:gd name="connsiteX0" fmla="*/ 0 w 2040409"/>
                    <a:gd name="connsiteY0" fmla="*/ 22996 h 949543"/>
                    <a:gd name="connsiteX1" fmla="*/ 228349 w 2040409"/>
                    <a:gd name="connsiteY1" fmla="*/ 52885 h 949543"/>
                    <a:gd name="connsiteX2" fmla="*/ 507736 w 2040409"/>
                    <a:gd name="connsiteY2" fmla="*/ 132252 h 949543"/>
                    <a:gd name="connsiteX3" fmla="*/ 1342921 w 2040409"/>
                    <a:gd name="connsiteY3" fmla="*/ 897489 h 949543"/>
                    <a:gd name="connsiteX4" fmla="*/ 2040409 w 2040409"/>
                    <a:gd name="connsiteY4" fmla="*/ 949543 h 949543"/>
                    <a:gd name="connsiteX0" fmla="*/ 0 w 2040409"/>
                    <a:gd name="connsiteY0" fmla="*/ 0 h 926547"/>
                    <a:gd name="connsiteX1" fmla="*/ 228349 w 2040409"/>
                    <a:gd name="connsiteY1" fmla="*/ 29889 h 926547"/>
                    <a:gd name="connsiteX2" fmla="*/ 507736 w 2040409"/>
                    <a:gd name="connsiteY2" fmla="*/ 109256 h 926547"/>
                    <a:gd name="connsiteX3" fmla="*/ 1342921 w 2040409"/>
                    <a:gd name="connsiteY3" fmla="*/ 874493 h 926547"/>
                    <a:gd name="connsiteX4" fmla="*/ 2040409 w 2040409"/>
                    <a:gd name="connsiteY4" fmla="*/ 926547 h 926547"/>
                    <a:gd name="connsiteX0" fmla="*/ 0 w 2040409"/>
                    <a:gd name="connsiteY0" fmla="*/ 0 h 926547"/>
                    <a:gd name="connsiteX1" fmla="*/ 228349 w 2040409"/>
                    <a:gd name="connsiteY1" fmla="*/ 29889 h 926547"/>
                    <a:gd name="connsiteX2" fmla="*/ 507736 w 2040409"/>
                    <a:gd name="connsiteY2" fmla="*/ 109256 h 926547"/>
                    <a:gd name="connsiteX3" fmla="*/ 849393 w 2040409"/>
                    <a:gd name="connsiteY3" fmla="*/ 655311 h 926547"/>
                    <a:gd name="connsiteX4" fmla="*/ 2040409 w 2040409"/>
                    <a:gd name="connsiteY4" fmla="*/ 926547 h 926547"/>
                    <a:gd name="connsiteX0" fmla="*/ 0 w 2040409"/>
                    <a:gd name="connsiteY0" fmla="*/ 0 h 926547"/>
                    <a:gd name="connsiteX1" fmla="*/ 228349 w 2040409"/>
                    <a:gd name="connsiteY1" fmla="*/ 29889 h 926547"/>
                    <a:gd name="connsiteX2" fmla="*/ 507736 w 2040409"/>
                    <a:gd name="connsiteY2" fmla="*/ 109256 h 926547"/>
                    <a:gd name="connsiteX3" fmla="*/ 849393 w 2040409"/>
                    <a:gd name="connsiteY3" fmla="*/ 655311 h 926547"/>
                    <a:gd name="connsiteX4" fmla="*/ 2040409 w 2040409"/>
                    <a:gd name="connsiteY4" fmla="*/ 926547 h 926547"/>
                    <a:gd name="connsiteX0" fmla="*/ 0 w 2040409"/>
                    <a:gd name="connsiteY0" fmla="*/ 0 h 926547"/>
                    <a:gd name="connsiteX1" fmla="*/ 228349 w 2040409"/>
                    <a:gd name="connsiteY1" fmla="*/ 29889 h 926547"/>
                    <a:gd name="connsiteX2" fmla="*/ 507736 w 2040409"/>
                    <a:gd name="connsiteY2" fmla="*/ 109256 h 926547"/>
                    <a:gd name="connsiteX3" fmla="*/ 849393 w 2040409"/>
                    <a:gd name="connsiteY3" fmla="*/ 655311 h 926547"/>
                    <a:gd name="connsiteX4" fmla="*/ 2040409 w 2040409"/>
                    <a:gd name="connsiteY4" fmla="*/ 926547 h 926547"/>
                    <a:gd name="connsiteX0" fmla="*/ 0 w 2040409"/>
                    <a:gd name="connsiteY0" fmla="*/ 0 h 926547"/>
                    <a:gd name="connsiteX1" fmla="*/ 228349 w 2040409"/>
                    <a:gd name="connsiteY1" fmla="*/ 29889 h 926547"/>
                    <a:gd name="connsiteX2" fmla="*/ 507736 w 2040409"/>
                    <a:gd name="connsiteY2" fmla="*/ 109256 h 926547"/>
                    <a:gd name="connsiteX3" fmla="*/ 849393 w 2040409"/>
                    <a:gd name="connsiteY3" fmla="*/ 655311 h 926547"/>
                    <a:gd name="connsiteX4" fmla="*/ 1237504 w 2040409"/>
                    <a:gd name="connsiteY4" fmla="*/ 767140 h 926547"/>
                    <a:gd name="connsiteX5" fmla="*/ 2040409 w 2040409"/>
                    <a:gd name="connsiteY5" fmla="*/ 926547 h 926547"/>
                    <a:gd name="connsiteX0" fmla="*/ 0 w 2040409"/>
                    <a:gd name="connsiteY0" fmla="*/ 0 h 926547"/>
                    <a:gd name="connsiteX1" fmla="*/ 228349 w 2040409"/>
                    <a:gd name="connsiteY1" fmla="*/ 29889 h 926547"/>
                    <a:gd name="connsiteX2" fmla="*/ 507736 w 2040409"/>
                    <a:gd name="connsiteY2" fmla="*/ 109256 h 926547"/>
                    <a:gd name="connsiteX3" fmla="*/ 849393 w 2040409"/>
                    <a:gd name="connsiteY3" fmla="*/ 655311 h 926547"/>
                    <a:gd name="connsiteX4" fmla="*/ 1340630 w 2040409"/>
                    <a:gd name="connsiteY4" fmla="*/ 448328 h 926547"/>
                    <a:gd name="connsiteX5" fmla="*/ 2040409 w 2040409"/>
                    <a:gd name="connsiteY5" fmla="*/ 926547 h 926547"/>
                    <a:gd name="connsiteX0" fmla="*/ 0 w 1915186"/>
                    <a:gd name="connsiteY0" fmla="*/ 0 h 1653835"/>
                    <a:gd name="connsiteX1" fmla="*/ 228349 w 1915186"/>
                    <a:gd name="connsiteY1" fmla="*/ 29889 h 1653835"/>
                    <a:gd name="connsiteX2" fmla="*/ 507736 w 1915186"/>
                    <a:gd name="connsiteY2" fmla="*/ 109256 h 1653835"/>
                    <a:gd name="connsiteX3" fmla="*/ 849393 w 1915186"/>
                    <a:gd name="connsiteY3" fmla="*/ 655311 h 1653835"/>
                    <a:gd name="connsiteX4" fmla="*/ 1340630 w 1915186"/>
                    <a:gd name="connsiteY4" fmla="*/ 448328 h 1653835"/>
                    <a:gd name="connsiteX5" fmla="*/ 1915186 w 1915186"/>
                    <a:gd name="connsiteY5" fmla="*/ 1653835 h 1653835"/>
                    <a:gd name="connsiteX0" fmla="*/ 0 w 1915186"/>
                    <a:gd name="connsiteY0" fmla="*/ 0 h 1653835"/>
                    <a:gd name="connsiteX1" fmla="*/ 228349 w 1915186"/>
                    <a:gd name="connsiteY1" fmla="*/ 29889 h 1653835"/>
                    <a:gd name="connsiteX2" fmla="*/ 507736 w 1915186"/>
                    <a:gd name="connsiteY2" fmla="*/ 109256 h 1653835"/>
                    <a:gd name="connsiteX3" fmla="*/ 849393 w 1915186"/>
                    <a:gd name="connsiteY3" fmla="*/ 655311 h 1653835"/>
                    <a:gd name="connsiteX4" fmla="*/ 1340630 w 1915186"/>
                    <a:gd name="connsiteY4" fmla="*/ 448328 h 1653835"/>
                    <a:gd name="connsiteX5" fmla="*/ 1708934 w 1915186"/>
                    <a:gd name="connsiteY5" fmla="*/ 1255320 h 1653835"/>
                    <a:gd name="connsiteX6" fmla="*/ 1915186 w 1915186"/>
                    <a:gd name="connsiteY6" fmla="*/ 1653835 h 1653835"/>
                    <a:gd name="connsiteX0" fmla="*/ 0 w 1907820"/>
                    <a:gd name="connsiteY0" fmla="*/ 0 h 1942758"/>
                    <a:gd name="connsiteX1" fmla="*/ 228349 w 1907820"/>
                    <a:gd name="connsiteY1" fmla="*/ 29889 h 1942758"/>
                    <a:gd name="connsiteX2" fmla="*/ 507736 w 1907820"/>
                    <a:gd name="connsiteY2" fmla="*/ 109256 h 1942758"/>
                    <a:gd name="connsiteX3" fmla="*/ 849393 w 1907820"/>
                    <a:gd name="connsiteY3" fmla="*/ 655311 h 1942758"/>
                    <a:gd name="connsiteX4" fmla="*/ 1340630 w 1907820"/>
                    <a:gd name="connsiteY4" fmla="*/ 448328 h 1942758"/>
                    <a:gd name="connsiteX5" fmla="*/ 1708934 w 1907820"/>
                    <a:gd name="connsiteY5" fmla="*/ 1255320 h 1942758"/>
                    <a:gd name="connsiteX6" fmla="*/ 1907820 w 1907820"/>
                    <a:gd name="connsiteY6" fmla="*/ 1942758 h 1942758"/>
                    <a:gd name="connsiteX0" fmla="*/ 0 w 1949713"/>
                    <a:gd name="connsiteY0" fmla="*/ 0 h 1942758"/>
                    <a:gd name="connsiteX1" fmla="*/ 228349 w 1949713"/>
                    <a:gd name="connsiteY1" fmla="*/ 29889 h 1942758"/>
                    <a:gd name="connsiteX2" fmla="*/ 507736 w 1949713"/>
                    <a:gd name="connsiteY2" fmla="*/ 109256 h 1942758"/>
                    <a:gd name="connsiteX3" fmla="*/ 849393 w 1949713"/>
                    <a:gd name="connsiteY3" fmla="*/ 655311 h 1942758"/>
                    <a:gd name="connsiteX4" fmla="*/ 1340630 w 1949713"/>
                    <a:gd name="connsiteY4" fmla="*/ 448328 h 1942758"/>
                    <a:gd name="connsiteX5" fmla="*/ 1915185 w 1949713"/>
                    <a:gd name="connsiteY5" fmla="*/ 1633908 h 1942758"/>
                    <a:gd name="connsiteX6" fmla="*/ 1907820 w 1949713"/>
                    <a:gd name="connsiteY6" fmla="*/ 1942758 h 1942758"/>
                    <a:gd name="connsiteX0" fmla="*/ 0 w 1951062"/>
                    <a:gd name="connsiteY0" fmla="*/ 0 h 2022461"/>
                    <a:gd name="connsiteX1" fmla="*/ 228349 w 1951062"/>
                    <a:gd name="connsiteY1" fmla="*/ 29889 h 2022461"/>
                    <a:gd name="connsiteX2" fmla="*/ 507736 w 1951062"/>
                    <a:gd name="connsiteY2" fmla="*/ 109256 h 2022461"/>
                    <a:gd name="connsiteX3" fmla="*/ 849393 w 1951062"/>
                    <a:gd name="connsiteY3" fmla="*/ 655311 h 2022461"/>
                    <a:gd name="connsiteX4" fmla="*/ 1340630 w 1951062"/>
                    <a:gd name="connsiteY4" fmla="*/ 448328 h 2022461"/>
                    <a:gd name="connsiteX5" fmla="*/ 1915185 w 1951062"/>
                    <a:gd name="connsiteY5" fmla="*/ 1633908 h 2022461"/>
                    <a:gd name="connsiteX6" fmla="*/ 1915186 w 1951062"/>
                    <a:gd name="connsiteY6" fmla="*/ 2022461 h 2022461"/>
                    <a:gd name="connsiteX0" fmla="*/ 0 w 1951062"/>
                    <a:gd name="connsiteY0" fmla="*/ 0 h 2022461"/>
                    <a:gd name="connsiteX1" fmla="*/ 228349 w 1951062"/>
                    <a:gd name="connsiteY1" fmla="*/ 29889 h 2022461"/>
                    <a:gd name="connsiteX2" fmla="*/ 507736 w 1951062"/>
                    <a:gd name="connsiteY2" fmla="*/ 109256 h 2022461"/>
                    <a:gd name="connsiteX3" fmla="*/ 849393 w 1951062"/>
                    <a:gd name="connsiteY3" fmla="*/ 655311 h 2022461"/>
                    <a:gd name="connsiteX4" fmla="*/ 1340630 w 1951062"/>
                    <a:gd name="connsiteY4" fmla="*/ 448328 h 2022461"/>
                    <a:gd name="connsiteX5" fmla="*/ 1635273 w 1951062"/>
                    <a:gd name="connsiteY5" fmla="*/ 1006248 h 2022461"/>
                    <a:gd name="connsiteX6" fmla="*/ 1915185 w 1951062"/>
                    <a:gd name="connsiteY6" fmla="*/ 1633908 h 2022461"/>
                    <a:gd name="connsiteX7" fmla="*/ 1915186 w 1951062"/>
                    <a:gd name="connsiteY7" fmla="*/ 2022461 h 2022461"/>
                    <a:gd name="connsiteX0" fmla="*/ 0 w 1951062"/>
                    <a:gd name="connsiteY0" fmla="*/ 0 h 2022461"/>
                    <a:gd name="connsiteX1" fmla="*/ 228349 w 1951062"/>
                    <a:gd name="connsiteY1" fmla="*/ 29889 h 2022461"/>
                    <a:gd name="connsiteX2" fmla="*/ 507736 w 1951062"/>
                    <a:gd name="connsiteY2" fmla="*/ 109256 h 2022461"/>
                    <a:gd name="connsiteX3" fmla="*/ 849393 w 1951062"/>
                    <a:gd name="connsiteY3" fmla="*/ 655311 h 2022461"/>
                    <a:gd name="connsiteX4" fmla="*/ 1340630 w 1951062"/>
                    <a:gd name="connsiteY4" fmla="*/ 448328 h 2022461"/>
                    <a:gd name="connsiteX5" fmla="*/ 1598443 w 1951062"/>
                    <a:gd name="connsiteY5" fmla="*/ 1006248 h 2022461"/>
                    <a:gd name="connsiteX6" fmla="*/ 1915185 w 1951062"/>
                    <a:gd name="connsiteY6" fmla="*/ 1633908 h 2022461"/>
                    <a:gd name="connsiteX7" fmla="*/ 1915186 w 1951062"/>
                    <a:gd name="connsiteY7" fmla="*/ 2022461 h 2022461"/>
                    <a:gd name="connsiteX0" fmla="*/ 0 w 1951062"/>
                    <a:gd name="connsiteY0" fmla="*/ 144 h 2022605"/>
                    <a:gd name="connsiteX1" fmla="*/ 228349 w 1951062"/>
                    <a:gd name="connsiteY1" fmla="*/ 30033 h 2022605"/>
                    <a:gd name="connsiteX2" fmla="*/ 463539 w 1951062"/>
                    <a:gd name="connsiteY2" fmla="*/ 39660 h 2022605"/>
                    <a:gd name="connsiteX3" fmla="*/ 849393 w 1951062"/>
                    <a:gd name="connsiteY3" fmla="*/ 655455 h 2022605"/>
                    <a:gd name="connsiteX4" fmla="*/ 1340630 w 1951062"/>
                    <a:gd name="connsiteY4" fmla="*/ 448472 h 2022605"/>
                    <a:gd name="connsiteX5" fmla="*/ 1598443 w 1951062"/>
                    <a:gd name="connsiteY5" fmla="*/ 1006392 h 2022605"/>
                    <a:gd name="connsiteX6" fmla="*/ 1915185 w 1951062"/>
                    <a:gd name="connsiteY6" fmla="*/ 1634052 h 2022605"/>
                    <a:gd name="connsiteX7" fmla="*/ 1915186 w 1951062"/>
                    <a:gd name="connsiteY7" fmla="*/ 2022605 h 2022605"/>
                    <a:gd name="connsiteX0" fmla="*/ 0 w 1951062"/>
                    <a:gd name="connsiteY0" fmla="*/ 0 h 2022461"/>
                    <a:gd name="connsiteX1" fmla="*/ 228349 w 1951062"/>
                    <a:gd name="connsiteY1" fmla="*/ 29889 h 2022461"/>
                    <a:gd name="connsiteX2" fmla="*/ 463539 w 1951062"/>
                    <a:gd name="connsiteY2" fmla="*/ 39516 h 2022461"/>
                    <a:gd name="connsiteX3" fmla="*/ 1026179 w 1951062"/>
                    <a:gd name="connsiteY3" fmla="*/ 87427 h 2022461"/>
                    <a:gd name="connsiteX4" fmla="*/ 1340630 w 1951062"/>
                    <a:gd name="connsiteY4" fmla="*/ 448328 h 2022461"/>
                    <a:gd name="connsiteX5" fmla="*/ 1598443 w 1951062"/>
                    <a:gd name="connsiteY5" fmla="*/ 1006248 h 2022461"/>
                    <a:gd name="connsiteX6" fmla="*/ 1915185 w 1951062"/>
                    <a:gd name="connsiteY6" fmla="*/ 1633908 h 2022461"/>
                    <a:gd name="connsiteX7" fmla="*/ 1915186 w 1951062"/>
                    <a:gd name="connsiteY7" fmla="*/ 2022461 h 2022461"/>
                    <a:gd name="connsiteX0" fmla="*/ 0 w 1951062"/>
                    <a:gd name="connsiteY0" fmla="*/ 234064 h 2256525"/>
                    <a:gd name="connsiteX1" fmla="*/ 228349 w 1951062"/>
                    <a:gd name="connsiteY1" fmla="*/ 263953 h 2256525"/>
                    <a:gd name="connsiteX2" fmla="*/ 463539 w 1951062"/>
                    <a:gd name="connsiteY2" fmla="*/ 273580 h 2256525"/>
                    <a:gd name="connsiteX3" fmla="*/ 1026179 w 1951062"/>
                    <a:gd name="connsiteY3" fmla="*/ 321491 h 2256525"/>
                    <a:gd name="connsiteX4" fmla="*/ 1576345 w 1951062"/>
                    <a:gd name="connsiteY4" fmla="*/ 4917 h 2256525"/>
                    <a:gd name="connsiteX5" fmla="*/ 1598443 w 1951062"/>
                    <a:gd name="connsiteY5" fmla="*/ 1240312 h 2256525"/>
                    <a:gd name="connsiteX6" fmla="*/ 1915185 w 1951062"/>
                    <a:gd name="connsiteY6" fmla="*/ 1867972 h 2256525"/>
                    <a:gd name="connsiteX7" fmla="*/ 1915186 w 1951062"/>
                    <a:gd name="connsiteY7" fmla="*/ 2256525 h 2256525"/>
                    <a:gd name="connsiteX0" fmla="*/ 0 w 1951062"/>
                    <a:gd name="connsiteY0" fmla="*/ 827702 h 2850163"/>
                    <a:gd name="connsiteX1" fmla="*/ 228349 w 1951062"/>
                    <a:gd name="connsiteY1" fmla="*/ 857591 h 2850163"/>
                    <a:gd name="connsiteX2" fmla="*/ 463539 w 1951062"/>
                    <a:gd name="connsiteY2" fmla="*/ 867218 h 2850163"/>
                    <a:gd name="connsiteX3" fmla="*/ 1026179 w 1951062"/>
                    <a:gd name="connsiteY3" fmla="*/ 915129 h 2850163"/>
                    <a:gd name="connsiteX4" fmla="*/ 1576345 w 1951062"/>
                    <a:gd name="connsiteY4" fmla="*/ 598555 h 2850163"/>
                    <a:gd name="connsiteX5" fmla="*/ 1303799 w 1951062"/>
                    <a:gd name="connsiteY5" fmla="*/ 30673 h 2850163"/>
                    <a:gd name="connsiteX6" fmla="*/ 1915185 w 1951062"/>
                    <a:gd name="connsiteY6" fmla="*/ 2461610 h 2850163"/>
                    <a:gd name="connsiteX7" fmla="*/ 1915186 w 1951062"/>
                    <a:gd name="connsiteY7" fmla="*/ 2850163 h 2850163"/>
                    <a:gd name="connsiteX0" fmla="*/ 0 w 1915186"/>
                    <a:gd name="connsiteY0" fmla="*/ 1317293 h 3339754"/>
                    <a:gd name="connsiteX1" fmla="*/ 228349 w 1915186"/>
                    <a:gd name="connsiteY1" fmla="*/ 1347182 h 3339754"/>
                    <a:gd name="connsiteX2" fmla="*/ 463539 w 1915186"/>
                    <a:gd name="connsiteY2" fmla="*/ 1356809 h 3339754"/>
                    <a:gd name="connsiteX3" fmla="*/ 1026179 w 1915186"/>
                    <a:gd name="connsiteY3" fmla="*/ 1404720 h 3339754"/>
                    <a:gd name="connsiteX4" fmla="*/ 1576345 w 1915186"/>
                    <a:gd name="connsiteY4" fmla="*/ 1088146 h 3339754"/>
                    <a:gd name="connsiteX5" fmla="*/ 1303799 w 1915186"/>
                    <a:gd name="connsiteY5" fmla="*/ 520264 h 3339754"/>
                    <a:gd name="connsiteX6" fmla="*/ 1053351 w 1915186"/>
                    <a:gd name="connsiteY6" fmla="*/ 22120 h 3339754"/>
                    <a:gd name="connsiteX7" fmla="*/ 1915186 w 1915186"/>
                    <a:gd name="connsiteY7" fmla="*/ 3339754 h 3339754"/>
                    <a:gd name="connsiteX0" fmla="*/ 0 w 1598398"/>
                    <a:gd name="connsiteY0" fmla="*/ 1569906 h 1673540"/>
                    <a:gd name="connsiteX1" fmla="*/ 228349 w 1598398"/>
                    <a:gd name="connsiteY1" fmla="*/ 1599795 h 1673540"/>
                    <a:gd name="connsiteX2" fmla="*/ 463539 w 1598398"/>
                    <a:gd name="connsiteY2" fmla="*/ 1609422 h 1673540"/>
                    <a:gd name="connsiteX3" fmla="*/ 1026179 w 1598398"/>
                    <a:gd name="connsiteY3" fmla="*/ 1657333 h 1673540"/>
                    <a:gd name="connsiteX4" fmla="*/ 1576345 w 1598398"/>
                    <a:gd name="connsiteY4" fmla="*/ 1340759 h 1673540"/>
                    <a:gd name="connsiteX5" fmla="*/ 1303799 w 1598398"/>
                    <a:gd name="connsiteY5" fmla="*/ 772877 h 1673540"/>
                    <a:gd name="connsiteX6" fmla="*/ 1053351 w 1598398"/>
                    <a:gd name="connsiteY6" fmla="*/ 274733 h 1673540"/>
                    <a:gd name="connsiteX7" fmla="*/ 1016522 w 1598398"/>
                    <a:gd name="connsiteY7" fmla="*/ 5736 h 1673540"/>
                    <a:gd name="connsiteX0" fmla="*/ 0 w 1608125"/>
                    <a:gd name="connsiteY0" fmla="*/ 1564170 h 1667805"/>
                    <a:gd name="connsiteX1" fmla="*/ 228349 w 1608125"/>
                    <a:gd name="connsiteY1" fmla="*/ 1594059 h 1667805"/>
                    <a:gd name="connsiteX2" fmla="*/ 463539 w 1608125"/>
                    <a:gd name="connsiteY2" fmla="*/ 1603686 h 1667805"/>
                    <a:gd name="connsiteX3" fmla="*/ 1026179 w 1608125"/>
                    <a:gd name="connsiteY3" fmla="*/ 1651597 h 1667805"/>
                    <a:gd name="connsiteX4" fmla="*/ 1576345 w 1608125"/>
                    <a:gd name="connsiteY4" fmla="*/ 1335023 h 1667805"/>
                    <a:gd name="connsiteX5" fmla="*/ 1303799 w 1608125"/>
                    <a:gd name="connsiteY5" fmla="*/ 767141 h 1667805"/>
                    <a:gd name="connsiteX6" fmla="*/ 1016522 w 1608125"/>
                    <a:gd name="connsiteY6" fmla="*/ 0 h 1667805"/>
                    <a:gd name="connsiteX0" fmla="*/ 0 w 1608125"/>
                    <a:gd name="connsiteY0" fmla="*/ 1637093 h 1740728"/>
                    <a:gd name="connsiteX1" fmla="*/ 228349 w 1608125"/>
                    <a:gd name="connsiteY1" fmla="*/ 1666982 h 1740728"/>
                    <a:gd name="connsiteX2" fmla="*/ 463539 w 1608125"/>
                    <a:gd name="connsiteY2" fmla="*/ 1676609 h 1740728"/>
                    <a:gd name="connsiteX3" fmla="*/ 1026179 w 1608125"/>
                    <a:gd name="connsiteY3" fmla="*/ 1724520 h 1740728"/>
                    <a:gd name="connsiteX4" fmla="*/ 1576345 w 1608125"/>
                    <a:gd name="connsiteY4" fmla="*/ 1407946 h 1740728"/>
                    <a:gd name="connsiteX5" fmla="*/ 1303799 w 1608125"/>
                    <a:gd name="connsiteY5" fmla="*/ 840064 h 1740728"/>
                    <a:gd name="connsiteX6" fmla="*/ 919919 w 1608125"/>
                    <a:gd name="connsiteY6" fmla="*/ 0 h 1740728"/>
                    <a:gd name="connsiteX0" fmla="*/ 0 w 1608125"/>
                    <a:gd name="connsiteY0" fmla="*/ 1637093 h 1740728"/>
                    <a:gd name="connsiteX1" fmla="*/ 228349 w 1608125"/>
                    <a:gd name="connsiteY1" fmla="*/ 1666982 h 1740728"/>
                    <a:gd name="connsiteX2" fmla="*/ 463539 w 1608125"/>
                    <a:gd name="connsiteY2" fmla="*/ 1676609 h 1740728"/>
                    <a:gd name="connsiteX3" fmla="*/ 1026179 w 1608125"/>
                    <a:gd name="connsiteY3" fmla="*/ 1724520 h 1740728"/>
                    <a:gd name="connsiteX4" fmla="*/ 1576345 w 1608125"/>
                    <a:gd name="connsiteY4" fmla="*/ 1407946 h 1740728"/>
                    <a:gd name="connsiteX5" fmla="*/ 1303799 w 1608125"/>
                    <a:gd name="connsiteY5" fmla="*/ 840064 h 1740728"/>
                    <a:gd name="connsiteX6" fmla="*/ 919919 w 1608125"/>
                    <a:gd name="connsiteY6" fmla="*/ 0 h 1740728"/>
                    <a:gd name="connsiteX0" fmla="*/ 0 w 1637589"/>
                    <a:gd name="connsiteY0" fmla="*/ 1657019 h 1740728"/>
                    <a:gd name="connsiteX1" fmla="*/ 257813 w 1637589"/>
                    <a:gd name="connsiteY1" fmla="*/ 1666982 h 1740728"/>
                    <a:gd name="connsiteX2" fmla="*/ 493003 w 1637589"/>
                    <a:gd name="connsiteY2" fmla="*/ 1676609 h 1740728"/>
                    <a:gd name="connsiteX3" fmla="*/ 1055643 w 1637589"/>
                    <a:gd name="connsiteY3" fmla="*/ 1724520 h 1740728"/>
                    <a:gd name="connsiteX4" fmla="*/ 1605809 w 1637589"/>
                    <a:gd name="connsiteY4" fmla="*/ 1407946 h 1740728"/>
                    <a:gd name="connsiteX5" fmla="*/ 1333263 w 1637589"/>
                    <a:gd name="connsiteY5" fmla="*/ 840064 h 1740728"/>
                    <a:gd name="connsiteX6" fmla="*/ 949383 w 1637589"/>
                    <a:gd name="connsiteY6" fmla="*/ 0 h 1740728"/>
                    <a:gd name="connsiteX0" fmla="*/ 0 w 1637589"/>
                    <a:gd name="connsiteY0" fmla="*/ 1657019 h 1740728"/>
                    <a:gd name="connsiteX1" fmla="*/ 257813 w 1637589"/>
                    <a:gd name="connsiteY1" fmla="*/ 1666982 h 1740728"/>
                    <a:gd name="connsiteX2" fmla="*/ 493003 w 1637589"/>
                    <a:gd name="connsiteY2" fmla="*/ 1676609 h 1740728"/>
                    <a:gd name="connsiteX3" fmla="*/ 1055643 w 1637589"/>
                    <a:gd name="connsiteY3" fmla="*/ 1724520 h 1740728"/>
                    <a:gd name="connsiteX4" fmla="*/ 1605809 w 1637589"/>
                    <a:gd name="connsiteY4" fmla="*/ 1407946 h 1740728"/>
                    <a:gd name="connsiteX5" fmla="*/ 1333263 w 1637589"/>
                    <a:gd name="connsiteY5" fmla="*/ 840064 h 1740728"/>
                    <a:gd name="connsiteX6" fmla="*/ 949383 w 1637589"/>
                    <a:gd name="connsiteY6" fmla="*/ 0 h 1740728"/>
                    <a:gd name="connsiteX0" fmla="*/ 0 w 1637589"/>
                    <a:gd name="connsiteY0" fmla="*/ 1657019 h 1740728"/>
                    <a:gd name="connsiteX1" fmla="*/ 257813 w 1637589"/>
                    <a:gd name="connsiteY1" fmla="*/ 1666982 h 1740728"/>
                    <a:gd name="connsiteX2" fmla="*/ 493003 w 1637589"/>
                    <a:gd name="connsiteY2" fmla="*/ 1676609 h 1740728"/>
                    <a:gd name="connsiteX3" fmla="*/ 1055643 w 1637589"/>
                    <a:gd name="connsiteY3" fmla="*/ 1724520 h 1740728"/>
                    <a:gd name="connsiteX4" fmla="*/ 1605809 w 1637589"/>
                    <a:gd name="connsiteY4" fmla="*/ 1407946 h 1740728"/>
                    <a:gd name="connsiteX5" fmla="*/ 1333263 w 1637589"/>
                    <a:gd name="connsiteY5" fmla="*/ 840064 h 1740728"/>
                    <a:gd name="connsiteX6" fmla="*/ 949383 w 1637589"/>
                    <a:gd name="connsiteY6" fmla="*/ 0 h 1740728"/>
                    <a:gd name="connsiteX0" fmla="*/ 0 w 1637589"/>
                    <a:gd name="connsiteY0" fmla="*/ 1696871 h 1780580"/>
                    <a:gd name="connsiteX1" fmla="*/ 257813 w 1637589"/>
                    <a:gd name="connsiteY1" fmla="*/ 1706834 h 1780580"/>
                    <a:gd name="connsiteX2" fmla="*/ 493003 w 1637589"/>
                    <a:gd name="connsiteY2" fmla="*/ 1716461 h 1780580"/>
                    <a:gd name="connsiteX3" fmla="*/ 1055643 w 1637589"/>
                    <a:gd name="connsiteY3" fmla="*/ 1764372 h 1780580"/>
                    <a:gd name="connsiteX4" fmla="*/ 1605809 w 1637589"/>
                    <a:gd name="connsiteY4" fmla="*/ 1447798 h 1780580"/>
                    <a:gd name="connsiteX5" fmla="*/ 1333263 w 1637589"/>
                    <a:gd name="connsiteY5" fmla="*/ 879916 h 1780580"/>
                    <a:gd name="connsiteX6" fmla="*/ 942017 w 1637589"/>
                    <a:gd name="connsiteY6" fmla="*/ 0 h 1780580"/>
                    <a:gd name="connsiteX0" fmla="*/ 0 w 1638920"/>
                    <a:gd name="connsiteY0" fmla="*/ 1732997 h 1816706"/>
                    <a:gd name="connsiteX1" fmla="*/ 257813 w 1638920"/>
                    <a:gd name="connsiteY1" fmla="*/ 1742960 h 1816706"/>
                    <a:gd name="connsiteX2" fmla="*/ 493003 w 1638920"/>
                    <a:gd name="connsiteY2" fmla="*/ 1752587 h 1816706"/>
                    <a:gd name="connsiteX3" fmla="*/ 1055643 w 1638920"/>
                    <a:gd name="connsiteY3" fmla="*/ 1800498 h 1816706"/>
                    <a:gd name="connsiteX4" fmla="*/ 1605809 w 1638920"/>
                    <a:gd name="connsiteY4" fmla="*/ 1483924 h 1816706"/>
                    <a:gd name="connsiteX5" fmla="*/ 1333263 w 1638920"/>
                    <a:gd name="connsiteY5" fmla="*/ 916042 h 1816706"/>
                    <a:gd name="connsiteX6" fmla="*/ 939049 w 1638920"/>
                    <a:gd name="connsiteY6" fmla="*/ 75255 h 1816706"/>
                    <a:gd name="connsiteX7" fmla="*/ 942017 w 1638920"/>
                    <a:gd name="connsiteY7" fmla="*/ 36126 h 1816706"/>
                    <a:gd name="connsiteX0" fmla="*/ 0 w 1638920"/>
                    <a:gd name="connsiteY0" fmla="*/ 1774050 h 1857759"/>
                    <a:gd name="connsiteX1" fmla="*/ 257813 w 1638920"/>
                    <a:gd name="connsiteY1" fmla="*/ 1784013 h 1857759"/>
                    <a:gd name="connsiteX2" fmla="*/ 493003 w 1638920"/>
                    <a:gd name="connsiteY2" fmla="*/ 1793640 h 1857759"/>
                    <a:gd name="connsiteX3" fmla="*/ 1055643 w 1638920"/>
                    <a:gd name="connsiteY3" fmla="*/ 1841551 h 1857759"/>
                    <a:gd name="connsiteX4" fmla="*/ 1605809 w 1638920"/>
                    <a:gd name="connsiteY4" fmla="*/ 1524977 h 1857759"/>
                    <a:gd name="connsiteX5" fmla="*/ 1333263 w 1638920"/>
                    <a:gd name="connsiteY5" fmla="*/ 957095 h 1857759"/>
                    <a:gd name="connsiteX6" fmla="*/ 939049 w 1638920"/>
                    <a:gd name="connsiteY6" fmla="*/ 116308 h 1857759"/>
                    <a:gd name="connsiteX7" fmla="*/ 933864 w 1638920"/>
                    <a:gd name="connsiteY7" fmla="*/ 0 h 1857759"/>
                    <a:gd name="connsiteX0" fmla="*/ 0 w 1638920"/>
                    <a:gd name="connsiteY0" fmla="*/ 1774050 h 1857759"/>
                    <a:gd name="connsiteX1" fmla="*/ 257813 w 1638920"/>
                    <a:gd name="connsiteY1" fmla="*/ 1784013 h 1857759"/>
                    <a:gd name="connsiteX2" fmla="*/ 493003 w 1638920"/>
                    <a:gd name="connsiteY2" fmla="*/ 1793640 h 1857759"/>
                    <a:gd name="connsiteX3" fmla="*/ 1055643 w 1638920"/>
                    <a:gd name="connsiteY3" fmla="*/ 1841551 h 1857759"/>
                    <a:gd name="connsiteX4" fmla="*/ 1605809 w 1638920"/>
                    <a:gd name="connsiteY4" fmla="*/ 1524977 h 1857759"/>
                    <a:gd name="connsiteX5" fmla="*/ 1333263 w 1638920"/>
                    <a:gd name="connsiteY5" fmla="*/ 957095 h 1857759"/>
                    <a:gd name="connsiteX6" fmla="*/ 987151 w 1638920"/>
                    <a:gd name="connsiteY6" fmla="*/ 239915 h 1857759"/>
                    <a:gd name="connsiteX7" fmla="*/ 933864 w 1638920"/>
                    <a:gd name="connsiteY7" fmla="*/ 0 h 1857759"/>
                    <a:gd name="connsiteX0" fmla="*/ 0 w 1638920"/>
                    <a:gd name="connsiteY0" fmla="*/ 1826095 h 1909804"/>
                    <a:gd name="connsiteX1" fmla="*/ 257813 w 1638920"/>
                    <a:gd name="connsiteY1" fmla="*/ 1836058 h 1909804"/>
                    <a:gd name="connsiteX2" fmla="*/ 493003 w 1638920"/>
                    <a:gd name="connsiteY2" fmla="*/ 1845685 h 1909804"/>
                    <a:gd name="connsiteX3" fmla="*/ 1055643 w 1638920"/>
                    <a:gd name="connsiteY3" fmla="*/ 1893596 h 1909804"/>
                    <a:gd name="connsiteX4" fmla="*/ 1605809 w 1638920"/>
                    <a:gd name="connsiteY4" fmla="*/ 1577022 h 1909804"/>
                    <a:gd name="connsiteX5" fmla="*/ 1333263 w 1638920"/>
                    <a:gd name="connsiteY5" fmla="*/ 1009140 h 1909804"/>
                    <a:gd name="connsiteX6" fmla="*/ 987151 w 1638920"/>
                    <a:gd name="connsiteY6" fmla="*/ 291960 h 1909804"/>
                    <a:gd name="connsiteX7" fmla="*/ 938674 w 1638920"/>
                    <a:gd name="connsiteY7" fmla="*/ 0 h 1909804"/>
                    <a:gd name="connsiteX0" fmla="*/ 0 w 1638920"/>
                    <a:gd name="connsiteY0" fmla="*/ 1826095 h 1902838"/>
                    <a:gd name="connsiteX1" fmla="*/ 257813 w 1638920"/>
                    <a:gd name="connsiteY1" fmla="*/ 1836058 h 1902838"/>
                    <a:gd name="connsiteX2" fmla="*/ 493003 w 1638920"/>
                    <a:gd name="connsiteY2" fmla="*/ 1819663 h 1902838"/>
                    <a:gd name="connsiteX3" fmla="*/ 1055643 w 1638920"/>
                    <a:gd name="connsiteY3" fmla="*/ 1893596 h 1902838"/>
                    <a:gd name="connsiteX4" fmla="*/ 1605809 w 1638920"/>
                    <a:gd name="connsiteY4" fmla="*/ 1577022 h 1902838"/>
                    <a:gd name="connsiteX5" fmla="*/ 1333263 w 1638920"/>
                    <a:gd name="connsiteY5" fmla="*/ 1009140 h 1902838"/>
                    <a:gd name="connsiteX6" fmla="*/ 987151 w 1638920"/>
                    <a:gd name="connsiteY6" fmla="*/ 291960 h 1902838"/>
                    <a:gd name="connsiteX7" fmla="*/ 938674 w 1638920"/>
                    <a:gd name="connsiteY7" fmla="*/ 0 h 1902838"/>
                    <a:gd name="connsiteX0" fmla="*/ 0 w 1638920"/>
                    <a:gd name="connsiteY0" fmla="*/ 1826095 h 1903054"/>
                    <a:gd name="connsiteX1" fmla="*/ 204901 w 1638920"/>
                    <a:gd name="connsiteY1" fmla="*/ 1816541 h 1903054"/>
                    <a:gd name="connsiteX2" fmla="*/ 493003 w 1638920"/>
                    <a:gd name="connsiteY2" fmla="*/ 1819663 h 1903054"/>
                    <a:gd name="connsiteX3" fmla="*/ 1055643 w 1638920"/>
                    <a:gd name="connsiteY3" fmla="*/ 1893596 h 1903054"/>
                    <a:gd name="connsiteX4" fmla="*/ 1605809 w 1638920"/>
                    <a:gd name="connsiteY4" fmla="*/ 1577022 h 1903054"/>
                    <a:gd name="connsiteX5" fmla="*/ 1333263 w 1638920"/>
                    <a:gd name="connsiteY5" fmla="*/ 1009140 h 1903054"/>
                    <a:gd name="connsiteX6" fmla="*/ 987151 w 1638920"/>
                    <a:gd name="connsiteY6" fmla="*/ 291960 h 1903054"/>
                    <a:gd name="connsiteX7" fmla="*/ 938674 w 1638920"/>
                    <a:gd name="connsiteY7" fmla="*/ 0 h 1903054"/>
                    <a:gd name="connsiteX0" fmla="*/ 0 w 1638920"/>
                    <a:gd name="connsiteY0" fmla="*/ 1826095 h 1902931"/>
                    <a:gd name="connsiteX1" fmla="*/ 245664 w 1638920"/>
                    <a:gd name="connsiteY1" fmla="*/ 1827565 h 1902931"/>
                    <a:gd name="connsiteX2" fmla="*/ 493003 w 1638920"/>
                    <a:gd name="connsiteY2" fmla="*/ 1819663 h 1902931"/>
                    <a:gd name="connsiteX3" fmla="*/ 1055643 w 1638920"/>
                    <a:gd name="connsiteY3" fmla="*/ 1893596 h 1902931"/>
                    <a:gd name="connsiteX4" fmla="*/ 1605809 w 1638920"/>
                    <a:gd name="connsiteY4" fmla="*/ 1577022 h 1902931"/>
                    <a:gd name="connsiteX5" fmla="*/ 1333263 w 1638920"/>
                    <a:gd name="connsiteY5" fmla="*/ 1009140 h 1902931"/>
                    <a:gd name="connsiteX6" fmla="*/ 987151 w 1638920"/>
                    <a:gd name="connsiteY6" fmla="*/ 291960 h 1902931"/>
                    <a:gd name="connsiteX7" fmla="*/ 938674 w 1638920"/>
                    <a:gd name="connsiteY7" fmla="*/ 0 h 1902931"/>
                    <a:gd name="connsiteX0" fmla="*/ 992135 w 2631055"/>
                    <a:gd name="connsiteY0" fmla="*/ 1836848 h 1913684"/>
                    <a:gd name="connsiteX1" fmla="*/ 1237799 w 2631055"/>
                    <a:gd name="connsiteY1" fmla="*/ 1838318 h 1913684"/>
                    <a:gd name="connsiteX2" fmla="*/ 1485138 w 2631055"/>
                    <a:gd name="connsiteY2" fmla="*/ 1830416 h 1913684"/>
                    <a:gd name="connsiteX3" fmla="*/ 2047778 w 2631055"/>
                    <a:gd name="connsiteY3" fmla="*/ 1904349 h 1913684"/>
                    <a:gd name="connsiteX4" fmla="*/ 2597944 w 2631055"/>
                    <a:gd name="connsiteY4" fmla="*/ 1587775 h 1913684"/>
                    <a:gd name="connsiteX5" fmla="*/ 2325398 w 2631055"/>
                    <a:gd name="connsiteY5" fmla="*/ 1019893 h 1913684"/>
                    <a:gd name="connsiteX6" fmla="*/ 1979286 w 2631055"/>
                    <a:gd name="connsiteY6" fmla="*/ 302713 h 1913684"/>
                    <a:gd name="connsiteX7" fmla="*/ 0 w 2631055"/>
                    <a:gd name="connsiteY7" fmla="*/ 0 h 1913684"/>
                    <a:gd name="connsiteX0" fmla="*/ 992135 w 2640934"/>
                    <a:gd name="connsiteY0" fmla="*/ 1856606 h 1933442"/>
                    <a:gd name="connsiteX1" fmla="*/ 1237799 w 2640934"/>
                    <a:gd name="connsiteY1" fmla="*/ 1858076 h 1933442"/>
                    <a:gd name="connsiteX2" fmla="*/ 1485138 w 2640934"/>
                    <a:gd name="connsiteY2" fmla="*/ 1850174 h 1933442"/>
                    <a:gd name="connsiteX3" fmla="*/ 2047778 w 2640934"/>
                    <a:gd name="connsiteY3" fmla="*/ 1924107 h 1933442"/>
                    <a:gd name="connsiteX4" fmla="*/ 2597944 w 2640934"/>
                    <a:gd name="connsiteY4" fmla="*/ 1607533 h 1933442"/>
                    <a:gd name="connsiteX5" fmla="*/ 2325398 w 2640934"/>
                    <a:gd name="connsiteY5" fmla="*/ 1039651 h 1933442"/>
                    <a:gd name="connsiteX6" fmla="*/ 1320174 w 2640934"/>
                    <a:gd name="connsiteY6" fmla="*/ 85894 h 1933442"/>
                    <a:gd name="connsiteX7" fmla="*/ 0 w 2640934"/>
                    <a:gd name="connsiteY7" fmla="*/ 19758 h 1933442"/>
                    <a:gd name="connsiteX0" fmla="*/ 0 w 2703378"/>
                    <a:gd name="connsiteY0" fmla="*/ 2200717 h 2200717"/>
                    <a:gd name="connsiteX1" fmla="*/ 1300243 w 2703378"/>
                    <a:gd name="connsiteY1" fmla="*/ 1858076 h 2200717"/>
                    <a:gd name="connsiteX2" fmla="*/ 1547582 w 2703378"/>
                    <a:gd name="connsiteY2" fmla="*/ 1850174 h 2200717"/>
                    <a:gd name="connsiteX3" fmla="*/ 2110222 w 2703378"/>
                    <a:gd name="connsiteY3" fmla="*/ 1924107 h 2200717"/>
                    <a:gd name="connsiteX4" fmla="*/ 2660388 w 2703378"/>
                    <a:gd name="connsiteY4" fmla="*/ 1607533 h 2200717"/>
                    <a:gd name="connsiteX5" fmla="*/ 2387842 w 2703378"/>
                    <a:gd name="connsiteY5" fmla="*/ 1039651 h 2200717"/>
                    <a:gd name="connsiteX6" fmla="*/ 1382618 w 2703378"/>
                    <a:gd name="connsiteY6" fmla="*/ 85894 h 2200717"/>
                    <a:gd name="connsiteX7" fmla="*/ 62444 w 2703378"/>
                    <a:gd name="connsiteY7" fmla="*/ 19758 h 2200717"/>
                    <a:gd name="connsiteX0" fmla="*/ 0 w 2703378"/>
                    <a:gd name="connsiteY0" fmla="*/ 2200717 h 2200717"/>
                    <a:gd name="connsiteX1" fmla="*/ 1300243 w 2703378"/>
                    <a:gd name="connsiteY1" fmla="*/ 2169928 h 2200717"/>
                    <a:gd name="connsiteX2" fmla="*/ 1547582 w 2703378"/>
                    <a:gd name="connsiteY2" fmla="*/ 1850174 h 2200717"/>
                    <a:gd name="connsiteX3" fmla="*/ 2110222 w 2703378"/>
                    <a:gd name="connsiteY3" fmla="*/ 1924107 h 2200717"/>
                    <a:gd name="connsiteX4" fmla="*/ 2660388 w 2703378"/>
                    <a:gd name="connsiteY4" fmla="*/ 1607533 h 2200717"/>
                    <a:gd name="connsiteX5" fmla="*/ 2387842 w 2703378"/>
                    <a:gd name="connsiteY5" fmla="*/ 1039651 h 2200717"/>
                    <a:gd name="connsiteX6" fmla="*/ 1382618 w 2703378"/>
                    <a:gd name="connsiteY6" fmla="*/ 85894 h 2200717"/>
                    <a:gd name="connsiteX7" fmla="*/ 62444 w 2703378"/>
                    <a:gd name="connsiteY7" fmla="*/ 19758 h 2200717"/>
                    <a:gd name="connsiteX0" fmla="*/ 0 w 2703378"/>
                    <a:gd name="connsiteY0" fmla="*/ 2200717 h 2200717"/>
                    <a:gd name="connsiteX1" fmla="*/ 1300243 w 2703378"/>
                    <a:gd name="connsiteY1" fmla="*/ 2169928 h 2200717"/>
                    <a:gd name="connsiteX2" fmla="*/ 1849999 w 2703378"/>
                    <a:gd name="connsiteY2" fmla="*/ 2043737 h 2200717"/>
                    <a:gd name="connsiteX3" fmla="*/ 2110222 w 2703378"/>
                    <a:gd name="connsiteY3" fmla="*/ 1924107 h 2200717"/>
                    <a:gd name="connsiteX4" fmla="*/ 2660388 w 2703378"/>
                    <a:gd name="connsiteY4" fmla="*/ 1607533 h 2200717"/>
                    <a:gd name="connsiteX5" fmla="*/ 2387842 w 2703378"/>
                    <a:gd name="connsiteY5" fmla="*/ 1039651 h 2200717"/>
                    <a:gd name="connsiteX6" fmla="*/ 1382618 w 2703378"/>
                    <a:gd name="connsiteY6" fmla="*/ 85894 h 2200717"/>
                    <a:gd name="connsiteX7" fmla="*/ 62444 w 2703378"/>
                    <a:gd name="connsiteY7" fmla="*/ 19758 h 2200717"/>
                    <a:gd name="connsiteX0" fmla="*/ 0 w 2630027"/>
                    <a:gd name="connsiteY0" fmla="*/ 2200717 h 2200717"/>
                    <a:gd name="connsiteX1" fmla="*/ 1300243 w 2630027"/>
                    <a:gd name="connsiteY1" fmla="*/ 2169928 h 2200717"/>
                    <a:gd name="connsiteX2" fmla="*/ 1849999 w 2630027"/>
                    <a:gd name="connsiteY2" fmla="*/ 2043737 h 2200717"/>
                    <a:gd name="connsiteX3" fmla="*/ 2110222 w 2630027"/>
                    <a:gd name="connsiteY3" fmla="*/ 1924107 h 2200717"/>
                    <a:gd name="connsiteX4" fmla="*/ 2575091 w 2630027"/>
                    <a:gd name="connsiteY4" fmla="*/ 1489244 h 2200717"/>
                    <a:gd name="connsiteX5" fmla="*/ 2387842 w 2630027"/>
                    <a:gd name="connsiteY5" fmla="*/ 1039651 h 2200717"/>
                    <a:gd name="connsiteX6" fmla="*/ 1382618 w 2630027"/>
                    <a:gd name="connsiteY6" fmla="*/ 85894 h 2200717"/>
                    <a:gd name="connsiteX7" fmla="*/ 62444 w 2630027"/>
                    <a:gd name="connsiteY7" fmla="*/ 19758 h 2200717"/>
                    <a:gd name="connsiteX0" fmla="*/ 0 w 2593055"/>
                    <a:gd name="connsiteY0" fmla="*/ 2200717 h 2200717"/>
                    <a:gd name="connsiteX1" fmla="*/ 1300243 w 2593055"/>
                    <a:gd name="connsiteY1" fmla="*/ 2169928 h 2200717"/>
                    <a:gd name="connsiteX2" fmla="*/ 1849999 w 2593055"/>
                    <a:gd name="connsiteY2" fmla="*/ 2043737 h 2200717"/>
                    <a:gd name="connsiteX3" fmla="*/ 2110222 w 2593055"/>
                    <a:gd name="connsiteY3" fmla="*/ 1924107 h 2200717"/>
                    <a:gd name="connsiteX4" fmla="*/ 2575091 w 2593055"/>
                    <a:gd name="connsiteY4" fmla="*/ 1489244 h 2200717"/>
                    <a:gd name="connsiteX5" fmla="*/ 2387842 w 2593055"/>
                    <a:gd name="connsiteY5" fmla="*/ 1039651 h 2200717"/>
                    <a:gd name="connsiteX6" fmla="*/ 1382618 w 2593055"/>
                    <a:gd name="connsiteY6" fmla="*/ 85894 h 2200717"/>
                    <a:gd name="connsiteX7" fmla="*/ 62444 w 2593055"/>
                    <a:gd name="connsiteY7" fmla="*/ 19758 h 2200717"/>
                    <a:gd name="connsiteX0" fmla="*/ 0 w 2575130"/>
                    <a:gd name="connsiteY0" fmla="*/ 2200717 h 2200717"/>
                    <a:gd name="connsiteX1" fmla="*/ 1300243 w 2575130"/>
                    <a:gd name="connsiteY1" fmla="*/ 2169928 h 2200717"/>
                    <a:gd name="connsiteX2" fmla="*/ 1849999 w 2575130"/>
                    <a:gd name="connsiteY2" fmla="*/ 2043737 h 2200717"/>
                    <a:gd name="connsiteX3" fmla="*/ 2110222 w 2575130"/>
                    <a:gd name="connsiteY3" fmla="*/ 1924107 h 2200717"/>
                    <a:gd name="connsiteX4" fmla="*/ 2575091 w 2575130"/>
                    <a:gd name="connsiteY4" fmla="*/ 1489244 h 2200717"/>
                    <a:gd name="connsiteX5" fmla="*/ 2131951 w 2575130"/>
                    <a:gd name="connsiteY5" fmla="*/ 792322 h 2200717"/>
                    <a:gd name="connsiteX6" fmla="*/ 1382618 w 2575130"/>
                    <a:gd name="connsiteY6" fmla="*/ 85894 h 2200717"/>
                    <a:gd name="connsiteX7" fmla="*/ 62444 w 2575130"/>
                    <a:gd name="connsiteY7" fmla="*/ 19758 h 2200717"/>
                    <a:gd name="connsiteX0" fmla="*/ 0 w 2482095"/>
                    <a:gd name="connsiteY0" fmla="*/ 2200717 h 2200717"/>
                    <a:gd name="connsiteX1" fmla="*/ 1300243 w 2482095"/>
                    <a:gd name="connsiteY1" fmla="*/ 2169928 h 2200717"/>
                    <a:gd name="connsiteX2" fmla="*/ 1849999 w 2482095"/>
                    <a:gd name="connsiteY2" fmla="*/ 2043737 h 2200717"/>
                    <a:gd name="connsiteX3" fmla="*/ 2110222 w 2482095"/>
                    <a:gd name="connsiteY3" fmla="*/ 1924107 h 2200717"/>
                    <a:gd name="connsiteX4" fmla="*/ 2482039 w 2482095"/>
                    <a:gd name="connsiteY4" fmla="*/ 1220407 h 2200717"/>
                    <a:gd name="connsiteX5" fmla="*/ 2131951 w 2482095"/>
                    <a:gd name="connsiteY5" fmla="*/ 792322 h 2200717"/>
                    <a:gd name="connsiteX6" fmla="*/ 1382618 w 2482095"/>
                    <a:gd name="connsiteY6" fmla="*/ 85894 h 2200717"/>
                    <a:gd name="connsiteX7" fmla="*/ 62444 w 2482095"/>
                    <a:gd name="connsiteY7" fmla="*/ 19758 h 2200717"/>
                    <a:gd name="connsiteX0" fmla="*/ 0 w 2482268"/>
                    <a:gd name="connsiteY0" fmla="*/ 2200717 h 2200717"/>
                    <a:gd name="connsiteX1" fmla="*/ 1300243 w 2482268"/>
                    <a:gd name="connsiteY1" fmla="*/ 2169928 h 2200717"/>
                    <a:gd name="connsiteX2" fmla="*/ 1849999 w 2482268"/>
                    <a:gd name="connsiteY2" fmla="*/ 2043737 h 2200717"/>
                    <a:gd name="connsiteX3" fmla="*/ 2110222 w 2482268"/>
                    <a:gd name="connsiteY3" fmla="*/ 1924107 h 2200717"/>
                    <a:gd name="connsiteX4" fmla="*/ 2482039 w 2482268"/>
                    <a:gd name="connsiteY4" fmla="*/ 1220407 h 2200717"/>
                    <a:gd name="connsiteX5" fmla="*/ 2054408 w 2482268"/>
                    <a:gd name="connsiteY5" fmla="*/ 620266 h 2200717"/>
                    <a:gd name="connsiteX6" fmla="*/ 1382618 w 2482268"/>
                    <a:gd name="connsiteY6" fmla="*/ 85894 h 2200717"/>
                    <a:gd name="connsiteX7" fmla="*/ 62444 w 2482268"/>
                    <a:gd name="connsiteY7" fmla="*/ 19758 h 2200717"/>
                    <a:gd name="connsiteX0" fmla="*/ 0 w 2484769"/>
                    <a:gd name="connsiteY0" fmla="*/ 2200717 h 2200717"/>
                    <a:gd name="connsiteX1" fmla="*/ 1300243 w 2484769"/>
                    <a:gd name="connsiteY1" fmla="*/ 2169928 h 2200717"/>
                    <a:gd name="connsiteX2" fmla="*/ 1849999 w 2484769"/>
                    <a:gd name="connsiteY2" fmla="*/ 2043737 h 2200717"/>
                    <a:gd name="connsiteX3" fmla="*/ 2218782 w 2484769"/>
                    <a:gd name="connsiteY3" fmla="*/ 1773558 h 2200717"/>
                    <a:gd name="connsiteX4" fmla="*/ 2482039 w 2484769"/>
                    <a:gd name="connsiteY4" fmla="*/ 1220407 h 2200717"/>
                    <a:gd name="connsiteX5" fmla="*/ 2054408 w 2484769"/>
                    <a:gd name="connsiteY5" fmla="*/ 620266 h 2200717"/>
                    <a:gd name="connsiteX6" fmla="*/ 1382618 w 2484769"/>
                    <a:gd name="connsiteY6" fmla="*/ 85894 h 2200717"/>
                    <a:gd name="connsiteX7" fmla="*/ 62444 w 2484769"/>
                    <a:gd name="connsiteY7" fmla="*/ 19758 h 2200717"/>
                    <a:gd name="connsiteX0" fmla="*/ 0 w 2438868"/>
                    <a:gd name="connsiteY0" fmla="*/ 2200717 h 2200717"/>
                    <a:gd name="connsiteX1" fmla="*/ 1300243 w 2438868"/>
                    <a:gd name="connsiteY1" fmla="*/ 2169928 h 2200717"/>
                    <a:gd name="connsiteX2" fmla="*/ 1849999 w 2438868"/>
                    <a:gd name="connsiteY2" fmla="*/ 2043737 h 2200717"/>
                    <a:gd name="connsiteX3" fmla="*/ 2218782 w 2438868"/>
                    <a:gd name="connsiteY3" fmla="*/ 1773558 h 2200717"/>
                    <a:gd name="connsiteX4" fmla="*/ 2435514 w 2438868"/>
                    <a:gd name="connsiteY4" fmla="*/ 1188146 h 2200717"/>
                    <a:gd name="connsiteX5" fmla="*/ 2054408 w 2438868"/>
                    <a:gd name="connsiteY5" fmla="*/ 620266 h 2200717"/>
                    <a:gd name="connsiteX6" fmla="*/ 1382618 w 2438868"/>
                    <a:gd name="connsiteY6" fmla="*/ 85894 h 2200717"/>
                    <a:gd name="connsiteX7" fmla="*/ 62444 w 2438868"/>
                    <a:gd name="connsiteY7" fmla="*/ 19758 h 2200717"/>
                    <a:gd name="connsiteX0" fmla="*/ 0 w 2445881"/>
                    <a:gd name="connsiteY0" fmla="*/ 2200717 h 2200717"/>
                    <a:gd name="connsiteX1" fmla="*/ 1300243 w 2445881"/>
                    <a:gd name="connsiteY1" fmla="*/ 2169928 h 2200717"/>
                    <a:gd name="connsiteX2" fmla="*/ 1849999 w 2445881"/>
                    <a:gd name="connsiteY2" fmla="*/ 2043737 h 2200717"/>
                    <a:gd name="connsiteX3" fmla="*/ 2218782 w 2445881"/>
                    <a:gd name="connsiteY3" fmla="*/ 1773558 h 2200717"/>
                    <a:gd name="connsiteX4" fmla="*/ 2435514 w 2445881"/>
                    <a:gd name="connsiteY4" fmla="*/ 1188146 h 2200717"/>
                    <a:gd name="connsiteX5" fmla="*/ 1891568 w 2445881"/>
                    <a:gd name="connsiteY5" fmla="*/ 458964 h 2200717"/>
                    <a:gd name="connsiteX6" fmla="*/ 1382618 w 2445881"/>
                    <a:gd name="connsiteY6" fmla="*/ 85894 h 2200717"/>
                    <a:gd name="connsiteX7" fmla="*/ 62444 w 2445881"/>
                    <a:gd name="connsiteY7" fmla="*/ 19758 h 2200717"/>
                    <a:gd name="connsiteX0" fmla="*/ 0 w 2445881"/>
                    <a:gd name="connsiteY0" fmla="*/ 2213536 h 2213536"/>
                    <a:gd name="connsiteX1" fmla="*/ 1300243 w 2445881"/>
                    <a:gd name="connsiteY1" fmla="*/ 2182747 h 2213536"/>
                    <a:gd name="connsiteX2" fmla="*/ 1849999 w 2445881"/>
                    <a:gd name="connsiteY2" fmla="*/ 2056556 h 2213536"/>
                    <a:gd name="connsiteX3" fmla="*/ 2218782 w 2445881"/>
                    <a:gd name="connsiteY3" fmla="*/ 1786377 h 2213536"/>
                    <a:gd name="connsiteX4" fmla="*/ 2435514 w 2445881"/>
                    <a:gd name="connsiteY4" fmla="*/ 1200965 h 2213536"/>
                    <a:gd name="connsiteX5" fmla="*/ 1891568 w 2445881"/>
                    <a:gd name="connsiteY5" fmla="*/ 471783 h 2213536"/>
                    <a:gd name="connsiteX6" fmla="*/ 1312829 w 2445881"/>
                    <a:gd name="connsiteY6" fmla="*/ 77207 h 2213536"/>
                    <a:gd name="connsiteX7" fmla="*/ 62444 w 2445881"/>
                    <a:gd name="connsiteY7" fmla="*/ 32577 h 2213536"/>
                    <a:gd name="connsiteX0" fmla="*/ 0 w 2445881"/>
                    <a:gd name="connsiteY0" fmla="*/ 2213536 h 2213536"/>
                    <a:gd name="connsiteX1" fmla="*/ 1300243 w 2445881"/>
                    <a:gd name="connsiteY1" fmla="*/ 2182747 h 2213536"/>
                    <a:gd name="connsiteX2" fmla="*/ 1849999 w 2445881"/>
                    <a:gd name="connsiteY2" fmla="*/ 2056556 h 2213536"/>
                    <a:gd name="connsiteX3" fmla="*/ 2218782 w 2445881"/>
                    <a:gd name="connsiteY3" fmla="*/ 1786377 h 2213536"/>
                    <a:gd name="connsiteX4" fmla="*/ 2435514 w 2445881"/>
                    <a:gd name="connsiteY4" fmla="*/ 1200965 h 2213536"/>
                    <a:gd name="connsiteX5" fmla="*/ 1891568 w 2445881"/>
                    <a:gd name="connsiteY5" fmla="*/ 471783 h 2213536"/>
                    <a:gd name="connsiteX6" fmla="*/ 1312829 w 2445881"/>
                    <a:gd name="connsiteY6" fmla="*/ 77207 h 2213536"/>
                    <a:gd name="connsiteX7" fmla="*/ 62444 w 2445881"/>
                    <a:gd name="connsiteY7" fmla="*/ 32577 h 2213536"/>
                    <a:gd name="connsiteX0" fmla="*/ 0 w 2445881"/>
                    <a:gd name="connsiteY0" fmla="*/ 2199881 h 2199881"/>
                    <a:gd name="connsiteX1" fmla="*/ 1300243 w 2445881"/>
                    <a:gd name="connsiteY1" fmla="*/ 2169092 h 2199881"/>
                    <a:gd name="connsiteX2" fmla="*/ 1849999 w 2445881"/>
                    <a:gd name="connsiteY2" fmla="*/ 2042901 h 2199881"/>
                    <a:gd name="connsiteX3" fmla="*/ 2218782 w 2445881"/>
                    <a:gd name="connsiteY3" fmla="*/ 1772722 h 2199881"/>
                    <a:gd name="connsiteX4" fmla="*/ 2435514 w 2445881"/>
                    <a:gd name="connsiteY4" fmla="*/ 1187310 h 2199881"/>
                    <a:gd name="connsiteX5" fmla="*/ 1891568 w 2445881"/>
                    <a:gd name="connsiteY5" fmla="*/ 458128 h 2199881"/>
                    <a:gd name="connsiteX6" fmla="*/ 1312829 w 2445881"/>
                    <a:gd name="connsiteY6" fmla="*/ 63552 h 2199881"/>
                    <a:gd name="connsiteX7" fmla="*/ 62444 w 2445881"/>
                    <a:gd name="connsiteY7" fmla="*/ 18922 h 2199881"/>
                    <a:gd name="connsiteX0" fmla="*/ 4557539 w 4596764"/>
                    <a:gd name="connsiteY0" fmla="*/ 909210 h 2238583"/>
                    <a:gd name="connsiteX1" fmla="*/ 1237800 w 4596764"/>
                    <a:gd name="connsiteY1" fmla="*/ 2169092 h 2238583"/>
                    <a:gd name="connsiteX2" fmla="*/ 1787556 w 4596764"/>
                    <a:gd name="connsiteY2" fmla="*/ 2042901 h 2238583"/>
                    <a:gd name="connsiteX3" fmla="*/ 2156339 w 4596764"/>
                    <a:gd name="connsiteY3" fmla="*/ 1772722 h 2238583"/>
                    <a:gd name="connsiteX4" fmla="*/ 2373071 w 4596764"/>
                    <a:gd name="connsiteY4" fmla="*/ 1187310 h 2238583"/>
                    <a:gd name="connsiteX5" fmla="*/ 1829125 w 4596764"/>
                    <a:gd name="connsiteY5" fmla="*/ 458128 h 2238583"/>
                    <a:gd name="connsiteX6" fmla="*/ 1250386 w 4596764"/>
                    <a:gd name="connsiteY6" fmla="*/ 63552 h 2238583"/>
                    <a:gd name="connsiteX7" fmla="*/ 1 w 4596764"/>
                    <a:gd name="connsiteY7" fmla="*/ 18922 h 2238583"/>
                    <a:gd name="connsiteX0" fmla="*/ 4557539 w 4669602"/>
                    <a:gd name="connsiteY0" fmla="*/ 909210 h 2080832"/>
                    <a:gd name="connsiteX1" fmla="*/ 3597647 w 4669602"/>
                    <a:gd name="connsiteY1" fmla="*/ 955247 h 2080832"/>
                    <a:gd name="connsiteX2" fmla="*/ 1787556 w 4669602"/>
                    <a:gd name="connsiteY2" fmla="*/ 2042901 h 2080832"/>
                    <a:gd name="connsiteX3" fmla="*/ 2156339 w 4669602"/>
                    <a:gd name="connsiteY3" fmla="*/ 1772722 h 2080832"/>
                    <a:gd name="connsiteX4" fmla="*/ 2373071 w 4669602"/>
                    <a:gd name="connsiteY4" fmla="*/ 1187310 h 2080832"/>
                    <a:gd name="connsiteX5" fmla="*/ 1829125 w 4669602"/>
                    <a:gd name="connsiteY5" fmla="*/ 458128 h 2080832"/>
                    <a:gd name="connsiteX6" fmla="*/ 1250386 w 4669602"/>
                    <a:gd name="connsiteY6" fmla="*/ 63552 h 2080832"/>
                    <a:gd name="connsiteX7" fmla="*/ 1 w 4669602"/>
                    <a:gd name="connsiteY7" fmla="*/ 18922 h 2080832"/>
                    <a:gd name="connsiteX0" fmla="*/ 4557539 w 4655875"/>
                    <a:gd name="connsiteY0" fmla="*/ 909210 h 1774768"/>
                    <a:gd name="connsiteX1" fmla="*/ 3597647 w 4655875"/>
                    <a:gd name="connsiteY1" fmla="*/ 955247 h 1774768"/>
                    <a:gd name="connsiteX2" fmla="*/ 2939783 w 4655875"/>
                    <a:gd name="connsiteY2" fmla="*/ 982707 h 1774768"/>
                    <a:gd name="connsiteX3" fmla="*/ 2156339 w 4655875"/>
                    <a:gd name="connsiteY3" fmla="*/ 1772722 h 1774768"/>
                    <a:gd name="connsiteX4" fmla="*/ 2373071 w 4655875"/>
                    <a:gd name="connsiteY4" fmla="*/ 1187310 h 1774768"/>
                    <a:gd name="connsiteX5" fmla="*/ 1829125 w 4655875"/>
                    <a:gd name="connsiteY5" fmla="*/ 458128 h 1774768"/>
                    <a:gd name="connsiteX6" fmla="*/ 1250386 w 4655875"/>
                    <a:gd name="connsiteY6" fmla="*/ 63552 h 1774768"/>
                    <a:gd name="connsiteX7" fmla="*/ 1 w 4655875"/>
                    <a:gd name="connsiteY7" fmla="*/ 18922 h 1774768"/>
                    <a:gd name="connsiteX0" fmla="*/ 4557539 w 4655875"/>
                    <a:gd name="connsiteY0" fmla="*/ 909210 h 1205540"/>
                    <a:gd name="connsiteX1" fmla="*/ 3597647 w 4655875"/>
                    <a:gd name="connsiteY1" fmla="*/ 955247 h 1205540"/>
                    <a:gd name="connsiteX2" fmla="*/ 2939783 w 4655875"/>
                    <a:gd name="connsiteY2" fmla="*/ 982707 h 1205540"/>
                    <a:gd name="connsiteX3" fmla="*/ 2373071 w 4655875"/>
                    <a:gd name="connsiteY3" fmla="*/ 1187310 h 1205540"/>
                    <a:gd name="connsiteX4" fmla="*/ 1829125 w 4655875"/>
                    <a:gd name="connsiteY4" fmla="*/ 458128 h 1205540"/>
                    <a:gd name="connsiteX5" fmla="*/ 1250386 w 4655875"/>
                    <a:gd name="connsiteY5" fmla="*/ 63552 h 1205540"/>
                    <a:gd name="connsiteX6" fmla="*/ 1 w 4655875"/>
                    <a:gd name="connsiteY6" fmla="*/ 18922 h 1205540"/>
                    <a:gd name="connsiteX0" fmla="*/ 4557539 w 4655875"/>
                    <a:gd name="connsiteY0" fmla="*/ 909210 h 985919"/>
                    <a:gd name="connsiteX1" fmla="*/ 3597647 w 4655875"/>
                    <a:gd name="connsiteY1" fmla="*/ 955247 h 985919"/>
                    <a:gd name="connsiteX2" fmla="*/ 2939783 w 4655875"/>
                    <a:gd name="connsiteY2" fmla="*/ 982707 h 985919"/>
                    <a:gd name="connsiteX3" fmla="*/ 2284439 w 4655875"/>
                    <a:gd name="connsiteY3" fmla="*/ 926102 h 985919"/>
                    <a:gd name="connsiteX4" fmla="*/ 1829125 w 4655875"/>
                    <a:gd name="connsiteY4" fmla="*/ 458128 h 985919"/>
                    <a:gd name="connsiteX5" fmla="*/ 1250386 w 4655875"/>
                    <a:gd name="connsiteY5" fmla="*/ 63552 h 985919"/>
                    <a:gd name="connsiteX6" fmla="*/ 1 w 4655875"/>
                    <a:gd name="connsiteY6" fmla="*/ 18922 h 985919"/>
                    <a:gd name="connsiteX0" fmla="*/ 4280562 w 4397661"/>
                    <a:gd name="connsiteY0" fmla="*/ 817020 h 985918"/>
                    <a:gd name="connsiteX1" fmla="*/ 3597647 w 4397661"/>
                    <a:gd name="connsiteY1" fmla="*/ 955247 h 985918"/>
                    <a:gd name="connsiteX2" fmla="*/ 2939783 w 4397661"/>
                    <a:gd name="connsiteY2" fmla="*/ 982707 h 985918"/>
                    <a:gd name="connsiteX3" fmla="*/ 2284439 w 4397661"/>
                    <a:gd name="connsiteY3" fmla="*/ 926102 h 985918"/>
                    <a:gd name="connsiteX4" fmla="*/ 1829125 w 4397661"/>
                    <a:gd name="connsiteY4" fmla="*/ 458128 h 985918"/>
                    <a:gd name="connsiteX5" fmla="*/ 1250386 w 4397661"/>
                    <a:gd name="connsiteY5" fmla="*/ 63552 h 985918"/>
                    <a:gd name="connsiteX6" fmla="*/ 1 w 4397661"/>
                    <a:gd name="connsiteY6" fmla="*/ 18922 h 985918"/>
                    <a:gd name="connsiteX0" fmla="*/ 4280562 w 4280562"/>
                    <a:gd name="connsiteY0" fmla="*/ 817020 h 985918"/>
                    <a:gd name="connsiteX1" fmla="*/ 3597647 w 4280562"/>
                    <a:gd name="connsiteY1" fmla="*/ 955247 h 985918"/>
                    <a:gd name="connsiteX2" fmla="*/ 2939783 w 4280562"/>
                    <a:gd name="connsiteY2" fmla="*/ 982707 h 985918"/>
                    <a:gd name="connsiteX3" fmla="*/ 2284439 w 4280562"/>
                    <a:gd name="connsiteY3" fmla="*/ 926102 h 985918"/>
                    <a:gd name="connsiteX4" fmla="*/ 1829125 w 4280562"/>
                    <a:gd name="connsiteY4" fmla="*/ 458128 h 985918"/>
                    <a:gd name="connsiteX5" fmla="*/ 1250386 w 4280562"/>
                    <a:gd name="connsiteY5" fmla="*/ 63552 h 985918"/>
                    <a:gd name="connsiteX6" fmla="*/ 1 w 4280562"/>
                    <a:gd name="connsiteY6" fmla="*/ 18922 h 985918"/>
                    <a:gd name="connsiteX0" fmla="*/ 4690488 w 4690488"/>
                    <a:gd name="connsiteY0" fmla="*/ 724829 h 987517"/>
                    <a:gd name="connsiteX1" fmla="*/ 3597647 w 4690488"/>
                    <a:gd name="connsiteY1" fmla="*/ 955247 h 987517"/>
                    <a:gd name="connsiteX2" fmla="*/ 2939783 w 4690488"/>
                    <a:gd name="connsiteY2" fmla="*/ 982707 h 987517"/>
                    <a:gd name="connsiteX3" fmla="*/ 2284439 w 4690488"/>
                    <a:gd name="connsiteY3" fmla="*/ 926102 h 987517"/>
                    <a:gd name="connsiteX4" fmla="*/ 1829125 w 4690488"/>
                    <a:gd name="connsiteY4" fmla="*/ 458128 h 987517"/>
                    <a:gd name="connsiteX5" fmla="*/ 1250386 w 4690488"/>
                    <a:gd name="connsiteY5" fmla="*/ 63552 h 987517"/>
                    <a:gd name="connsiteX6" fmla="*/ 1 w 4690488"/>
                    <a:gd name="connsiteY6" fmla="*/ 18922 h 987517"/>
                    <a:gd name="connsiteX0" fmla="*/ 4690488 w 4690488"/>
                    <a:gd name="connsiteY0" fmla="*/ 724829 h 1001472"/>
                    <a:gd name="connsiteX1" fmla="*/ 3586569 w 4690488"/>
                    <a:gd name="connsiteY1" fmla="*/ 740135 h 1001472"/>
                    <a:gd name="connsiteX2" fmla="*/ 2939783 w 4690488"/>
                    <a:gd name="connsiteY2" fmla="*/ 982707 h 1001472"/>
                    <a:gd name="connsiteX3" fmla="*/ 2284439 w 4690488"/>
                    <a:gd name="connsiteY3" fmla="*/ 926102 h 1001472"/>
                    <a:gd name="connsiteX4" fmla="*/ 1829125 w 4690488"/>
                    <a:gd name="connsiteY4" fmla="*/ 458128 h 1001472"/>
                    <a:gd name="connsiteX5" fmla="*/ 1250386 w 4690488"/>
                    <a:gd name="connsiteY5" fmla="*/ 63552 h 1001472"/>
                    <a:gd name="connsiteX6" fmla="*/ 1 w 4690488"/>
                    <a:gd name="connsiteY6" fmla="*/ 18922 h 1001472"/>
                    <a:gd name="connsiteX0" fmla="*/ 4690488 w 4690488"/>
                    <a:gd name="connsiteY0" fmla="*/ 724829 h 945363"/>
                    <a:gd name="connsiteX1" fmla="*/ 3586569 w 4690488"/>
                    <a:gd name="connsiteY1" fmla="*/ 740135 h 945363"/>
                    <a:gd name="connsiteX2" fmla="*/ 2895467 w 4690488"/>
                    <a:gd name="connsiteY2" fmla="*/ 844420 h 945363"/>
                    <a:gd name="connsiteX3" fmla="*/ 2284439 w 4690488"/>
                    <a:gd name="connsiteY3" fmla="*/ 926102 h 945363"/>
                    <a:gd name="connsiteX4" fmla="*/ 1829125 w 4690488"/>
                    <a:gd name="connsiteY4" fmla="*/ 458128 h 945363"/>
                    <a:gd name="connsiteX5" fmla="*/ 1250386 w 4690488"/>
                    <a:gd name="connsiteY5" fmla="*/ 63552 h 945363"/>
                    <a:gd name="connsiteX6" fmla="*/ 1 w 4690488"/>
                    <a:gd name="connsiteY6" fmla="*/ 18922 h 945363"/>
                    <a:gd name="connsiteX0" fmla="*/ 4690488 w 4690488"/>
                    <a:gd name="connsiteY0" fmla="*/ 724829 h 870003"/>
                    <a:gd name="connsiteX1" fmla="*/ 3586569 w 4690488"/>
                    <a:gd name="connsiteY1" fmla="*/ 740135 h 870003"/>
                    <a:gd name="connsiteX2" fmla="*/ 2895467 w 4690488"/>
                    <a:gd name="connsiteY2" fmla="*/ 844420 h 870003"/>
                    <a:gd name="connsiteX3" fmla="*/ 2240123 w 4690488"/>
                    <a:gd name="connsiteY3" fmla="*/ 833912 h 870003"/>
                    <a:gd name="connsiteX4" fmla="*/ 1829125 w 4690488"/>
                    <a:gd name="connsiteY4" fmla="*/ 458128 h 870003"/>
                    <a:gd name="connsiteX5" fmla="*/ 1250386 w 4690488"/>
                    <a:gd name="connsiteY5" fmla="*/ 63552 h 870003"/>
                    <a:gd name="connsiteX6" fmla="*/ 1 w 4690488"/>
                    <a:gd name="connsiteY6" fmla="*/ 18922 h 870003"/>
                    <a:gd name="connsiteX0" fmla="*/ 4690488 w 4690488"/>
                    <a:gd name="connsiteY0" fmla="*/ 724829 h 879884"/>
                    <a:gd name="connsiteX1" fmla="*/ 3586569 w 4690488"/>
                    <a:gd name="connsiteY1" fmla="*/ 740135 h 879884"/>
                    <a:gd name="connsiteX2" fmla="*/ 2895467 w 4690488"/>
                    <a:gd name="connsiteY2" fmla="*/ 844420 h 879884"/>
                    <a:gd name="connsiteX3" fmla="*/ 2240123 w 4690488"/>
                    <a:gd name="connsiteY3" fmla="*/ 833912 h 879884"/>
                    <a:gd name="connsiteX4" fmla="*/ 1829125 w 4690488"/>
                    <a:gd name="connsiteY4" fmla="*/ 319843 h 879884"/>
                    <a:gd name="connsiteX5" fmla="*/ 1250386 w 4690488"/>
                    <a:gd name="connsiteY5" fmla="*/ 63552 h 879884"/>
                    <a:gd name="connsiteX6" fmla="*/ 1 w 4690488"/>
                    <a:gd name="connsiteY6" fmla="*/ 18922 h 879884"/>
                    <a:gd name="connsiteX0" fmla="*/ 4690488 w 4690488"/>
                    <a:gd name="connsiteY0" fmla="*/ 989897 h 1144952"/>
                    <a:gd name="connsiteX1" fmla="*/ 3586569 w 4690488"/>
                    <a:gd name="connsiteY1" fmla="*/ 1005203 h 1144952"/>
                    <a:gd name="connsiteX2" fmla="*/ 2895467 w 4690488"/>
                    <a:gd name="connsiteY2" fmla="*/ 1109488 h 1144952"/>
                    <a:gd name="connsiteX3" fmla="*/ 2240123 w 4690488"/>
                    <a:gd name="connsiteY3" fmla="*/ 1098980 h 1144952"/>
                    <a:gd name="connsiteX4" fmla="*/ 1829125 w 4690488"/>
                    <a:gd name="connsiteY4" fmla="*/ 584911 h 1144952"/>
                    <a:gd name="connsiteX5" fmla="*/ 1206069 w 4690488"/>
                    <a:gd name="connsiteY5" fmla="*/ 21317 h 1144952"/>
                    <a:gd name="connsiteX6" fmla="*/ 1 w 4690488"/>
                    <a:gd name="connsiteY6" fmla="*/ 283990 h 1144952"/>
                    <a:gd name="connsiteX0" fmla="*/ 4779120 w 4779120"/>
                    <a:gd name="connsiteY0" fmla="*/ 1090035 h 1245090"/>
                    <a:gd name="connsiteX1" fmla="*/ 3675201 w 4779120"/>
                    <a:gd name="connsiteY1" fmla="*/ 1105341 h 1245090"/>
                    <a:gd name="connsiteX2" fmla="*/ 2984099 w 4779120"/>
                    <a:gd name="connsiteY2" fmla="*/ 1209626 h 1245090"/>
                    <a:gd name="connsiteX3" fmla="*/ 2328755 w 4779120"/>
                    <a:gd name="connsiteY3" fmla="*/ 1199118 h 1245090"/>
                    <a:gd name="connsiteX4" fmla="*/ 1917757 w 4779120"/>
                    <a:gd name="connsiteY4" fmla="*/ 685049 h 1245090"/>
                    <a:gd name="connsiteX5" fmla="*/ 1294701 w 4779120"/>
                    <a:gd name="connsiteY5" fmla="*/ 121455 h 1245090"/>
                    <a:gd name="connsiteX6" fmla="*/ 0 w 4779120"/>
                    <a:gd name="connsiteY6" fmla="*/ 0 h 1245090"/>
                    <a:gd name="connsiteX0" fmla="*/ 4779120 w 4779120"/>
                    <a:gd name="connsiteY0" fmla="*/ 1090035 h 1218315"/>
                    <a:gd name="connsiteX1" fmla="*/ 3675201 w 4779120"/>
                    <a:gd name="connsiteY1" fmla="*/ 1105341 h 1218315"/>
                    <a:gd name="connsiteX2" fmla="*/ 2984099 w 4779120"/>
                    <a:gd name="connsiteY2" fmla="*/ 1209626 h 1218315"/>
                    <a:gd name="connsiteX3" fmla="*/ 2328755 w 4779120"/>
                    <a:gd name="connsiteY3" fmla="*/ 1153023 h 1218315"/>
                    <a:gd name="connsiteX4" fmla="*/ 1917757 w 4779120"/>
                    <a:gd name="connsiteY4" fmla="*/ 685049 h 1218315"/>
                    <a:gd name="connsiteX5" fmla="*/ 1294701 w 4779120"/>
                    <a:gd name="connsiteY5" fmla="*/ 121455 h 1218315"/>
                    <a:gd name="connsiteX6" fmla="*/ 0 w 4779120"/>
                    <a:gd name="connsiteY6" fmla="*/ 0 h 1218315"/>
                    <a:gd name="connsiteX0" fmla="*/ 4779120 w 4779120"/>
                    <a:gd name="connsiteY0" fmla="*/ 1090035 h 1223151"/>
                    <a:gd name="connsiteX1" fmla="*/ 3675201 w 4779120"/>
                    <a:gd name="connsiteY1" fmla="*/ 1105341 h 1223151"/>
                    <a:gd name="connsiteX2" fmla="*/ 2984099 w 4779120"/>
                    <a:gd name="connsiteY2" fmla="*/ 1209626 h 1223151"/>
                    <a:gd name="connsiteX3" fmla="*/ 2328755 w 4779120"/>
                    <a:gd name="connsiteY3" fmla="*/ 1153023 h 1223151"/>
                    <a:gd name="connsiteX4" fmla="*/ 1917757 w 4779120"/>
                    <a:gd name="connsiteY4" fmla="*/ 592858 h 1223151"/>
                    <a:gd name="connsiteX5" fmla="*/ 1294701 w 4779120"/>
                    <a:gd name="connsiteY5" fmla="*/ 121455 h 1223151"/>
                    <a:gd name="connsiteX6" fmla="*/ 0 w 4779120"/>
                    <a:gd name="connsiteY6" fmla="*/ 0 h 1223151"/>
                    <a:gd name="connsiteX0" fmla="*/ 4779120 w 4779120"/>
                    <a:gd name="connsiteY0" fmla="*/ 1090035 h 1214290"/>
                    <a:gd name="connsiteX1" fmla="*/ 3675201 w 4779120"/>
                    <a:gd name="connsiteY1" fmla="*/ 1105341 h 1214290"/>
                    <a:gd name="connsiteX2" fmla="*/ 2928704 w 4779120"/>
                    <a:gd name="connsiteY2" fmla="*/ 1194262 h 1214290"/>
                    <a:gd name="connsiteX3" fmla="*/ 2328755 w 4779120"/>
                    <a:gd name="connsiteY3" fmla="*/ 1153023 h 1214290"/>
                    <a:gd name="connsiteX4" fmla="*/ 1917757 w 4779120"/>
                    <a:gd name="connsiteY4" fmla="*/ 592858 h 1214290"/>
                    <a:gd name="connsiteX5" fmla="*/ 1294701 w 4779120"/>
                    <a:gd name="connsiteY5" fmla="*/ 121455 h 1214290"/>
                    <a:gd name="connsiteX6" fmla="*/ 0 w 4779120"/>
                    <a:gd name="connsiteY6" fmla="*/ 0 h 1214290"/>
                    <a:gd name="connsiteX0" fmla="*/ 4779120 w 4779120"/>
                    <a:gd name="connsiteY0" fmla="*/ 1108958 h 1233214"/>
                    <a:gd name="connsiteX1" fmla="*/ 3675201 w 4779120"/>
                    <a:gd name="connsiteY1" fmla="*/ 1124264 h 1233214"/>
                    <a:gd name="connsiteX2" fmla="*/ 2928704 w 4779120"/>
                    <a:gd name="connsiteY2" fmla="*/ 1213185 h 1233214"/>
                    <a:gd name="connsiteX3" fmla="*/ 2328755 w 4779120"/>
                    <a:gd name="connsiteY3" fmla="*/ 1171946 h 1233214"/>
                    <a:gd name="connsiteX4" fmla="*/ 1917757 w 4779120"/>
                    <a:gd name="connsiteY4" fmla="*/ 611781 h 1233214"/>
                    <a:gd name="connsiteX5" fmla="*/ 1261464 w 4779120"/>
                    <a:gd name="connsiteY5" fmla="*/ 63552 h 1233214"/>
                    <a:gd name="connsiteX6" fmla="*/ 0 w 4779120"/>
                    <a:gd name="connsiteY6" fmla="*/ 18923 h 1233214"/>
                    <a:gd name="connsiteX0" fmla="*/ 4779120 w 4779120"/>
                    <a:gd name="connsiteY0" fmla="*/ 1108958 h 1224805"/>
                    <a:gd name="connsiteX1" fmla="*/ 3675201 w 4779120"/>
                    <a:gd name="connsiteY1" fmla="*/ 1124264 h 1224805"/>
                    <a:gd name="connsiteX2" fmla="*/ 2928704 w 4779120"/>
                    <a:gd name="connsiteY2" fmla="*/ 1213185 h 1224805"/>
                    <a:gd name="connsiteX3" fmla="*/ 2361992 w 4779120"/>
                    <a:gd name="connsiteY3" fmla="*/ 1156581 h 1224805"/>
                    <a:gd name="connsiteX4" fmla="*/ 1917757 w 4779120"/>
                    <a:gd name="connsiteY4" fmla="*/ 611781 h 1224805"/>
                    <a:gd name="connsiteX5" fmla="*/ 1261464 w 4779120"/>
                    <a:gd name="connsiteY5" fmla="*/ 63552 h 1224805"/>
                    <a:gd name="connsiteX6" fmla="*/ 0 w 4779120"/>
                    <a:gd name="connsiteY6" fmla="*/ 18923 h 1224805"/>
                    <a:gd name="connsiteX0" fmla="*/ 4779120 w 4779120"/>
                    <a:gd name="connsiteY0" fmla="*/ 1108958 h 1224805"/>
                    <a:gd name="connsiteX1" fmla="*/ 3675201 w 4779120"/>
                    <a:gd name="connsiteY1" fmla="*/ 1124264 h 1224805"/>
                    <a:gd name="connsiteX2" fmla="*/ 2928704 w 4779120"/>
                    <a:gd name="connsiteY2" fmla="*/ 1213185 h 1224805"/>
                    <a:gd name="connsiteX3" fmla="*/ 2361992 w 4779120"/>
                    <a:gd name="connsiteY3" fmla="*/ 1156581 h 1224805"/>
                    <a:gd name="connsiteX4" fmla="*/ 1917757 w 4779120"/>
                    <a:gd name="connsiteY4" fmla="*/ 611781 h 1224805"/>
                    <a:gd name="connsiteX5" fmla="*/ 1183909 w 4779120"/>
                    <a:gd name="connsiteY5" fmla="*/ 63552 h 1224805"/>
                    <a:gd name="connsiteX6" fmla="*/ 0 w 4779120"/>
                    <a:gd name="connsiteY6" fmla="*/ 18923 h 1224805"/>
                    <a:gd name="connsiteX0" fmla="*/ 4779120 w 4779120"/>
                    <a:gd name="connsiteY0" fmla="*/ 1090035 h 1205882"/>
                    <a:gd name="connsiteX1" fmla="*/ 3675201 w 4779120"/>
                    <a:gd name="connsiteY1" fmla="*/ 1105341 h 1205882"/>
                    <a:gd name="connsiteX2" fmla="*/ 2928704 w 4779120"/>
                    <a:gd name="connsiteY2" fmla="*/ 1194262 h 1205882"/>
                    <a:gd name="connsiteX3" fmla="*/ 2361992 w 4779120"/>
                    <a:gd name="connsiteY3" fmla="*/ 1137658 h 1205882"/>
                    <a:gd name="connsiteX4" fmla="*/ 1917757 w 4779120"/>
                    <a:gd name="connsiteY4" fmla="*/ 592858 h 1205882"/>
                    <a:gd name="connsiteX5" fmla="*/ 1183909 w 4779120"/>
                    <a:gd name="connsiteY5" fmla="*/ 44629 h 1205882"/>
                    <a:gd name="connsiteX6" fmla="*/ 0 w 4779120"/>
                    <a:gd name="connsiteY6" fmla="*/ 0 h 1205882"/>
                    <a:gd name="connsiteX0" fmla="*/ 4779120 w 4779120"/>
                    <a:gd name="connsiteY0" fmla="*/ 1090035 h 1204198"/>
                    <a:gd name="connsiteX1" fmla="*/ 3675201 w 4779120"/>
                    <a:gd name="connsiteY1" fmla="*/ 1105341 h 1204198"/>
                    <a:gd name="connsiteX2" fmla="*/ 2928704 w 4779120"/>
                    <a:gd name="connsiteY2" fmla="*/ 1194262 h 1204198"/>
                    <a:gd name="connsiteX3" fmla="*/ 2361992 w 4779120"/>
                    <a:gd name="connsiteY3" fmla="*/ 1137658 h 1204198"/>
                    <a:gd name="connsiteX4" fmla="*/ 1884520 w 4779120"/>
                    <a:gd name="connsiteY4" fmla="*/ 623588 h 1204198"/>
                    <a:gd name="connsiteX5" fmla="*/ 1183909 w 4779120"/>
                    <a:gd name="connsiteY5" fmla="*/ 44629 h 1204198"/>
                    <a:gd name="connsiteX6" fmla="*/ 0 w 4779120"/>
                    <a:gd name="connsiteY6" fmla="*/ 0 h 1204198"/>
                    <a:gd name="connsiteX0" fmla="*/ 4779120 w 4779120"/>
                    <a:gd name="connsiteY0" fmla="*/ 1090035 h 1204197"/>
                    <a:gd name="connsiteX1" fmla="*/ 3675201 w 4779120"/>
                    <a:gd name="connsiteY1" fmla="*/ 1105341 h 1204197"/>
                    <a:gd name="connsiteX2" fmla="*/ 2928704 w 4779120"/>
                    <a:gd name="connsiteY2" fmla="*/ 1194262 h 1204197"/>
                    <a:gd name="connsiteX3" fmla="*/ 2361992 w 4779120"/>
                    <a:gd name="connsiteY3" fmla="*/ 1137658 h 1204197"/>
                    <a:gd name="connsiteX4" fmla="*/ 1884520 w 4779120"/>
                    <a:gd name="connsiteY4" fmla="*/ 623588 h 1204197"/>
                    <a:gd name="connsiteX5" fmla="*/ 1183909 w 4779120"/>
                    <a:gd name="connsiteY5" fmla="*/ 44629 h 1204197"/>
                    <a:gd name="connsiteX6" fmla="*/ 0 w 4779120"/>
                    <a:gd name="connsiteY6" fmla="*/ 0 h 1204197"/>
                    <a:gd name="connsiteX0" fmla="*/ 4779120 w 4779120"/>
                    <a:gd name="connsiteY0" fmla="*/ 1090035 h 1204197"/>
                    <a:gd name="connsiteX1" fmla="*/ 3675201 w 4779120"/>
                    <a:gd name="connsiteY1" fmla="*/ 1105341 h 1204197"/>
                    <a:gd name="connsiteX2" fmla="*/ 2928704 w 4779120"/>
                    <a:gd name="connsiteY2" fmla="*/ 1194262 h 1204197"/>
                    <a:gd name="connsiteX3" fmla="*/ 2361992 w 4779120"/>
                    <a:gd name="connsiteY3" fmla="*/ 1137658 h 1204197"/>
                    <a:gd name="connsiteX4" fmla="*/ 1884520 w 4779120"/>
                    <a:gd name="connsiteY4" fmla="*/ 623588 h 1204197"/>
                    <a:gd name="connsiteX5" fmla="*/ 1183909 w 4779120"/>
                    <a:gd name="connsiteY5" fmla="*/ 44629 h 1204197"/>
                    <a:gd name="connsiteX6" fmla="*/ 0 w 4779120"/>
                    <a:gd name="connsiteY6" fmla="*/ 0 h 1204197"/>
                    <a:gd name="connsiteX0" fmla="*/ 4779120 w 4779120"/>
                    <a:gd name="connsiteY0" fmla="*/ 1090035 h 1204197"/>
                    <a:gd name="connsiteX1" fmla="*/ 3675201 w 4779120"/>
                    <a:gd name="connsiteY1" fmla="*/ 1105341 h 1204197"/>
                    <a:gd name="connsiteX2" fmla="*/ 2928704 w 4779120"/>
                    <a:gd name="connsiteY2" fmla="*/ 1194262 h 1204197"/>
                    <a:gd name="connsiteX3" fmla="*/ 2361992 w 4779120"/>
                    <a:gd name="connsiteY3" fmla="*/ 1137658 h 1204197"/>
                    <a:gd name="connsiteX4" fmla="*/ 1884520 w 4779120"/>
                    <a:gd name="connsiteY4" fmla="*/ 623588 h 1204197"/>
                    <a:gd name="connsiteX5" fmla="*/ 1183909 w 4779120"/>
                    <a:gd name="connsiteY5" fmla="*/ 44629 h 1204197"/>
                    <a:gd name="connsiteX6" fmla="*/ 0 w 4779120"/>
                    <a:gd name="connsiteY6" fmla="*/ 0 h 1204197"/>
                    <a:gd name="connsiteX0" fmla="*/ 4779120 w 4779120"/>
                    <a:gd name="connsiteY0" fmla="*/ 1092808 h 1206970"/>
                    <a:gd name="connsiteX1" fmla="*/ 3675201 w 4779120"/>
                    <a:gd name="connsiteY1" fmla="*/ 1108114 h 1206970"/>
                    <a:gd name="connsiteX2" fmla="*/ 2928704 w 4779120"/>
                    <a:gd name="connsiteY2" fmla="*/ 1197035 h 1206970"/>
                    <a:gd name="connsiteX3" fmla="*/ 2361992 w 4779120"/>
                    <a:gd name="connsiteY3" fmla="*/ 1140431 h 1206970"/>
                    <a:gd name="connsiteX4" fmla="*/ 1884520 w 4779120"/>
                    <a:gd name="connsiteY4" fmla="*/ 626361 h 1206970"/>
                    <a:gd name="connsiteX5" fmla="*/ 1327938 w 4779120"/>
                    <a:gd name="connsiteY5" fmla="*/ 32037 h 1206970"/>
                    <a:gd name="connsiteX6" fmla="*/ 0 w 4779120"/>
                    <a:gd name="connsiteY6" fmla="*/ 2773 h 1206970"/>
                    <a:gd name="connsiteX0" fmla="*/ 4779120 w 4779120"/>
                    <a:gd name="connsiteY0" fmla="*/ 1092808 h 1206970"/>
                    <a:gd name="connsiteX1" fmla="*/ 3675201 w 4779120"/>
                    <a:gd name="connsiteY1" fmla="*/ 1108114 h 1206970"/>
                    <a:gd name="connsiteX2" fmla="*/ 2928704 w 4779120"/>
                    <a:gd name="connsiteY2" fmla="*/ 1197035 h 1206970"/>
                    <a:gd name="connsiteX3" fmla="*/ 2361992 w 4779120"/>
                    <a:gd name="connsiteY3" fmla="*/ 1140431 h 1206970"/>
                    <a:gd name="connsiteX4" fmla="*/ 1884520 w 4779120"/>
                    <a:gd name="connsiteY4" fmla="*/ 626361 h 1206970"/>
                    <a:gd name="connsiteX5" fmla="*/ 1327938 w 4779120"/>
                    <a:gd name="connsiteY5" fmla="*/ 32037 h 1206970"/>
                    <a:gd name="connsiteX6" fmla="*/ 0 w 4779120"/>
                    <a:gd name="connsiteY6" fmla="*/ 2773 h 1206970"/>
                    <a:gd name="connsiteX0" fmla="*/ 4779120 w 4779120"/>
                    <a:gd name="connsiteY0" fmla="*/ 1092808 h 1206970"/>
                    <a:gd name="connsiteX1" fmla="*/ 3675201 w 4779120"/>
                    <a:gd name="connsiteY1" fmla="*/ 1108114 h 1206970"/>
                    <a:gd name="connsiteX2" fmla="*/ 2928704 w 4779120"/>
                    <a:gd name="connsiteY2" fmla="*/ 1197035 h 1206970"/>
                    <a:gd name="connsiteX3" fmla="*/ 2361992 w 4779120"/>
                    <a:gd name="connsiteY3" fmla="*/ 1140431 h 1206970"/>
                    <a:gd name="connsiteX4" fmla="*/ 1884520 w 4779120"/>
                    <a:gd name="connsiteY4" fmla="*/ 626361 h 1206970"/>
                    <a:gd name="connsiteX5" fmla="*/ 1327938 w 4779120"/>
                    <a:gd name="connsiteY5" fmla="*/ 32037 h 1206970"/>
                    <a:gd name="connsiteX6" fmla="*/ 0 w 4779120"/>
                    <a:gd name="connsiteY6" fmla="*/ 2773 h 1206970"/>
                    <a:gd name="connsiteX0" fmla="*/ 4779120 w 4779120"/>
                    <a:gd name="connsiteY0" fmla="*/ 1090035 h 1204197"/>
                    <a:gd name="connsiteX1" fmla="*/ 3675201 w 4779120"/>
                    <a:gd name="connsiteY1" fmla="*/ 1105341 h 1204197"/>
                    <a:gd name="connsiteX2" fmla="*/ 2928704 w 4779120"/>
                    <a:gd name="connsiteY2" fmla="*/ 1194262 h 1204197"/>
                    <a:gd name="connsiteX3" fmla="*/ 2361992 w 4779120"/>
                    <a:gd name="connsiteY3" fmla="*/ 1137658 h 1204197"/>
                    <a:gd name="connsiteX4" fmla="*/ 1884520 w 4779120"/>
                    <a:gd name="connsiteY4" fmla="*/ 623588 h 1204197"/>
                    <a:gd name="connsiteX5" fmla="*/ 1316859 w 4779120"/>
                    <a:gd name="connsiteY5" fmla="*/ 75358 h 1204197"/>
                    <a:gd name="connsiteX6" fmla="*/ 0 w 4779120"/>
                    <a:gd name="connsiteY6" fmla="*/ 0 h 1204197"/>
                    <a:gd name="connsiteX0" fmla="*/ 4779120 w 4779120"/>
                    <a:gd name="connsiteY0" fmla="*/ 1090035 h 1215208"/>
                    <a:gd name="connsiteX1" fmla="*/ 3675201 w 4779120"/>
                    <a:gd name="connsiteY1" fmla="*/ 1105341 h 1215208"/>
                    <a:gd name="connsiteX2" fmla="*/ 2928704 w 4779120"/>
                    <a:gd name="connsiteY2" fmla="*/ 1194262 h 1215208"/>
                    <a:gd name="connsiteX3" fmla="*/ 2361992 w 4779120"/>
                    <a:gd name="connsiteY3" fmla="*/ 1137658 h 1215208"/>
                    <a:gd name="connsiteX4" fmla="*/ 1740492 w 4779120"/>
                    <a:gd name="connsiteY4" fmla="*/ 439206 h 1215208"/>
                    <a:gd name="connsiteX5" fmla="*/ 1316859 w 4779120"/>
                    <a:gd name="connsiteY5" fmla="*/ 75358 h 1215208"/>
                    <a:gd name="connsiteX6" fmla="*/ 0 w 4779120"/>
                    <a:gd name="connsiteY6" fmla="*/ 0 h 1215208"/>
                    <a:gd name="connsiteX0" fmla="*/ 4779120 w 4779120"/>
                    <a:gd name="connsiteY0" fmla="*/ 1092809 h 1217981"/>
                    <a:gd name="connsiteX1" fmla="*/ 3675201 w 4779120"/>
                    <a:gd name="connsiteY1" fmla="*/ 1108115 h 1217981"/>
                    <a:gd name="connsiteX2" fmla="*/ 2928704 w 4779120"/>
                    <a:gd name="connsiteY2" fmla="*/ 1197036 h 1217981"/>
                    <a:gd name="connsiteX3" fmla="*/ 2361992 w 4779120"/>
                    <a:gd name="connsiteY3" fmla="*/ 1140432 h 1217981"/>
                    <a:gd name="connsiteX4" fmla="*/ 1740492 w 4779120"/>
                    <a:gd name="connsiteY4" fmla="*/ 441980 h 1217981"/>
                    <a:gd name="connsiteX5" fmla="*/ 1250385 w 4779120"/>
                    <a:gd name="connsiteY5" fmla="*/ 32036 h 1217981"/>
                    <a:gd name="connsiteX6" fmla="*/ 0 w 4779120"/>
                    <a:gd name="connsiteY6" fmla="*/ 2774 h 1217981"/>
                    <a:gd name="connsiteX0" fmla="*/ 4779120 w 4779120"/>
                    <a:gd name="connsiteY0" fmla="*/ 1092809 h 1217981"/>
                    <a:gd name="connsiteX1" fmla="*/ 3675201 w 4779120"/>
                    <a:gd name="connsiteY1" fmla="*/ 1108115 h 1217981"/>
                    <a:gd name="connsiteX2" fmla="*/ 2928704 w 4779120"/>
                    <a:gd name="connsiteY2" fmla="*/ 1197036 h 1217981"/>
                    <a:gd name="connsiteX3" fmla="*/ 2361992 w 4779120"/>
                    <a:gd name="connsiteY3" fmla="*/ 1140432 h 1217981"/>
                    <a:gd name="connsiteX4" fmla="*/ 1740492 w 4779120"/>
                    <a:gd name="connsiteY4" fmla="*/ 441980 h 1217981"/>
                    <a:gd name="connsiteX5" fmla="*/ 1250385 w 4779120"/>
                    <a:gd name="connsiteY5" fmla="*/ 32036 h 1217981"/>
                    <a:gd name="connsiteX6" fmla="*/ 0 w 4779120"/>
                    <a:gd name="connsiteY6" fmla="*/ 2774 h 1217981"/>
                    <a:gd name="connsiteX0" fmla="*/ 4779120 w 4779120"/>
                    <a:gd name="connsiteY0" fmla="*/ 1092809 h 1217052"/>
                    <a:gd name="connsiteX1" fmla="*/ 3797071 w 4779120"/>
                    <a:gd name="connsiteY1" fmla="*/ 1123481 h 1217052"/>
                    <a:gd name="connsiteX2" fmla="*/ 2928704 w 4779120"/>
                    <a:gd name="connsiteY2" fmla="*/ 1197036 h 1217052"/>
                    <a:gd name="connsiteX3" fmla="*/ 2361992 w 4779120"/>
                    <a:gd name="connsiteY3" fmla="*/ 1140432 h 1217052"/>
                    <a:gd name="connsiteX4" fmla="*/ 1740492 w 4779120"/>
                    <a:gd name="connsiteY4" fmla="*/ 441980 h 1217052"/>
                    <a:gd name="connsiteX5" fmla="*/ 1250385 w 4779120"/>
                    <a:gd name="connsiteY5" fmla="*/ 32036 h 1217052"/>
                    <a:gd name="connsiteX6" fmla="*/ 0 w 4779120"/>
                    <a:gd name="connsiteY6" fmla="*/ 2774 h 121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79120" h="1217052">
                      <a:moveTo>
                        <a:pt x="4779120" y="1092809"/>
                      </a:moveTo>
                      <a:cubicBezTo>
                        <a:pt x="4359444" y="1144007"/>
                        <a:pt x="4105474" y="1106110"/>
                        <a:pt x="3797071" y="1123481"/>
                      </a:cubicBezTo>
                      <a:cubicBezTo>
                        <a:pt x="3488668" y="1140852"/>
                        <a:pt x="3167884" y="1194211"/>
                        <a:pt x="2928704" y="1197036"/>
                      </a:cubicBezTo>
                      <a:cubicBezTo>
                        <a:pt x="2689524" y="1199861"/>
                        <a:pt x="2560027" y="1266275"/>
                        <a:pt x="2361992" y="1140432"/>
                      </a:cubicBezTo>
                      <a:cubicBezTo>
                        <a:pt x="2163957" y="1014589"/>
                        <a:pt x="1925760" y="626713"/>
                        <a:pt x="1740492" y="441980"/>
                      </a:cubicBezTo>
                      <a:cubicBezTo>
                        <a:pt x="1555224" y="257247"/>
                        <a:pt x="1455170" y="154122"/>
                        <a:pt x="1250385" y="32036"/>
                      </a:cubicBezTo>
                      <a:cubicBezTo>
                        <a:pt x="1021222" y="-20896"/>
                        <a:pt x="-495" y="9295"/>
                        <a:pt x="0" y="2774"/>
                      </a:cubicBezTo>
                    </a:path>
                  </a:pathLst>
                </a:custGeom>
                <a:ln w="101600" cmpd="sng">
                  <a:solidFill>
                    <a:schemeClr val="accent5"/>
                  </a:solidFill>
                  <a:headEnd type="triangle" w="sm" len="sm"/>
                  <a:tailEnd type="triangle" w="sm" len="sm"/>
                </a:ln>
              </p:spPr>
              <p:txBody>
                <a:bodyPr rtlCol="0" anchor="ctr"/>
                <a:lstStyle/>
                <a:p>
                  <a:pPr algn="ctr"/>
                  <a:endParaRPr lang="en-US" sz="800"/>
                </a:p>
              </p:txBody>
            </p:sp>
            <p:sp>
              <p:nvSpPr>
                <p:cNvPr id="70" name="TextBox 69"/>
                <p:cNvSpPr txBox="1"/>
                <p:nvPr/>
              </p:nvSpPr>
              <p:spPr>
                <a:xfrm flipH="1">
                  <a:off x="6011239" y="1708391"/>
                  <a:ext cx="218384" cy="200264"/>
                </a:xfrm>
                <a:prstGeom prst="rect">
                  <a:avLst/>
                </a:prstGeom>
                <a:solidFill>
                  <a:srgbClr val="FFCC00"/>
                </a:solidFill>
                <a:ln>
                  <a:solidFill>
                    <a:schemeClr val="bg1"/>
                  </a:solidFill>
                </a:ln>
              </p:spPr>
              <p:txBody>
                <a:bodyPr wrap="none" rtlCol="0" anchor="ctr">
                  <a:noAutofit/>
                </a:bodyPr>
                <a:lstStyle/>
                <a:p>
                  <a:pPr algn="ctr"/>
                  <a:r>
                    <a:rPr lang="en-US" sz="1000" b="1" dirty="0">
                      <a:solidFill>
                        <a:schemeClr val="bg1"/>
                      </a:solidFill>
                      <a:latin typeface="Trebuchet MS" pitchFamily="34" charset="0"/>
                    </a:rPr>
                    <a:t>VF</a:t>
                  </a:r>
                </a:p>
              </p:txBody>
            </p:sp>
            <p:sp>
              <p:nvSpPr>
                <p:cNvPr id="71" name="TextBox 70"/>
                <p:cNvSpPr txBox="1"/>
                <p:nvPr/>
              </p:nvSpPr>
              <p:spPr>
                <a:xfrm flipH="1">
                  <a:off x="8431020" y="2525275"/>
                  <a:ext cx="218384" cy="200264"/>
                </a:xfrm>
                <a:prstGeom prst="rect">
                  <a:avLst/>
                </a:prstGeom>
                <a:solidFill>
                  <a:srgbClr val="FFCC00"/>
                </a:solidFill>
                <a:ln>
                  <a:solidFill>
                    <a:schemeClr val="bg1"/>
                  </a:solidFill>
                </a:ln>
              </p:spPr>
              <p:txBody>
                <a:bodyPr wrap="none" rtlCol="0" anchor="ctr">
                  <a:noAutofit/>
                </a:bodyPr>
                <a:lstStyle/>
                <a:p>
                  <a:pPr algn="ctr"/>
                  <a:r>
                    <a:rPr lang="en-US" sz="1000" b="1" dirty="0">
                      <a:solidFill>
                        <a:schemeClr val="bg1"/>
                      </a:solidFill>
                      <a:latin typeface="Trebuchet MS" pitchFamily="34" charset="0"/>
                    </a:rPr>
                    <a:t>VF</a:t>
                  </a:r>
                </a:p>
              </p:txBody>
            </p:sp>
          </p:grpSp>
          <p:sp>
            <p:nvSpPr>
              <p:cNvPr id="68" name="TextBox 67"/>
              <p:cNvSpPr txBox="1"/>
              <p:nvPr/>
            </p:nvSpPr>
            <p:spPr>
              <a:xfrm flipH="1">
                <a:off x="7118920" y="2524327"/>
                <a:ext cx="218384" cy="200264"/>
              </a:xfrm>
              <a:prstGeom prst="rect">
                <a:avLst/>
              </a:prstGeom>
              <a:solidFill>
                <a:srgbClr val="FFCC00"/>
              </a:solidFill>
              <a:ln>
                <a:solidFill>
                  <a:schemeClr val="bg1"/>
                </a:solidFill>
              </a:ln>
            </p:spPr>
            <p:txBody>
              <a:bodyPr wrap="none" rtlCol="0" anchor="ctr">
                <a:noAutofit/>
              </a:bodyPr>
              <a:lstStyle/>
              <a:p>
                <a:pPr algn="ctr"/>
                <a:r>
                  <a:rPr lang="en-US" sz="1000" b="1" dirty="0">
                    <a:solidFill>
                      <a:schemeClr val="bg1"/>
                    </a:solidFill>
                    <a:latin typeface="Trebuchet MS" pitchFamily="34" charset="0"/>
                  </a:rPr>
                  <a:t>VF</a:t>
                </a:r>
              </a:p>
            </p:txBody>
          </p:sp>
        </p:grpSp>
        <p:sp>
          <p:nvSpPr>
            <p:cNvPr id="66" name="TextBox 65"/>
            <p:cNvSpPr txBox="1"/>
            <p:nvPr/>
          </p:nvSpPr>
          <p:spPr>
            <a:xfrm flipH="1">
              <a:off x="7841684" y="3266530"/>
              <a:ext cx="185794" cy="170378"/>
            </a:xfrm>
            <a:prstGeom prst="rect">
              <a:avLst/>
            </a:prstGeom>
            <a:solidFill>
              <a:schemeClr val="bg2"/>
            </a:solidFill>
            <a:ln>
              <a:solidFill>
                <a:srgbClr val="FFFFFF"/>
              </a:solidFill>
            </a:ln>
          </p:spPr>
          <p:txBody>
            <a:bodyPr wrap="none" rtlCol="0" anchor="ctr">
              <a:noAutofit/>
            </a:bodyPr>
            <a:lstStyle/>
            <a:p>
              <a:pPr algn="ctr"/>
              <a:r>
                <a:rPr lang="en-US" sz="1000" b="1" dirty="0">
                  <a:solidFill>
                    <a:schemeClr val="bg1"/>
                  </a:solidFill>
                  <a:latin typeface="Trebuchet MS" pitchFamily="34" charset="0"/>
                </a:rPr>
                <a:t>VF</a:t>
              </a:r>
            </a:p>
          </p:txBody>
        </p:sp>
      </p:grpSp>
      <p:grpSp>
        <p:nvGrpSpPr>
          <p:cNvPr id="494" name="Group 493"/>
          <p:cNvGrpSpPr/>
          <p:nvPr/>
        </p:nvGrpSpPr>
        <p:grpSpPr>
          <a:xfrm>
            <a:off x="1560661" y="2251388"/>
            <a:ext cx="6415098" cy="746338"/>
            <a:chOff x="10601136" y="1350959"/>
            <a:chExt cx="2572128" cy="281133"/>
          </a:xfrm>
        </p:grpSpPr>
        <p:grpSp>
          <p:nvGrpSpPr>
            <p:cNvPr id="495" name="Group 494"/>
            <p:cNvGrpSpPr>
              <a:grpSpLocks noChangeAspect="1"/>
            </p:cNvGrpSpPr>
            <p:nvPr/>
          </p:nvGrpSpPr>
          <p:grpSpPr>
            <a:xfrm flipH="1">
              <a:off x="10601136" y="1485825"/>
              <a:ext cx="2572128" cy="146267"/>
              <a:chOff x="7815365" y="1830098"/>
              <a:chExt cx="3062484" cy="174152"/>
            </a:xfrm>
          </p:grpSpPr>
          <p:cxnSp>
            <p:nvCxnSpPr>
              <p:cNvPr id="500" name="Straight Connector 499"/>
              <p:cNvCxnSpPr>
                <a:stCxn id="502" idx="6"/>
                <a:endCxn id="501" idx="2"/>
              </p:cNvCxnSpPr>
              <p:nvPr/>
            </p:nvCxnSpPr>
            <p:spPr bwMode="auto">
              <a:xfrm>
                <a:off x="10150826" y="1922725"/>
                <a:ext cx="563977" cy="0"/>
              </a:xfrm>
              <a:prstGeom prst="line">
                <a:avLst/>
              </a:prstGeom>
              <a:noFill/>
              <a:ln w="19050" cap="flat" cmpd="sng" algn="ctr">
                <a:solidFill>
                  <a:srgbClr val="7030A0"/>
                </a:solidFill>
                <a:prstDash val="solid"/>
                <a:round/>
                <a:headEnd type="triangle" w="med" len="med"/>
                <a:tailEnd type="none" w="med" len="med"/>
              </a:ln>
              <a:effectLst/>
            </p:spPr>
          </p:cxnSp>
          <p:sp>
            <p:nvSpPr>
              <p:cNvPr id="501" name="Oval 500"/>
              <p:cNvSpPr>
                <a:spLocks noChangeAspect="1"/>
              </p:cNvSpPr>
              <p:nvPr/>
            </p:nvSpPr>
            <p:spPr bwMode="auto">
              <a:xfrm>
                <a:off x="10714803" y="1841199"/>
                <a:ext cx="163046" cy="163051"/>
              </a:xfrm>
              <a:prstGeom prst="ellipse">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500" b="0" i="0" u="none" strike="noStrike" cap="none" normalizeH="0" baseline="0">
                  <a:ln>
                    <a:noFill/>
                  </a:ln>
                  <a:solidFill>
                    <a:schemeClr val="bg1"/>
                  </a:solidFill>
                  <a:effectLst/>
                  <a:latin typeface="Trebuchet MS" pitchFamily="34" charset="0"/>
                </a:endParaRPr>
              </a:p>
            </p:txBody>
          </p:sp>
          <p:sp>
            <p:nvSpPr>
              <p:cNvPr id="502" name="Oval 501"/>
              <p:cNvSpPr>
                <a:spLocks noChangeAspect="1"/>
              </p:cNvSpPr>
              <p:nvPr/>
            </p:nvSpPr>
            <p:spPr bwMode="auto">
              <a:xfrm>
                <a:off x="9987780" y="1841199"/>
                <a:ext cx="163046" cy="163051"/>
              </a:xfrm>
              <a:prstGeom prst="ellipse">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500" b="0" i="0" u="none" strike="noStrike" cap="none" normalizeH="0" baseline="0">
                  <a:ln>
                    <a:noFill/>
                  </a:ln>
                  <a:solidFill>
                    <a:schemeClr val="bg1"/>
                  </a:solidFill>
                  <a:effectLst/>
                  <a:latin typeface="Trebuchet MS" pitchFamily="34" charset="0"/>
                </a:endParaRPr>
              </a:p>
            </p:txBody>
          </p:sp>
          <p:cxnSp>
            <p:nvCxnSpPr>
              <p:cNvPr id="503" name="Straight Connector 502"/>
              <p:cNvCxnSpPr>
                <a:stCxn id="504" idx="6"/>
              </p:cNvCxnSpPr>
              <p:nvPr/>
            </p:nvCxnSpPr>
            <p:spPr bwMode="auto">
              <a:xfrm>
                <a:off x="9418690" y="1916069"/>
                <a:ext cx="563977" cy="0"/>
              </a:xfrm>
              <a:prstGeom prst="line">
                <a:avLst/>
              </a:prstGeom>
              <a:noFill/>
              <a:ln w="19050" cap="flat" cmpd="sng" algn="ctr">
                <a:solidFill>
                  <a:srgbClr val="FF6600"/>
                </a:solidFill>
                <a:prstDash val="solid"/>
                <a:round/>
                <a:headEnd type="triangle" w="med" len="med"/>
                <a:tailEnd type="none" w="med" len="med"/>
              </a:ln>
              <a:effectLst/>
            </p:spPr>
          </p:cxnSp>
          <p:sp>
            <p:nvSpPr>
              <p:cNvPr id="504" name="Oval 503"/>
              <p:cNvSpPr>
                <a:spLocks noChangeAspect="1"/>
              </p:cNvSpPr>
              <p:nvPr/>
            </p:nvSpPr>
            <p:spPr bwMode="auto">
              <a:xfrm>
                <a:off x="9255644" y="1834544"/>
                <a:ext cx="163046" cy="163051"/>
              </a:xfrm>
              <a:prstGeom prst="ellipse">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500" b="0" i="0" u="none" strike="noStrike" cap="none" normalizeH="0" baseline="0">
                  <a:ln>
                    <a:noFill/>
                  </a:ln>
                  <a:solidFill>
                    <a:schemeClr val="bg1"/>
                  </a:solidFill>
                  <a:effectLst/>
                  <a:latin typeface="Trebuchet MS" pitchFamily="34" charset="0"/>
                </a:endParaRPr>
              </a:p>
            </p:txBody>
          </p:sp>
          <p:cxnSp>
            <p:nvCxnSpPr>
              <p:cNvPr id="505" name="Straight Connector 504"/>
              <p:cNvCxnSpPr>
                <a:stCxn id="506" idx="6"/>
              </p:cNvCxnSpPr>
              <p:nvPr/>
            </p:nvCxnSpPr>
            <p:spPr bwMode="auto">
              <a:xfrm>
                <a:off x="8698091" y="1912810"/>
                <a:ext cx="563977" cy="0"/>
              </a:xfrm>
              <a:prstGeom prst="line">
                <a:avLst/>
              </a:prstGeom>
              <a:noFill/>
              <a:ln w="19050" cap="flat" cmpd="sng" algn="ctr">
                <a:solidFill>
                  <a:schemeClr val="accent5"/>
                </a:solidFill>
                <a:prstDash val="solid"/>
                <a:round/>
                <a:headEnd type="triangle" w="med" len="med"/>
                <a:tailEnd type="none" w="med" len="med"/>
              </a:ln>
              <a:effectLst/>
            </p:spPr>
          </p:cxnSp>
          <p:sp>
            <p:nvSpPr>
              <p:cNvPr id="506" name="Oval 505"/>
              <p:cNvSpPr>
                <a:spLocks noChangeAspect="1"/>
              </p:cNvSpPr>
              <p:nvPr/>
            </p:nvSpPr>
            <p:spPr bwMode="auto">
              <a:xfrm>
                <a:off x="8535045" y="1831284"/>
                <a:ext cx="163046" cy="163051"/>
              </a:xfrm>
              <a:prstGeom prst="ellipse">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500" b="0" i="0" u="none" strike="noStrike" cap="none" normalizeH="0" baseline="0">
                  <a:ln>
                    <a:noFill/>
                  </a:ln>
                  <a:solidFill>
                    <a:schemeClr val="bg1"/>
                  </a:solidFill>
                  <a:effectLst/>
                  <a:latin typeface="Trebuchet MS" pitchFamily="34" charset="0"/>
                </a:endParaRPr>
              </a:p>
            </p:txBody>
          </p:sp>
          <p:cxnSp>
            <p:nvCxnSpPr>
              <p:cNvPr id="507" name="Straight Connector 506"/>
              <p:cNvCxnSpPr/>
              <p:nvPr/>
            </p:nvCxnSpPr>
            <p:spPr bwMode="auto">
              <a:xfrm>
                <a:off x="7978411" y="1912810"/>
                <a:ext cx="563977" cy="0"/>
              </a:xfrm>
              <a:prstGeom prst="line">
                <a:avLst/>
              </a:prstGeom>
              <a:noFill/>
              <a:ln w="19050" cap="flat" cmpd="sng" algn="ctr">
                <a:solidFill>
                  <a:schemeClr val="accent3"/>
                </a:solidFill>
                <a:prstDash val="solid"/>
                <a:round/>
                <a:headEnd type="triangle" w="med" len="med"/>
                <a:tailEnd type="none" w="med" len="med"/>
              </a:ln>
              <a:effectLst/>
            </p:spPr>
          </p:cxnSp>
          <p:sp>
            <p:nvSpPr>
              <p:cNvPr id="508" name="Oval 507"/>
              <p:cNvSpPr>
                <a:spLocks noChangeAspect="1"/>
              </p:cNvSpPr>
              <p:nvPr/>
            </p:nvSpPr>
            <p:spPr bwMode="auto">
              <a:xfrm>
                <a:off x="7815365" y="1830098"/>
                <a:ext cx="163046" cy="163051"/>
              </a:xfrm>
              <a:prstGeom prst="ellipse">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500" b="0" i="0" u="none" strike="noStrike" cap="none" normalizeH="0" baseline="0">
                  <a:ln>
                    <a:noFill/>
                  </a:ln>
                  <a:solidFill>
                    <a:schemeClr val="bg1"/>
                  </a:solidFill>
                  <a:effectLst/>
                  <a:latin typeface="Trebuchet MS" pitchFamily="34" charset="0"/>
                </a:endParaRPr>
              </a:p>
            </p:txBody>
          </p:sp>
        </p:grpSp>
        <p:sp>
          <p:nvSpPr>
            <p:cNvPr id="496" name="TextBox 495"/>
            <p:cNvSpPr txBox="1"/>
            <p:nvPr/>
          </p:nvSpPr>
          <p:spPr>
            <a:xfrm>
              <a:off x="10805158" y="1357491"/>
              <a:ext cx="277601" cy="215444"/>
            </a:xfrm>
            <a:prstGeom prst="rect">
              <a:avLst/>
            </a:prstGeom>
            <a:noFill/>
            <a:ln w="28575" cmpd="sng">
              <a:noFill/>
            </a:ln>
          </p:spPr>
          <p:txBody>
            <a:bodyPr wrap="square" rtlCol="0">
              <a:spAutoFit/>
            </a:bodyPr>
            <a:lstStyle/>
            <a:p>
              <a:pPr algn="ctr"/>
              <a:r>
                <a:rPr lang="en-US" sz="3000" dirty="0">
                  <a:solidFill>
                    <a:srgbClr val="92D050"/>
                  </a:solidFill>
                  <a:latin typeface="Trebuchet MS" pitchFamily="34" charset="0"/>
                </a:rPr>
                <a:t>1</a:t>
              </a:r>
              <a:endParaRPr lang="en-US" sz="3000" baseline="-25000" dirty="0">
                <a:solidFill>
                  <a:srgbClr val="92D050"/>
                </a:solidFill>
                <a:latin typeface="Trebuchet MS" pitchFamily="34" charset="0"/>
              </a:endParaRPr>
            </a:p>
          </p:txBody>
        </p:sp>
        <p:sp>
          <p:nvSpPr>
            <p:cNvPr id="497" name="TextBox 496"/>
            <p:cNvSpPr txBox="1"/>
            <p:nvPr/>
          </p:nvSpPr>
          <p:spPr>
            <a:xfrm>
              <a:off x="11416076" y="1350959"/>
              <a:ext cx="297826" cy="208682"/>
            </a:xfrm>
            <a:prstGeom prst="rect">
              <a:avLst/>
            </a:prstGeom>
            <a:noFill/>
            <a:ln w="28575" cmpd="sng">
              <a:noFill/>
            </a:ln>
          </p:spPr>
          <p:txBody>
            <a:bodyPr wrap="square" rtlCol="0">
              <a:spAutoFit/>
            </a:bodyPr>
            <a:lstStyle/>
            <a:p>
              <a:pPr algn="ctr"/>
              <a:r>
                <a:rPr lang="en-US" sz="3000" dirty="0">
                  <a:solidFill>
                    <a:srgbClr val="92D050"/>
                  </a:solidFill>
                  <a:latin typeface="Trebuchet MS" pitchFamily="34" charset="0"/>
                </a:rPr>
                <a:t>2</a:t>
              </a:r>
            </a:p>
          </p:txBody>
        </p:sp>
        <p:sp>
          <p:nvSpPr>
            <p:cNvPr id="498" name="TextBox 497"/>
            <p:cNvSpPr txBox="1"/>
            <p:nvPr/>
          </p:nvSpPr>
          <p:spPr>
            <a:xfrm>
              <a:off x="12042243" y="1350959"/>
              <a:ext cx="319061" cy="208682"/>
            </a:xfrm>
            <a:prstGeom prst="rect">
              <a:avLst/>
            </a:prstGeom>
            <a:noFill/>
            <a:ln w="28575" cmpd="sng">
              <a:noFill/>
            </a:ln>
          </p:spPr>
          <p:txBody>
            <a:bodyPr wrap="square" rtlCol="0">
              <a:spAutoFit/>
            </a:bodyPr>
            <a:lstStyle/>
            <a:p>
              <a:pPr algn="ctr"/>
              <a:r>
                <a:rPr lang="en-US" sz="3000" dirty="0">
                  <a:solidFill>
                    <a:srgbClr val="92D050"/>
                  </a:solidFill>
                  <a:latin typeface="Trebuchet MS" pitchFamily="34" charset="0"/>
                </a:rPr>
                <a:t>3</a:t>
              </a:r>
            </a:p>
          </p:txBody>
        </p:sp>
        <p:sp>
          <p:nvSpPr>
            <p:cNvPr id="499" name="TextBox 498"/>
            <p:cNvSpPr txBox="1"/>
            <p:nvPr/>
          </p:nvSpPr>
          <p:spPr>
            <a:xfrm>
              <a:off x="12634616" y="1350959"/>
              <a:ext cx="299018" cy="208682"/>
            </a:xfrm>
            <a:prstGeom prst="rect">
              <a:avLst/>
            </a:prstGeom>
            <a:noFill/>
            <a:ln w="28575" cmpd="sng">
              <a:noFill/>
            </a:ln>
          </p:spPr>
          <p:txBody>
            <a:bodyPr wrap="square" rtlCol="0">
              <a:spAutoFit/>
            </a:bodyPr>
            <a:lstStyle/>
            <a:p>
              <a:pPr algn="ctr"/>
              <a:r>
                <a:rPr lang="en-US" sz="3000" dirty="0">
                  <a:solidFill>
                    <a:srgbClr val="92D050"/>
                  </a:solidFill>
                  <a:latin typeface="Trebuchet MS" pitchFamily="34" charset="0"/>
                </a:rPr>
                <a:t>4</a:t>
              </a:r>
            </a:p>
          </p:txBody>
        </p:sp>
      </p:grpSp>
      <p:sp>
        <p:nvSpPr>
          <p:cNvPr id="509" name="TextBox 508"/>
          <p:cNvSpPr txBox="1"/>
          <p:nvPr/>
        </p:nvSpPr>
        <p:spPr>
          <a:xfrm>
            <a:off x="1355684" y="2057466"/>
            <a:ext cx="973077" cy="369332"/>
          </a:xfrm>
          <a:prstGeom prst="rect">
            <a:avLst/>
          </a:prstGeom>
          <a:noFill/>
        </p:spPr>
        <p:txBody>
          <a:bodyPr wrap="square" rtlCol="0">
            <a:spAutoFit/>
          </a:bodyPr>
          <a:lstStyle/>
          <a:p>
            <a:r>
              <a:rPr lang="en-US" dirty="0"/>
              <a:t>source</a:t>
            </a:r>
          </a:p>
        </p:txBody>
      </p:sp>
      <p:sp>
        <p:nvSpPr>
          <p:cNvPr id="510" name="TextBox 509"/>
          <p:cNvSpPr txBox="1"/>
          <p:nvPr/>
        </p:nvSpPr>
        <p:spPr>
          <a:xfrm>
            <a:off x="2810273" y="2043926"/>
            <a:ext cx="973077" cy="369332"/>
          </a:xfrm>
          <a:prstGeom prst="rect">
            <a:avLst/>
          </a:prstGeom>
          <a:noFill/>
        </p:spPr>
        <p:txBody>
          <a:bodyPr wrap="square" rtlCol="0">
            <a:spAutoFit/>
          </a:bodyPr>
          <a:lstStyle/>
          <a:p>
            <a:r>
              <a:rPr lang="en-US" dirty="0"/>
              <a:t>firewall</a:t>
            </a:r>
          </a:p>
        </p:txBody>
      </p:sp>
      <p:sp>
        <p:nvSpPr>
          <p:cNvPr id="511" name="TextBox 510"/>
          <p:cNvSpPr txBox="1"/>
          <p:nvPr/>
        </p:nvSpPr>
        <p:spPr>
          <a:xfrm>
            <a:off x="4293286" y="2028694"/>
            <a:ext cx="1289903" cy="369332"/>
          </a:xfrm>
          <a:prstGeom prst="rect">
            <a:avLst/>
          </a:prstGeom>
          <a:noFill/>
        </p:spPr>
        <p:txBody>
          <a:bodyPr wrap="square" rtlCol="0">
            <a:spAutoFit/>
          </a:bodyPr>
          <a:lstStyle/>
          <a:p>
            <a:r>
              <a:rPr lang="en-US" dirty="0"/>
              <a:t>encoding</a:t>
            </a:r>
          </a:p>
        </p:txBody>
      </p:sp>
      <p:sp>
        <p:nvSpPr>
          <p:cNvPr id="512" name="TextBox 511"/>
          <p:cNvSpPr txBox="1"/>
          <p:nvPr/>
        </p:nvSpPr>
        <p:spPr>
          <a:xfrm>
            <a:off x="5800853" y="2020591"/>
            <a:ext cx="1289903" cy="369332"/>
          </a:xfrm>
          <a:prstGeom prst="rect">
            <a:avLst/>
          </a:prstGeom>
          <a:noFill/>
        </p:spPr>
        <p:txBody>
          <a:bodyPr wrap="square" rtlCol="0">
            <a:spAutoFit/>
          </a:bodyPr>
          <a:lstStyle/>
          <a:p>
            <a:r>
              <a:rPr lang="en-US" dirty="0"/>
              <a:t>transcoding</a:t>
            </a:r>
          </a:p>
        </p:txBody>
      </p:sp>
      <p:sp>
        <p:nvSpPr>
          <p:cNvPr id="513" name="TextBox 512"/>
          <p:cNvSpPr txBox="1"/>
          <p:nvPr/>
        </p:nvSpPr>
        <p:spPr>
          <a:xfrm>
            <a:off x="7250820" y="2028694"/>
            <a:ext cx="1289903" cy="646331"/>
          </a:xfrm>
          <a:prstGeom prst="rect">
            <a:avLst/>
          </a:prstGeom>
          <a:noFill/>
        </p:spPr>
        <p:txBody>
          <a:bodyPr wrap="square" rtlCol="0">
            <a:spAutoFit/>
          </a:bodyPr>
          <a:lstStyle/>
          <a:p>
            <a:r>
              <a:rPr lang="en-US" dirty="0"/>
              <a:t>destination</a:t>
            </a:r>
          </a:p>
          <a:p>
            <a:r>
              <a:rPr lang="en-US" dirty="0"/>
              <a:t>decoding</a:t>
            </a:r>
          </a:p>
        </p:txBody>
      </p:sp>
    </p:spTree>
    <p:extLst>
      <p:ext uri="{BB962C8B-B14F-4D97-AF65-F5344CB8AC3E}">
        <p14:creationId xmlns:p14="http://schemas.microsoft.com/office/powerpoint/2010/main" val="359019819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Network model</a:t>
                </a:r>
              </a:p>
              <a:p>
                <a:pPr lvl="1"/>
                <a:r>
                  <a:rPr lang="en-US" dirty="0"/>
                  <a:t>Computation/forwarding nodes (computation capacity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𝜇</m:t>
                        </m:r>
                      </m:e>
                      <m:sub>
                        <m:r>
                          <a:rPr lang="en-US" b="0" i="1" smtClean="0">
                            <a:latin typeface="Cambria Math" panose="02040503050406030204" pitchFamily="18" charset="0"/>
                          </a:rPr>
                          <m:t>𝑖</m:t>
                        </m:r>
                      </m:sub>
                    </m:sSub>
                  </m:oMath>
                </a14:m>
                <a:r>
                  <a:rPr lang="en-US" dirty="0"/>
                  <a:t>)</a:t>
                </a:r>
              </a:p>
              <a:p>
                <a:pPr lvl="1"/>
                <a:r>
                  <a:rPr lang="en-US" dirty="0"/>
                  <a:t>Communication links (transmission capacity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𝜇</m:t>
                        </m:r>
                      </m:e>
                      <m:sub>
                        <m:r>
                          <a:rPr lang="en-US" b="0" i="1" smtClean="0">
                            <a:latin typeface="Cambria Math" panose="02040503050406030204" pitchFamily="18" charset="0"/>
                          </a:rPr>
                          <m:t>𝑖𝑗</m:t>
                        </m:r>
                      </m:sub>
                    </m:sSub>
                  </m:oMath>
                </a14:m>
                <a:r>
                  <a:rPr lang="en-US" dirty="0"/>
                  <a:t>)</a:t>
                </a:r>
              </a:p>
              <a:p>
                <a:pPr lvl="1"/>
                <a:endParaRPr lang="en-US" dirty="0"/>
              </a:p>
              <a:p>
                <a:pPr lvl="1"/>
                <a:endParaRPr lang="en-US" dirty="0"/>
              </a:p>
              <a:p>
                <a:pPr lvl="1"/>
                <a:endParaRPr lang="en-US" dirty="0"/>
              </a:p>
              <a:p>
                <a:pPr lvl="1"/>
                <a:endParaRPr lang="en-US" dirty="0"/>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931" t="-89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9C2C24DF-DAFD-4A20-870A-00384D50E7EA}" type="slidenum">
              <a:rPr lang="ko-KR" altLang="en-US" smtClean="0"/>
              <a:pPr/>
              <a:t>68</a:t>
            </a:fld>
            <a:endParaRPr lang="ko-KR" altLang="en-US" dirty="0"/>
          </a:p>
        </p:txBody>
      </p:sp>
      <p:sp>
        <p:nvSpPr>
          <p:cNvPr id="5" name="Oval 4"/>
          <p:cNvSpPr/>
          <p:nvPr/>
        </p:nvSpPr>
        <p:spPr>
          <a:xfrm>
            <a:off x="1333500" y="3121242"/>
            <a:ext cx="381000" cy="381000"/>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i="1" dirty="0"/>
          </a:p>
        </p:txBody>
      </p:sp>
      <p:sp>
        <p:nvSpPr>
          <p:cNvPr id="6" name="Oval 5"/>
          <p:cNvSpPr/>
          <p:nvPr/>
        </p:nvSpPr>
        <p:spPr>
          <a:xfrm>
            <a:off x="4076700" y="3065446"/>
            <a:ext cx="381000" cy="381000"/>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7" name="Straight Connector 6"/>
          <p:cNvCxnSpPr>
            <a:stCxn id="5" idx="7"/>
          </p:cNvCxnSpPr>
          <p:nvPr/>
        </p:nvCxnSpPr>
        <p:spPr>
          <a:xfrm flipV="1">
            <a:off x="1658704" y="2702142"/>
            <a:ext cx="817796" cy="474896"/>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p:cNvCxnSpPr>
            <a:endCxn id="6" idx="1"/>
          </p:cNvCxnSpPr>
          <p:nvPr/>
        </p:nvCxnSpPr>
        <p:spPr>
          <a:xfrm>
            <a:off x="2857500" y="2702142"/>
            <a:ext cx="1274996" cy="41910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5" idx="5"/>
          </p:cNvCxnSpPr>
          <p:nvPr/>
        </p:nvCxnSpPr>
        <p:spPr>
          <a:xfrm>
            <a:off x="1658704" y="3446446"/>
            <a:ext cx="1313096" cy="400229"/>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endCxn id="6" idx="3"/>
          </p:cNvCxnSpPr>
          <p:nvPr/>
        </p:nvCxnSpPr>
        <p:spPr>
          <a:xfrm flipV="1">
            <a:off x="3352800" y="3390650"/>
            <a:ext cx="779696" cy="456025"/>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2971800" y="3680055"/>
            <a:ext cx="381000" cy="381000"/>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TextBox 11"/>
              <p:cNvSpPr txBox="1"/>
              <p:nvPr/>
            </p:nvSpPr>
            <p:spPr>
              <a:xfrm>
                <a:off x="1219200" y="3124200"/>
                <a:ext cx="609600" cy="37997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𝑠</m:t>
                      </m:r>
                    </m:oMath>
                  </m:oMathPara>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1219200" y="3124200"/>
                <a:ext cx="609600" cy="37997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3954197" y="3086874"/>
                <a:ext cx="609600" cy="37997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𝑑</m:t>
                      </m:r>
                    </m:oMath>
                  </m:oMathPara>
                </a14:m>
                <a:endParaRPr 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3954197" y="3086874"/>
                <a:ext cx="609600" cy="37997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2854929" y="3675046"/>
                <a:ext cx="609600" cy="37997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𝑣</m:t>
                      </m:r>
                    </m:oMath>
                  </m:oMathPara>
                </a14:m>
                <a:endParaRPr lang="en-US" dirty="0"/>
              </a:p>
            </p:txBody>
          </p:sp>
        </mc:Choice>
        <mc:Fallback xmlns="">
          <p:sp>
            <p:nvSpPr>
              <p:cNvPr id="14" name="TextBox 13"/>
              <p:cNvSpPr txBox="1">
                <a:spLocks noRot="1" noChangeAspect="1" noMove="1" noResize="1" noEditPoints="1" noAdjustHandles="1" noChangeArrowheads="1" noChangeShapeType="1" noTextEdit="1"/>
              </p:cNvSpPr>
              <p:nvPr/>
            </p:nvSpPr>
            <p:spPr>
              <a:xfrm>
                <a:off x="2854929" y="3675046"/>
                <a:ext cx="609600" cy="379976"/>
              </a:xfrm>
              <a:prstGeom prst="rect">
                <a:avLst/>
              </a:prstGeom>
              <a:blipFill>
                <a:blip r:embed="rId5"/>
                <a:stretch>
                  <a:fillRect/>
                </a:stretch>
              </a:blipFill>
            </p:spPr>
            <p:txBody>
              <a:bodyPr/>
              <a:lstStyle/>
              <a:p>
                <a:r>
                  <a:rPr lang="en-US">
                    <a:noFill/>
                  </a:rPr>
                  <a:t> </a:t>
                </a:r>
              </a:p>
            </p:txBody>
          </p:sp>
        </mc:Fallback>
      </mc:AlternateContent>
      <p:cxnSp>
        <p:nvCxnSpPr>
          <p:cNvPr id="15" name="Straight Connector 14"/>
          <p:cNvCxnSpPr/>
          <p:nvPr/>
        </p:nvCxnSpPr>
        <p:spPr>
          <a:xfrm>
            <a:off x="2743337" y="2888926"/>
            <a:ext cx="360596" cy="819329"/>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Rectangle 15"/>
              <p:cNvSpPr/>
              <p:nvPr/>
            </p:nvSpPr>
            <p:spPr>
              <a:xfrm>
                <a:off x="2485719" y="2504186"/>
                <a:ext cx="378429" cy="369332"/>
              </a:xfrm>
              <a:prstGeom prst="rect">
                <a:avLst/>
              </a:prstGeom>
              <a:no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chemeClr val="tx1"/>
                          </a:solidFill>
                          <a:latin typeface="Cambria Math" panose="02040503050406030204" pitchFamily="18" charset="0"/>
                        </a:rPr>
                        <m:t>𝑢</m:t>
                      </m:r>
                    </m:oMath>
                  </m:oMathPara>
                </a14:m>
                <a:endParaRPr lang="en-US" i="1" dirty="0">
                  <a:solidFill>
                    <a:schemeClr val="tx1"/>
                  </a:solidFill>
                  <a:latin typeface="Cambria Math" panose="02040503050406030204" pitchFamily="18"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2485719" y="2504186"/>
                <a:ext cx="378429" cy="369332"/>
              </a:xfrm>
              <a:prstGeom prst="rect">
                <a:avLst/>
              </a:prstGeom>
              <a:blipFill>
                <a:blip r:embed="rId6"/>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2778779" y="2233130"/>
                <a:ext cx="106497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7030A0"/>
                              </a:solidFill>
                              <a:latin typeface="Cambria Math" panose="02040503050406030204" pitchFamily="18" charset="0"/>
                            </a:rPr>
                          </m:ctrlPr>
                        </m:sSubPr>
                        <m:e>
                          <m:r>
                            <a:rPr lang="en-US" i="1">
                              <a:solidFill>
                                <a:srgbClr val="7030A0"/>
                              </a:solidFill>
                              <a:latin typeface="Cambria Math" panose="02040503050406030204" pitchFamily="18" charset="0"/>
                            </a:rPr>
                            <m:t>𝜇</m:t>
                          </m:r>
                        </m:e>
                        <m:sub>
                          <m:r>
                            <a:rPr lang="en-US" b="0" i="1" smtClean="0">
                              <a:solidFill>
                                <a:srgbClr val="7030A0"/>
                              </a:solidFill>
                              <a:latin typeface="Cambria Math" panose="02040503050406030204" pitchFamily="18" charset="0"/>
                            </a:rPr>
                            <m:t>𝑢</m:t>
                          </m:r>
                        </m:sub>
                      </m:sSub>
                      <m:r>
                        <a:rPr lang="en-US" b="0" i="1" smtClean="0">
                          <a:solidFill>
                            <a:srgbClr val="7030A0"/>
                          </a:solidFill>
                          <a:latin typeface="Cambria Math" panose="02040503050406030204" pitchFamily="18" charset="0"/>
                        </a:rPr>
                        <m:t>=1</m:t>
                      </m:r>
                    </m:oMath>
                  </m:oMathPara>
                </a14:m>
                <a:endParaRPr lang="en-US" dirty="0">
                  <a:solidFill>
                    <a:srgbClr val="7030A0"/>
                  </a:solidFill>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2778779" y="2233130"/>
                <a:ext cx="1064971" cy="369332"/>
              </a:xfrm>
              <a:prstGeom prst="rect">
                <a:avLst/>
              </a:prstGeom>
              <a:blipFill>
                <a:blip r:embed="rId7"/>
                <a:stretch>
                  <a:fillRect b="-32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3281515" y="3815584"/>
                <a:ext cx="106497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7030A0"/>
                              </a:solidFill>
                              <a:latin typeface="Cambria Math" panose="02040503050406030204" pitchFamily="18" charset="0"/>
                            </a:rPr>
                          </m:ctrlPr>
                        </m:sSubPr>
                        <m:e>
                          <m:r>
                            <a:rPr lang="en-US" i="1">
                              <a:solidFill>
                                <a:srgbClr val="7030A0"/>
                              </a:solidFill>
                              <a:latin typeface="Cambria Math" panose="02040503050406030204" pitchFamily="18" charset="0"/>
                            </a:rPr>
                            <m:t>𝜇</m:t>
                          </m:r>
                        </m:e>
                        <m:sub>
                          <m:r>
                            <a:rPr lang="en-US" b="0" i="1" smtClean="0">
                              <a:solidFill>
                                <a:srgbClr val="7030A0"/>
                              </a:solidFill>
                              <a:latin typeface="Cambria Math" panose="02040503050406030204" pitchFamily="18" charset="0"/>
                            </a:rPr>
                            <m:t>𝑣</m:t>
                          </m:r>
                        </m:sub>
                      </m:sSub>
                      <m:r>
                        <a:rPr lang="en-US" b="0" i="1" smtClean="0">
                          <a:solidFill>
                            <a:srgbClr val="7030A0"/>
                          </a:solidFill>
                          <a:latin typeface="Cambria Math" panose="02040503050406030204" pitchFamily="18" charset="0"/>
                        </a:rPr>
                        <m:t>=0</m:t>
                      </m:r>
                    </m:oMath>
                  </m:oMathPara>
                </a14:m>
                <a:endParaRPr lang="en-US" dirty="0">
                  <a:solidFill>
                    <a:srgbClr val="7030A0"/>
                  </a:solidFill>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3281515" y="3815584"/>
                <a:ext cx="1064971" cy="369332"/>
              </a:xfrm>
              <a:prstGeom prst="rect">
                <a:avLst/>
              </a:prstGeom>
              <a:blipFill>
                <a:blip r:embed="rId8"/>
                <a:stretch>
                  <a:fillRect b="-32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4504277" y="3021318"/>
                <a:ext cx="106497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7030A0"/>
                              </a:solidFill>
                              <a:latin typeface="Cambria Math" panose="02040503050406030204" pitchFamily="18" charset="0"/>
                            </a:rPr>
                          </m:ctrlPr>
                        </m:sSubPr>
                        <m:e>
                          <m:r>
                            <a:rPr lang="en-US" i="1">
                              <a:solidFill>
                                <a:srgbClr val="7030A0"/>
                              </a:solidFill>
                              <a:latin typeface="Cambria Math" panose="02040503050406030204" pitchFamily="18" charset="0"/>
                            </a:rPr>
                            <m:t>𝜇</m:t>
                          </m:r>
                        </m:e>
                        <m:sub>
                          <m:r>
                            <a:rPr lang="en-US" b="0" i="1" smtClean="0">
                              <a:solidFill>
                                <a:srgbClr val="7030A0"/>
                              </a:solidFill>
                              <a:latin typeface="Cambria Math" panose="02040503050406030204" pitchFamily="18" charset="0"/>
                            </a:rPr>
                            <m:t>𝑑</m:t>
                          </m:r>
                        </m:sub>
                      </m:sSub>
                      <m:r>
                        <a:rPr lang="en-US" b="0" i="1" smtClean="0">
                          <a:solidFill>
                            <a:srgbClr val="7030A0"/>
                          </a:solidFill>
                          <a:latin typeface="Cambria Math" panose="02040503050406030204" pitchFamily="18" charset="0"/>
                        </a:rPr>
                        <m:t>=0</m:t>
                      </m:r>
                    </m:oMath>
                  </m:oMathPara>
                </a14:m>
                <a:endParaRPr lang="en-US" dirty="0">
                  <a:solidFill>
                    <a:srgbClr val="7030A0"/>
                  </a:solidFill>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4504277" y="3021318"/>
                <a:ext cx="1064971" cy="369332"/>
              </a:xfrm>
              <a:prstGeom prst="rect">
                <a:avLst/>
              </a:prstGeom>
              <a:blipFill>
                <a:blip r:embed="rId9"/>
                <a:stretch>
                  <a:fillRect b="-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286596" y="3094180"/>
                <a:ext cx="106497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7030A0"/>
                              </a:solidFill>
                              <a:latin typeface="Cambria Math" panose="02040503050406030204" pitchFamily="18" charset="0"/>
                            </a:rPr>
                          </m:ctrlPr>
                        </m:sSubPr>
                        <m:e>
                          <m:r>
                            <a:rPr lang="en-US" i="1">
                              <a:solidFill>
                                <a:srgbClr val="7030A0"/>
                              </a:solidFill>
                              <a:latin typeface="Cambria Math" panose="02040503050406030204" pitchFamily="18" charset="0"/>
                            </a:rPr>
                            <m:t>𝜇</m:t>
                          </m:r>
                        </m:e>
                        <m:sub>
                          <m:r>
                            <a:rPr lang="en-US" b="0" i="1" smtClean="0">
                              <a:solidFill>
                                <a:srgbClr val="7030A0"/>
                              </a:solidFill>
                              <a:latin typeface="Cambria Math" panose="02040503050406030204" pitchFamily="18" charset="0"/>
                            </a:rPr>
                            <m:t>𝑠</m:t>
                          </m:r>
                        </m:sub>
                      </m:sSub>
                      <m:r>
                        <a:rPr lang="en-US" b="0" i="1" smtClean="0">
                          <a:solidFill>
                            <a:srgbClr val="7030A0"/>
                          </a:solidFill>
                          <a:latin typeface="Cambria Math" panose="02040503050406030204" pitchFamily="18" charset="0"/>
                        </a:rPr>
                        <m:t>=0</m:t>
                      </m:r>
                    </m:oMath>
                  </m:oMathPara>
                </a14:m>
                <a:endParaRPr lang="en-US" dirty="0">
                  <a:solidFill>
                    <a:srgbClr val="7030A0"/>
                  </a:solidFill>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286596" y="3094180"/>
                <a:ext cx="1064971" cy="369332"/>
              </a:xfrm>
              <a:prstGeom prst="rect">
                <a:avLst/>
              </a:prstGeom>
              <a:blipFill>
                <a:blip r:embed="rId10"/>
                <a:stretch>
                  <a:fillRect b="-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1366797" y="2542360"/>
                <a:ext cx="106497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𝜇</m:t>
                          </m:r>
                        </m:e>
                        <m:sub>
                          <m:r>
                            <a:rPr lang="en-US" b="0" i="1" smtClean="0">
                              <a:latin typeface="Cambria Math" panose="02040503050406030204" pitchFamily="18" charset="0"/>
                            </a:rPr>
                            <m:t>𝑠𝑢</m:t>
                          </m:r>
                        </m:sub>
                      </m:sSub>
                      <m:r>
                        <a:rPr lang="en-US" b="0" i="1" smtClean="0">
                          <a:latin typeface="Cambria Math" panose="02040503050406030204" pitchFamily="18" charset="0"/>
                        </a:rPr>
                        <m:t>=1</m:t>
                      </m:r>
                    </m:oMath>
                  </m:oMathPara>
                </a14:m>
                <a:endParaRPr lang="en-US" dirty="0"/>
              </a:p>
            </p:txBody>
          </p:sp>
        </mc:Choice>
        <mc:Fallback xmlns="">
          <p:sp>
            <p:nvSpPr>
              <p:cNvPr id="21" name="TextBox 20"/>
              <p:cNvSpPr txBox="1">
                <a:spLocks noRot="1" noChangeAspect="1" noMove="1" noResize="1" noEditPoints="1" noAdjustHandles="1" noChangeArrowheads="1" noChangeShapeType="1" noTextEdit="1"/>
              </p:cNvSpPr>
              <p:nvPr/>
            </p:nvSpPr>
            <p:spPr>
              <a:xfrm>
                <a:off x="1366797" y="2542360"/>
                <a:ext cx="1064971" cy="369332"/>
              </a:xfrm>
              <a:prstGeom prst="rect">
                <a:avLst/>
              </a:prstGeom>
              <a:blipFill>
                <a:blip r:embed="rId11"/>
                <a:stretch>
                  <a:fillRect b="-3279"/>
                </a:stretch>
              </a:blipFill>
            </p:spPr>
            <p:txBody>
              <a:bodyPr/>
              <a:lstStyle/>
              <a:p>
                <a:r>
                  <a:rPr lang="en-US">
                    <a:noFill/>
                  </a:rPr>
                  <a:t> </a:t>
                </a:r>
              </a:p>
            </p:txBody>
          </p:sp>
        </mc:Fallback>
      </mc:AlternateContent>
      <p:pic>
        <p:nvPicPr>
          <p:cNvPr id="22" name="Picture 21"/>
          <p:cNvPicPr>
            <a:picLocks noChangeAspect="1"/>
          </p:cNvPicPr>
          <p:nvPr/>
        </p:nvPicPr>
        <p:blipFill>
          <a:blip r:embed="rId12"/>
          <a:stretch>
            <a:fillRect/>
          </a:stretch>
        </p:blipFill>
        <p:spPr>
          <a:xfrm>
            <a:off x="5580171" y="2127320"/>
            <a:ext cx="3258505" cy="4115192"/>
          </a:xfrm>
          <a:prstGeom prst="rect">
            <a:avLst/>
          </a:prstGeom>
        </p:spPr>
      </p:pic>
      <mc:AlternateContent xmlns:mc="http://schemas.openxmlformats.org/markup-compatibility/2006" xmlns:a14="http://schemas.microsoft.com/office/drawing/2010/main">
        <mc:Choice Requires="a14">
          <p:sp>
            <p:nvSpPr>
              <p:cNvPr id="23" name="TextBox 22"/>
              <p:cNvSpPr txBox="1"/>
              <p:nvPr/>
            </p:nvSpPr>
            <p:spPr>
              <a:xfrm>
                <a:off x="1405644" y="4668258"/>
                <a:ext cx="2776950" cy="646331"/>
              </a:xfrm>
              <a:prstGeom prst="rect">
                <a:avLst/>
              </a:prstGeom>
              <a:noFill/>
            </p:spPr>
            <p:txBody>
              <a:bodyPr wrap="square" rtlCol="0">
                <a:spAutoFit/>
              </a:bodyPr>
              <a:lstStyle/>
              <a:p>
                <a:r>
                  <a:rPr lang="en-US" dirty="0"/>
                  <a:t>A flow from </a:t>
                </a:r>
                <a14:m>
                  <m:oMath xmlns:m="http://schemas.openxmlformats.org/officeDocument/2006/math">
                    <m:r>
                      <a:rPr lang="en-US" i="1" dirty="0" smtClean="0">
                        <a:latin typeface="Cambria Math" panose="02040503050406030204" pitchFamily="18" charset="0"/>
                      </a:rPr>
                      <m:t>𝑠</m:t>
                    </m:r>
                  </m:oMath>
                </a14:m>
                <a:r>
                  <a:rPr lang="en-US" dirty="0"/>
                  <a:t> to </a:t>
                </a:r>
                <a14:m>
                  <m:oMath xmlns:m="http://schemas.openxmlformats.org/officeDocument/2006/math">
                    <m:r>
                      <a:rPr lang="en-US" i="1" dirty="0" smtClean="0">
                        <a:latin typeface="Cambria Math" panose="02040503050406030204" pitchFamily="18" charset="0"/>
                      </a:rPr>
                      <m:t>𝑑</m:t>
                    </m:r>
                  </m:oMath>
                </a14:m>
                <a:r>
                  <a:rPr lang="en-US" dirty="0"/>
                  <a:t> has to go through </a:t>
                </a:r>
                <a14:m>
                  <m:oMath xmlns:m="http://schemas.openxmlformats.org/officeDocument/2006/math">
                    <m:r>
                      <a:rPr lang="en-US" i="1" dirty="0" smtClean="0">
                        <a:latin typeface="Cambria Math" panose="02040503050406030204" pitchFamily="18" charset="0"/>
                      </a:rPr>
                      <m:t>𝑢</m:t>
                    </m:r>
                  </m:oMath>
                </a14:m>
                <a:r>
                  <a:rPr lang="en-US" dirty="0"/>
                  <a:t> to be processed.</a:t>
                </a:r>
              </a:p>
            </p:txBody>
          </p:sp>
        </mc:Choice>
        <mc:Fallback xmlns="">
          <p:sp>
            <p:nvSpPr>
              <p:cNvPr id="23" name="TextBox 22"/>
              <p:cNvSpPr txBox="1">
                <a:spLocks noRot="1" noChangeAspect="1" noMove="1" noResize="1" noEditPoints="1" noAdjustHandles="1" noChangeArrowheads="1" noChangeShapeType="1" noTextEdit="1"/>
              </p:cNvSpPr>
              <p:nvPr/>
            </p:nvSpPr>
            <p:spPr>
              <a:xfrm>
                <a:off x="1405644" y="4668258"/>
                <a:ext cx="2776950" cy="646331"/>
              </a:xfrm>
              <a:prstGeom prst="rect">
                <a:avLst/>
              </a:prstGeom>
              <a:blipFill>
                <a:blip r:embed="rId13"/>
                <a:stretch>
                  <a:fillRect l="-1978" t="-5660" r="-3736" b="-14151"/>
                </a:stretch>
              </a:blipFill>
            </p:spPr>
            <p:txBody>
              <a:bodyPr/>
              <a:lstStyle/>
              <a:p>
                <a:r>
                  <a:rPr lang="en-US">
                    <a:noFill/>
                  </a:rPr>
                  <a:t> </a:t>
                </a:r>
              </a:p>
            </p:txBody>
          </p:sp>
        </mc:Fallback>
      </mc:AlternateContent>
    </p:spTree>
    <p:extLst>
      <p:ext uri="{BB962C8B-B14F-4D97-AF65-F5344CB8AC3E}">
        <p14:creationId xmlns:p14="http://schemas.microsoft.com/office/powerpoint/2010/main" val="261195764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Numerical result</a:t>
            </a:r>
          </a:p>
        </p:txBody>
      </p:sp>
      <p:sp>
        <p:nvSpPr>
          <p:cNvPr id="3" name="Content Placeholder 2"/>
          <p:cNvSpPr>
            <a:spLocks noGrp="1"/>
          </p:cNvSpPr>
          <p:nvPr>
            <p:ph idx="1"/>
          </p:nvPr>
        </p:nvSpPr>
        <p:spPr/>
        <p:txBody>
          <a:bodyPr/>
          <a:lstStyle/>
          <a:p>
            <a:r>
              <a:rPr lang="en-US" dirty="0"/>
              <a:t>Lower delay under UCNC, compared with backpressure algorithm </a:t>
            </a:r>
          </a:p>
        </p:txBody>
      </p:sp>
      <p:sp>
        <p:nvSpPr>
          <p:cNvPr id="4" name="Slide Number Placeholder 3"/>
          <p:cNvSpPr>
            <a:spLocks noGrp="1"/>
          </p:cNvSpPr>
          <p:nvPr>
            <p:ph type="sldNum" sz="quarter" idx="12"/>
          </p:nvPr>
        </p:nvSpPr>
        <p:spPr/>
        <p:txBody>
          <a:bodyPr/>
          <a:lstStyle/>
          <a:p>
            <a:fld id="{9C2C24DF-DAFD-4A20-870A-00384D50E7EA}" type="slidenum">
              <a:rPr lang="ko-KR" altLang="en-US" smtClean="0"/>
              <a:pPr/>
              <a:t>69</a:t>
            </a:fld>
            <a:endParaRPr lang="ko-KR" altLang="en-US" dirty="0"/>
          </a:p>
        </p:txBody>
      </p:sp>
      <p:pic>
        <p:nvPicPr>
          <p:cNvPr id="5" name="Picture 4"/>
          <p:cNvPicPr>
            <a:picLocks noChangeAspect="1"/>
          </p:cNvPicPr>
          <p:nvPr/>
        </p:nvPicPr>
        <p:blipFill>
          <a:blip r:embed="rId2"/>
          <a:stretch>
            <a:fillRect/>
          </a:stretch>
        </p:blipFill>
        <p:spPr>
          <a:xfrm>
            <a:off x="4193619" y="2286000"/>
            <a:ext cx="4924425" cy="3600450"/>
          </a:xfrm>
          <a:prstGeom prst="rect">
            <a:avLst/>
          </a:prstGeom>
        </p:spPr>
      </p:pic>
      <p:pic>
        <p:nvPicPr>
          <p:cNvPr id="6" name="Picture 5"/>
          <p:cNvPicPr>
            <a:picLocks noChangeAspect="1"/>
          </p:cNvPicPr>
          <p:nvPr/>
        </p:nvPicPr>
        <p:blipFill>
          <a:blip r:embed="rId3"/>
          <a:stretch>
            <a:fillRect/>
          </a:stretch>
        </p:blipFill>
        <p:spPr>
          <a:xfrm>
            <a:off x="12144" y="2118798"/>
            <a:ext cx="4552950" cy="2796597"/>
          </a:xfrm>
          <a:prstGeom prst="rect">
            <a:avLst/>
          </a:prstGeom>
        </p:spPr>
      </p:pic>
      <p:sp>
        <p:nvSpPr>
          <p:cNvPr id="10" name="TextBox 9"/>
          <p:cNvSpPr txBox="1"/>
          <p:nvPr/>
        </p:nvSpPr>
        <p:spPr>
          <a:xfrm>
            <a:off x="457200" y="5029200"/>
            <a:ext cx="3886200" cy="1200329"/>
          </a:xfrm>
          <a:prstGeom prst="rect">
            <a:avLst/>
          </a:prstGeom>
          <a:noFill/>
        </p:spPr>
        <p:txBody>
          <a:bodyPr wrap="square" rtlCol="0">
            <a:spAutoFit/>
          </a:bodyPr>
          <a:lstStyle/>
          <a:p>
            <a:r>
              <a:rPr lang="en-US" sz="2400" dirty="0"/>
              <a:t>Commodity 1: 1 -&gt; 11</a:t>
            </a:r>
          </a:p>
          <a:p>
            <a:r>
              <a:rPr lang="en-US" sz="2400" dirty="0"/>
              <a:t>Commodity 2: 4 -&gt; 7</a:t>
            </a:r>
          </a:p>
          <a:p>
            <a:r>
              <a:rPr lang="en-US" sz="2400" dirty="0"/>
              <a:t>Computation nodes: 3, 8</a:t>
            </a:r>
          </a:p>
        </p:txBody>
      </p:sp>
      <p:sp>
        <p:nvSpPr>
          <p:cNvPr id="7" name="Rectangle 6"/>
          <p:cNvSpPr/>
          <p:nvPr/>
        </p:nvSpPr>
        <p:spPr>
          <a:xfrm>
            <a:off x="1600200" y="3352800"/>
            <a:ext cx="228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009900" y="3276600"/>
            <a:ext cx="228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8407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Related work</a:t>
            </a:r>
          </a:p>
        </p:txBody>
      </p:sp>
      <p:sp>
        <p:nvSpPr>
          <p:cNvPr id="3" name="Content Placeholder 2"/>
          <p:cNvSpPr>
            <a:spLocks noGrp="1"/>
          </p:cNvSpPr>
          <p:nvPr>
            <p:ph idx="1"/>
          </p:nvPr>
        </p:nvSpPr>
        <p:spPr/>
        <p:txBody>
          <a:bodyPr>
            <a:normAutofit/>
          </a:bodyPr>
          <a:lstStyle/>
          <a:p>
            <a:r>
              <a:rPr lang="en-US" dirty="0"/>
              <a:t>Interdependent random graph models (</a:t>
            </a:r>
            <a:r>
              <a:rPr lang="en-US" dirty="0">
                <a:solidFill>
                  <a:srgbClr val="FF0000"/>
                </a:solidFill>
              </a:rPr>
              <a:t>node-to-node</a:t>
            </a:r>
            <a:r>
              <a:rPr lang="en-US" dirty="0"/>
              <a:t>) </a:t>
            </a:r>
          </a:p>
          <a:p>
            <a:pPr lvl="1"/>
            <a:r>
              <a:rPr lang="en-US" dirty="0"/>
              <a:t>Each network is modeled as a random graph [</a:t>
            </a:r>
            <a:r>
              <a:rPr lang="en-US" dirty="0" err="1"/>
              <a:t>Buldyrev</a:t>
            </a:r>
            <a:r>
              <a:rPr lang="en-US" dirty="0"/>
              <a:t>, et al. 2010]</a:t>
            </a:r>
          </a:p>
          <a:p>
            <a:pPr lvl="1"/>
            <a:r>
              <a:rPr lang="en-US" dirty="0"/>
              <a:t>Every node in one graph is interdependent with a node in another graph</a:t>
            </a:r>
          </a:p>
          <a:p>
            <a:pPr lvl="1"/>
            <a:r>
              <a:rPr lang="en-US" dirty="0"/>
              <a:t>Mutual giant component</a:t>
            </a:r>
          </a:p>
          <a:p>
            <a:pPr lvl="1"/>
            <a:r>
              <a:rPr lang="en-US" dirty="0"/>
              <a:t>Cascading failures due to interdependence</a:t>
            </a:r>
            <a:endParaRPr lang="en-US" i="1" kern="1200" baseline="-25000" dirty="0">
              <a:solidFill>
                <a:prstClr val="black"/>
              </a:solidFill>
              <a:latin typeface="Times"/>
              <a:cs typeface="Times"/>
            </a:endParaRPr>
          </a:p>
          <a:p>
            <a:pPr lvl="1"/>
            <a:endParaRPr lang="en-US" dirty="0"/>
          </a:p>
          <a:p>
            <a:pPr lvl="1"/>
            <a:r>
              <a:rPr lang="en-US" dirty="0"/>
              <a:t>Extensions: lattice models [Bashan, et al. 2013]</a:t>
            </a:r>
          </a:p>
          <a:p>
            <a:pPr lvl="1"/>
            <a:endParaRPr lang="en-US" dirty="0"/>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9C2C24DF-DAFD-4A20-870A-00384D50E7EA}" type="slidenum">
              <a:rPr lang="ko-KR" altLang="en-US" smtClean="0"/>
              <a:pPr/>
              <a:t>7</a:t>
            </a:fld>
            <a:endParaRPr lang="ko-KR" altLang="en-US" dirty="0"/>
          </a:p>
        </p:txBody>
      </p:sp>
      <p:pic>
        <p:nvPicPr>
          <p:cNvPr id="5" name="Picture 4"/>
          <p:cNvPicPr>
            <a:picLocks noChangeAspect="1"/>
          </p:cNvPicPr>
          <p:nvPr/>
        </p:nvPicPr>
        <p:blipFill>
          <a:blip r:embed="rId2"/>
          <a:stretch>
            <a:fillRect/>
          </a:stretch>
        </p:blipFill>
        <p:spPr>
          <a:xfrm>
            <a:off x="990600" y="3648639"/>
            <a:ext cx="3455007" cy="2778760"/>
          </a:xfrm>
          <a:prstGeom prst="rect">
            <a:avLst/>
          </a:prstGeom>
        </p:spPr>
      </p:pic>
      <p:pic>
        <p:nvPicPr>
          <p:cNvPr id="6" name="Picture 5"/>
          <p:cNvPicPr>
            <a:picLocks noChangeAspect="1"/>
          </p:cNvPicPr>
          <p:nvPr/>
        </p:nvPicPr>
        <p:blipFill>
          <a:blip r:embed="rId3"/>
          <a:stretch>
            <a:fillRect/>
          </a:stretch>
        </p:blipFill>
        <p:spPr>
          <a:xfrm>
            <a:off x="5410200" y="3851838"/>
            <a:ext cx="3005772" cy="2396562"/>
          </a:xfrm>
          <a:prstGeom prst="rect">
            <a:avLst/>
          </a:prstGeom>
        </p:spPr>
      </p:pic>
      <p:sp>
        <p:nvSpPr>
          <p:cNvPr id="7" name="Rectangle 6"/>
          <p:cNvSpPr/>
          <p:nvPr/>
        </p:nvSpPr>
        <p:spPr>
          <a:xfrm>
            <a:off x="5624175" y="6372856"/>
            <a:ext cx="2577822" cy="369332"/>
          </a:xfrm>
          <a:prstGeom prst="rect">
            <a:avLst/>
          </a:prstGeom>
        </p:spPr>
        <p:txBody>
          <a:bodyPr wrap="none">
            <a:spAutoFit/>
          </a:bodyPr>
          <a:lstStyle/>
          <a:p>
            <a:r>
              <a:rPr lang="en-US" dirty="0"/>
              <a:t>From: Bashan, et al. 2013</a:t>
            </a:r>
          </a:p>
        </p:txBody>
      </p:sp>
    </p:spTree>
    <p:extLst>
      <p:ext uri="{BB962C8B-B14F-4D97-AF65-F5344CB8AC3E}">
        <p14:creationId xmlns:p14="http://schemas.microsoft.com/office/powerpoint/2010/main" val="4243285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Numerical result</a:t>
            </a:r>
          </a:p>
        </p:txBody>
      </p:sp>
      <p:sp>
        <p:nvSpPr>
          <p:cNvPr id="3" name="Content Placeholder 2"/>
          <p:cNvSpPr>
            <a:spLocks noGrp="1"/>
          </p:cNvSpPr>
          <p:nvPr>
            <p:ph idx="1"/>
          </p:nvPr>
        </p:nvSpPr>
        <p:spPr/>
        <p:txBody>
          <a:bodyPr/>
          <a:lstStyle/>
          <a:p>
            <a:r>
              <a:rPr lang="en-US" dirty="0"/>
              <a:t>Mixed-cast simulation</a:t>
            </a:r>
          </a:p>
          <a:p>
            <a:pPr lvl="1"/>
            <a:r>
              <a:rPr lang="en-US" dirty="0"/>
              <a:t>12 unicast and 6 multicast flows</a:t>
            </a:r>
          </a:p>
          <a:p>
            <a:pPr lvl="1"/>
            <a:r>
              <a:rPr lang="en-US" dirty="0"/>
              <a:t>3 different service function chains</a:t>
            </a:r>
          </a:p>
          <a:p>
            <a:pPr lvl="1"/>
            <a:r>
              <a:rPr lang="en-US" dirty="0"/>
              <a:t>Blue: treating a multicast flow as multiple unicast flows</a:t>
            </a:r>
          </a:p>
          <a:p>
            <a:pPr lvl="1"/>
            <a:r>
              <a:rPr lang="en-US" dirty="0"/>
              <a:t>Red: mixed-cast flow under UCNC (throughput optimal)</a:t>
            </a:r>
          </a:p>
        </p:txBody>
      </p:sp>
      <p:sp>
        <p:nvSpPr>
          <p:cNvPr id="4" name="Slide Number Placeholder 3"/>
          <p:cNvSpPr>
            <a:spLocks noGrp="1"/>
          </p:cNvSpPr>
          <p:nvPr>
            <p:ph type="sldNum" sz="quarter" idx="12"/>
          </p:nvPr>
        </p:nvSpPr>
        <p:spPr/>
        <p:txBody>
          <a:bodyPr/>
          <a:lstStyle/>
          <a:p>
            <a:fld id="{9C2C24DF-DAFD-4A20-870A-00384D50E7EA}" type="slidenum">
              <a:rPr lang="ko-KR" altLang="en-US" smtClean="0"/>
              <a:pPr/>
              <a:t>70</a:t>
            </a:fld>
            <a:endParaRPr lang="ko-KR" altLang="en-US" dirty="0"/>
          </a:p>
        </p:txBody>
      </p:sp>
      <p:pic>
        <p:nvPicPr>
          <p:cNvPr id="5" name="Picture 4"/>
          <p:cNvPicPr>
            <a:picLocks noChangeAspect="1"/>
          </p:cNvPicPr>
          <p:nvPr/>
        </p:nvPicPr>
        <p:blipFill>
          <a:blip r:embed="rId2"/>
          <a:stretch>
            <a:fillRect/>
          </a:stretch>
        </p:blipFill>
        <p:spPr>
          <a:xfrm>
            <a:off x="1752600" y="2743200"/>
            <a:ext cx="5153025" cy="3952875"/>
          </a:xfrm>
          <a:prstGeom prst="rect">
            <a:avLst/>
          </a:prstGeom>
        </p:spPr>
      </p:pic>
    </p:spTree>
    <p:extLst>
      <p:ext uri="{BB962C8B-B14F-4D97-AF65-F5344CB8AC3E}">
        <p14:creationId xmlns:p14="http://schemas.microsoft.com/office/powerpoint/2010/main" val="268540698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 </a:t>
            </a:r>
          </a:p>
        </p:txBody>
      </p:sp>
      <p:sp>
        <p:nvSpPr>
          <p:cNvPr id="3" name="Content Placeholder 2"/>
          <p:cNvSpPr>
            <a:spLocks noGrp="1"/>
          </p:cNvSpPr>
          <p:nvPr>
            <p:ph idx="1"/>
          </p:nvPr>
        </p:nvSpPr>
        <p:spPr/>
        <p:txBody>
          <a:bodyPr/>
          <a:lstStyle/>
          <a:p>
            <a:r>
              <a:rPr lang="en-US" dirty="0"/>
              <a:t>Universal Computing Network Control (UCNC)</a:t>
            </a:r>
          </a:p>
          <a:p>
            <a:pPr lvl="1"/>
            <a:r>
              <a:rPr lang="en-US" dirty="0"/>
              <a:t>Jointly optimize packet routing and processing</a:t>
            </a:r>
          </a:p>
          <a:p>
            <a:endParaRPr lang="en-US" dirty="0"/>
          </a:p>
          <a:p>
            <a:r>
              <a:rPr lang="en-US" dirty="0"/>
              <a:t>First throughput-optimal algorithm for multicast service function chain traffic</a:t>
            </a:r>
          </a:p>
          <a:p>
            <a:endParaRPr lang="en-US" dirty="0"/>
          </a:p>
          <a:p>
            <a:r>
              <a:rPr lang="en-US" dirty="0"/>
              <a:t>Significantly lower delay compared with backpressure algorithm</a:t>
            </a:r>
          </a:p>
          <a:p>
            <a:endParaRPr lang="en-US" dirty="0"/>
          </a:p>
          <a:p>
            <a:endParaRPr lang="en-US" dirty="0"/>
          </a:p>
        </p:txBody>
      </p:sp>
      <p:sp>
        <p:nvSpPr>
          <p:cNvPr id="4" name="Slide Number Placeholder 3"/>
          <p:cNvSpPr>
            <a:spLocks noGrp="1"/>
          </p:cNvSpPr>
          <p:nvPr>
            <p:ph type="sldNum" sz="quarter" idx="12"/>
          </p:nvPr>
        </p:nvSpPr>
        <p:spPr/>
        <p:txBody>
          <a:bodyPr/>
          <a:lstStyle/>
          <a:p>
            <a:fld id="{9C2C24DF-DAFD-4A20-870A-00384D50E7EA}" type="slidenum">
              <a:rPr lang="ko-KR" altLang="en-US" smtClean="0"/>
              <a:pPr/>
              <a:t>71</a:t>
            </a:fld>
            <a:endParaRPr lang="ko-KR" altLang="en-US" dirty="0"/>
          </a:p>
        </p:txBody>
      </p:sp>
    </p:spTree>
    <p:extLst>
      <p:ext uri="{BB962C8B-B14F-4D97-AF65-F5344CB8AC3E}">
        <p14:creationId xmlns:p14="http://schemas.microsoft.com/office/powerpoint/2010/main" val="3202692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normAutofit/>
          </a:bodyPr>
          <a:lstStyle/>
          <a:p>
            <a:r>
              <a:rPr lang="en-US" dirty="0">
                <a:solidFill>
                  <a:schemeClr val="bg1">
                    <a:lumMod val="75000"/>
                  </a:schemeClr>
                </a:solidFill>
              </a:rPr>
              <a:t>Introduction</a:t>
            </a:r>
          </a:p>
          <a:p>
            <a:r>
              <a:rPr lang="en-US" dirty="0"/>
              <a:t>Theory: modeling interdependent networks</a:t>
            </a:r>
          </a:p>
          <a:p>
            <a:pPr lvl="1"/>
            <a:r>
              <a:rPr lang="en-US" dirty="0"/>
              <a:t>Random geometric graph </a:t>
            </a:r>
          </a:p>
          <a:p>
            <a:pPr lvl="2"/>
            <a:r>
              <a:rPr lang="en-US" dirty="0"/>
              <a:t>Percolation analysis</a:t>
            </a:r>
          </a:p>
          <a:p>
            <a:pPr lvl="2"/>
            <a:r>
              <a:rPr lang="en-US" dirty="0"/>
              <a:t>Random and geographical failures</a:t>
            </a:r>
          </a:p>
          <a:p>
            <a:pPr lvl="1"/>
            <a:r>
              <a:rPr lang="en-US" dirty="0"/>
              <a:t>Arbitrary graph </a:t>
            </a:r>
          </a:p>
          <a:p>
            <a:pPr lvl="2"/>
            <a:r>
              <a:rPr lang="en-US" dirty="0">
                <a:solidFill>
                  <a:schemeClr val="bg1">
                    <a:lumMod val="65000"/>
                  </a:schemeClr>
                </a:solidFill>
              </a:rPr>
              <a:t>Network connectivity under failures</a:t>
            </a:r>
          </a:p>
          <a:p>
            <a:pPr lvl="2"/>
            <a:r>
              <a:rPr lang="en-US" dirty="0">
                <a:solidFill>
                  <a:schemeClr val="bg1">
                    <a:lumMod val="65000"/>
                  </a:schemeClr>
                </a:solidFill>
              </a:rPr>
              <a:t>Robust routing under failures</a:t>
            </a:r>
          </a:p>
          <a:p>
            <a:r>
              <a:rPr lang="en-US" dirty="0">
                <a:solidFill>
                  <a:schemeClr val="bg1">
                    <a:lumMod val="75000"/>
                  </a:schemeClr>
                </a:solidFill>
              </a:rPr>
              <a:t>Applications of interdependent networks</a:t>
            </a:r>
          </a:p>
          <a:p>
            <a:pPr lvl="1"/>
            <a:r>
              <a:rPr lang="en-US" dirty="0">
                <a:solidFill>
                  <a:schemeClr val="bg1">
                    <a:lumMod val="75000"/>
                  </a:schemeClr>
                </a:solidFill>
              </a:rPr>
              <a:t>Interdependent power grid and communication network</a:t>
            </a:r>
          </a:p>
          <a:p>
            <a:pPr lvl="1"/>
            <a:r>
              <a:rPr lang="en-US" dirty="0">
                <a:solidFill>
                  <a:schemeClr val="bg1">
                    <a:lumMod val="75000"/>
                  </a:schemeClr>
                </a:solidFill>
              </a:rPr>
              <a:t>Distributed cloud network</a:t>
            </a:r>
          </a:p>
          <a:p>
            <a:r>
              <a:rPr lang="en-US" dirty="0">
                <a:solidFill>
                  <a:schemeClr val="bg1">
                    <a:lumMod val="75000"/>
                  </a:schemeClr>
                </a:solidFill>
              </a:rPr>
              <a:t>Future work</a:t>
            </a:r>
          </a:p>
          <a:p>
            <a:endParaRPr lang="en-US" dirty="0"/>
          </a:p>
          <a:p>
            <a:endParaRPr lang="en-US" dirty="0"/>
          </a:p>
        </p:txBody>
      </p:sp>
      <p:sp>
        <p:nvSpPr>
          <p:cNvPr id="4" name="Slide Number Placeholder 3"/>
          <p:cNvSpPr>
            <a:spLocks noGrp="1"/>
          </p:cNvSpPr>
          <p:nvPr>
            <p:ph type="sldNum" sz="quarter" idx="12"/>
          </p:nvPr>
        </p:nvSpPr>
        <p:spPr/>
        <p:txBody>
          <a:bodyPr/>
          <a:lstStyle/>
          <a:p>
            <a:fld id="{9C2C24DF-DAFD-4A20-870A-00384D50E7EA}" type="slidenum">
              <a:rPr lang="ko-KR" altLang="en-US" smtClean="0"/>
              <a:pPr/>
              <a:t>8</a:t>
            </a:fld>
            <a:endParaRPr lang="ko-KR" altLang="en-US" dirty="0"/>
          </a:p>
        </p:txBody>
      </p:sp>
    </p:spTree>
    <p:extLst>
      <p:ext uri="{BB962C8B-B14F-4D97-AF65-F5344CB8AC3E}">
        <p14:creationId xmlns:p14="http://schemas.microsoft.com/office/powerpoint/2010/main" val="2706117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Properties of physical networks</a:t>
            </a:r>
          </a:p>
        </p:txBody>
      </p:sp>
      <p:sp>
        <p:nvSpPr>
          <p:cNvPr id="3" name="Content Placeholder 2"/>
          <p:cNvSpPr>
            <a:spLocks noGrp="1"/>
          </p:cNvSpPr>
          <p:nvPr>
            <p:ph idx="1"/>
          </p:nvPr>
        </p:nvSpPr>
        <p:spPr>
          <a:xfrm>
            <a:off x="304800" y="785794"/>
            <a:ext cx="8515672" cy="3633806"/>
          </a:xfrm>
        </p:spPr>
        <p:txBody>
          <a:bodyPr>
            <a:normAutofit lnSpcReduction="10000"/>
          </a:bodyPr>
          <a:lstStyle/>
          <a:p>
            <a:r>
              <a:rPr lang="en-US" b="1" dirty="0"/>
              <a:t>Different network scales:</a:t>
            </a:r>
          </a:p>
          <a:p>
            <a:pPr lvl="1"/>
            <a:r>
              <a:rPr lang="en-US" dirty="0"/>
              <a:t>Two networks may have different </a:t>
            </a:r>
            <a:r>
              <a:rPr lang="en-US" i="1" dirty="0"/>
              <a:t>node densities </a:t>
            </a:r>
            <a:r>
              <a:rPr lang="en-US" dirty="0"/>
              <a:t>and </a:t>
            </a:r>
            <a:r>
              <a:rPr lang="en-US" i="1" dirty="0"/>
              <a:t>average link lengths</a:t>
            </a:r>
            <a:r>
              <a:rPr lang="en-US" dirty="0"/>
              <a:t>.</a:t>
            </a:r>
          </a:p>
          <a:p>
            <a:r>
              <a:rPr lang="en-US" b="1" dirty="0"/>
              <a:t>Geographical locations and proximity:</a:t>
            </a:r>
          </a:p>
          <a:p>
            <a:pPr lvl="1"/>
            <a:r>
              <a:rPr lang="en-US" i="1" dirty="0"/>
              <a:t>Connection:</a:t>
            </a:r>
            <a:r>
              <a:rPr lang="en-US" dirty="0"/>
              <a:t> nodes within a smaller distance are more likely to be connected.</a:t>
            </a:r>
          </a:p>
          <a:p>
            <a:pPr lvl="1"/>
            <a:r>
              <a:rPr lang="en-US" i="1" dirty="0"/>
              <a:t>Interdependence: </a:t>
            </a:r>
            <a:r>
              <a:rPr lang="en-US" dirty="0"/>
              <a:t>nodes receive power or control from nearby nodes.</a:t>
            </a:r>
          </a:p>
          <a:p>
            <a:r>
              <a:rPr lang="en-US" b="1" dirty="0"/>
              <a:t>One-to-multiple interdependence:</a:t>
            </a:r>
          </a:p>
          <a:p>
            <a:pPr lvl="1"/>
            <a:r>
              <a:rPr lang="en-US" dirty="0"/>
              <a:t>A node may be supported by multiple nodes (from the other network), with improved reliability.</a:t>
            </a:r>
          </a:p>
        </p:txBody>
      </p:sp>
      <p:sp>
        <p:nvSpPr>
          <p:cNvPr id="4" name="Slide Number Placeholder 3"/>
          <p:cNvSpPr>
            <a:spLocks noGrp="1"/>
          </p:cNvSpPr>
          <p:nvPr>
            <p:ph type="sldNum" sz="quarter" idx="12"/>
          </p:nvPr>
        </p:nvSpPr>
        <p:spPr>
          <a:xfrm>
            <a:off x="7543800" y="169141"/>
            <a:ext cx="1422648" cy="304800"/>
          </a:xfrm>
        </p:spPr>
        <p:txBody>
          <a:bodyPr/>
          <a:lstStyle/>
          <a:p>
            <a:pPr marR="0" lvl="0" indent="0" fontAlgn="auto">
              <a:lnSpc>
                <a:spcPct val="100000"/>
              </a:lnSpc>
              <a:spcBef>
                <a:spcPts val="0"/>
              </a:spcBef>
              <a:spcAft>
                <a:spcPts val="0"/>
              </a:spcAft>
              <a:buClrTx/>
              <a:buSzTx/>
              <a:buFontTx/>
              <a:buNone/>
              <a:tabLst/>
              <a:defRPr/>
            </a:pPr>
            <a:fld id="{B6F15528-21DE-4FAA-801E-634DDDAF4B2B}" type="slidenum">
              <a:rPr lang="en-US"/>
              <a:pPr marR="0" lvl="0" indent="0" fontAlgn="auto">
                <a:lnSpc>
                  <a:spcPct val="100000"/>
                </a:lnSpc>
                <a:spcBef>
                  <a:spcPts val="0"/>
                </a:spcBef>
                <a:spcAft>
                  <a:spcPts val="0"/>
                </a:spcAft>
                <a:buClrTx/>
                <a:buSzTx/>
                <a:buFontTx/>
                <a:buNone/>
                <a:tabLst/>
                <a:defRPr/>
              </a:pPr>
              <a:t>9</a:t>
            </a:fld>
            <a:endParaRPr lang="en-US" dirty="0"/>
          </a:p>
        </p:txBody>
      </p:sp>
      <p:pic>
        <p:nvPicPr>
          <p:cNvPr id="5" name="Picture 4"/>
          <p:cNvPicPr>
            <a:picLocks noChangeAspect="1"/>
          </p:cNvPicPr>
          <p:nvPr/>
        </p:nvPicPr>
        <p:blipFill>
          <a:blip r:embed="rId2"/>
          <a:stretch>
            <a:fillRect/>
          </a:stretch>
        </p:blipFill>
        <p:spPr>
          <a:xfrm>
            <a:off x="609600" y="4419600"/>
            <a:ext cx="3595687" cy="2386266"/>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3399" y="4603698"/>
            <a:ext cx="4362123" cy="2202168"/>
          </a:xfrm>
          <a:prstGeom prst="rect">
            <a:avLst/>
          </a:prstGeom>
        </p:spPr>
      </p:pic>
      <p:sp>
        <p:nvSpPr>
          <p:cNvPr id="8" name="TextBox 7"/>
          <p:cNvSpPr txBox="1"/>
          <p:nvPr/>
        </p:nvSpPr>
        <p:spPr>
          <a:xfrm>
            <a:off x="1828800" y="4230043"/>
            <a:ext cx="1438662" cy="400110"/>
          </a:xfrm>
          <a:prstGeom prst="rect">
            <a:avLst/>
          </a:prstGeom>
          <a:noFill/>
        </p:spPr>
        <p:txBody>
          <a:bodyPr wrap="square" rtlCol="0">
            <a:spAutoFit/>
          </a:bodyPr>
          <a:lstStyle/>
          <a:p>
            <a:r>
              <a:rPr lang="en-US" sz="2000" dirty="0"/>
              <a:t>power grid</a:t>
            </a:r>
          </a:p>
        </p:txBody>
      </p:sp>
      <p:sp>
        <p:nvSpPr>
          <p:cNvPr id="9" name="TextBox 8"/>
          <p:cNvSpPr txBox="1"/>
          <p:nvPr/>
        </p:nvSpPr>
        <p:spPr>
          <a:xfrm>
            <a:off x="5105400" y="4242255"/>
            <a:ext cx="3100775" cy="400110"/>
          </a:xfrm>
          <a:prstGeom prst="rect">
            <a:avLst/>
          </a:prstGeom>
          <a:noFill/>
        </p:spPr>
        <p:txBody>
          <a:bodyPr wrap="square" rtlCol="0">
            <a:spAutoFit/>
          </a:bodyPr>
          <a:lstStyle/>
          <a:p>
            <a:r>
              <a:rPr lang="en-US" sz="2000" dirty="0"/>
              <a:t>communication network</a:t>
            </a:r>
          </a:p>
        </p:txBody>
      </p:sp>
    </p:spTree>
    <p:extLst>
      <p:ext uri="{BB962C8B-B14F-4D97-AF65-F5344CB8AC3E}">
        <p14:creationId xmlns:p14="http://schemas.microsoft.com/office/powerpoint/2010/main" val="2718356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11.1|0.2"/>
</p:tagLst>
</file>

<file path=ppt/tags/tag10.xml><?xml version="1.0" encoding="utf-8"?>
<p:tagLst xmlns:a="http://schemas.openxmlformats.org/drawingml/2006/main" xmlns:r="http://schemas.openxmlformats.org/officeDocument/2006/relationships" xmlns:p="http://schemas.openxmlformats.org/presentationml/2006/main">
  <p:tag name="USERHIDDEN" val="1"/>
</p:tagLst>
</file>

<file path=ppt/tags/tag11.xml><?xml version="1.0" encoding="utf-8"?>
<p:tagLst xmlns:a="http://schemas.openxmlformats.org/drawingml/2006/main" xmlns:r="http://schemas.openxmlformats.org/officeDocument/2006/relationships" xmlns:p="http://schemas.openxmlformats.org/presentationml/2006/main">
  <p:tag name="USERHIDDEN" val="1"/>
</p:tagLst>
</file>

<file path=ppt/tags/tag12.xml><?xml version="1.0" encoding="utf-8"?>
<p:tagLst xmlns:a="http://schemas.openxmlformats.org/drawingml/2006/main" xmlns:r="http://schemas.openxmlformats.org/officeDocument/2006/relationships" xmlns:p="http://schemas.openxmlformats.org/presentationml/2006/main">
  <p:tag name="USERHIDDEN" val="1"/>
</p:tagLst>
</file>

<file path=ppt/tags/tag13.xml><?xml version="1.0" encoding="utf-8"?>
<p:tagLst xmlns:a="http://schemas.openxmlformats.org/drawingml/2006/main" xmlns:r="http://schemas.openxmlformats.org/officeDocument/2006/relationships" xmlns:p="http://schemas.openxmlformats.org/presentationml/2006/main">
  <p:tag name="USERHIDDEN" val="1"/>
</p:tagLst>
</file>

<file path=ppt/tags/tag14.xml><?xml version="1.0" encoding="utf-8"?>
<p:tagLst xmlns:a="http://schemas.openxmlformats.org/drawingml/2006/main" xmlns:r="http://schemas.openxmlformats.org/officeDocument/2006/relationships" xmlns:p="http://schemas.openxmlformats.org/presentationml/2006/main">
  <p:tag name="USERHIDDEN" val="1"/>
</p:tagLst>
</file>

<file path=ppt/tags/tag15.xml><?xml version="1.0" encoding="utf-8"?>
<p:tagLst xmlns:a="http://schemas.openxmlformats.org/drawingml/2006/main" xmlns:r="http://schemas.openxmlformats.org/officeDocument/2006/relationships" xmlns:p="http://schemas.openxmlformats.org/presentationml/2006/main">
  <p:tag name="USERHIDDEN" val="1"/>
</p:tagLst>
</file>

<file path=ppt/tags/tag2.xml><?xml version="1.0" encoding="utf-8"?>
<p:tagLst xmlns:a="http://schemas.openxmlformats.org/drawingml/2006/main" xmlns:r="http://schemas.openxmlformats.org/officeDocument/2006/relationships" xmlns:p="http://schemas.openxmlformats.org/presentationml/2006/main">
  <p:tag name="TIMING" val="|10.4|1|6.4"/>
</p:tagLst>
</file>

<file path=ppt/tags/tag3.xml><?xml version="1.0" encoding="utf-8"?>
<p:tagLst xmlns:a="http://schemas.openxmlformats.org/drawingml/2006/main" xmlns:r="http://schemas.openxmlformats.org/officeDocument/2006/relationships" xmlns:p="http://schemas.openxmlformats.org/presentationml/2006/main">
  <p:tag name="TIMING" val="|12.9|11.8"/>
</p:tagLst>
</file>

<file path=ppt/tags/tag4.xml><?xml version="1.0" encoding="utf-8"?>
<p:tagLst xmlns:a="http://schemas.openxmlformats.org/drawingml/2006/main" xmlns:r="http://schemas.openxmlformats.org/officeDocument/2006/relationships" xmlns:p="http://schemas.openxmlformats.org/presentationml/2006/main">
  <p:tag name="TIMING" val="|31.2"/>
</p:tagLst>
</file>

<file path=ppt/tags/tag5.xml><?xml version="1.0" encoding="utf-8"?>
<p:tagLst xmlns:a="http://schemas.openxmlformats.org/drawingml/2006/main" xmlns:r="http://schemas.openxmlformats.org/officeDocument/2006/relationships" xmlns:p="http://schemas.openxmlformats.org/presentationml/2006/main">
  <p:tag name="TIMING" val="|18.1|16.6"/>
</p:tagLst>
</file>

<file path=ppt/tags/tag6.xml><?xml version="1.0" encoding="utf-8"?>
<p:tagLst xmlns:a="http://schemas.openxmlformats.org/drawingml/2006/main" xmlns:r="http://schemas.openxmlformats.org/officeDocument/2006/relationships" xmlns:p="http://schemas.openxmlformats.org/presentationml/2006/main">
  <p:tag name="TIMING" val="|20"/>
</p:tagLst>
</file>

<file path=ppt/tags/tag7.xml><?xml version="1.0" encoding="utf-8"?>
<p:tagLst xmlns:a="http://schemas.openxmlformats.org/drawingml/2006/main" xmlns:r="http://schemas.openxmlformats.org/officeDocument/2006/relationships" xmlns:p="http://schemas.openxmlformats.org/presentationml/2006/main">
  <p:tag name="TIMING" val="|55.6"/>
</p:tagLst>
</file>

<file path=ppt/tags/tag8.xml><?xml version="1.0" encoding="utf-8"?>
<p:tagLst xmlns:a="http://schemas.openxmlformats.org/drawingml/2006/main" xmlns:r="http://schemas.openxmlformats.org/officeDocument/2006/relationships" xmlns:p="http://schemas.openxmlformats.org/presentationml/2006/main">
  <p:tag name="TIMING" val="|8|13.3|20.9"/>
</p:tagLst>
</file>

<file path=ppt/tags/tag9.xml><?xml version="1.0" encoding="utf-8"?>
<p:tagLst xmlns:a="http://schemas.openxmlformats.org/drawingml/2006/main" xmlns:r="http://schemas.openxmlformats.org/officeDocument/2006/relationships" xmlns:p="http://schemas.openxmlformats.org/presentationml/2006/main">
  <p:tag name="USERHIDDEN"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itchboo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9308</TotalTime>
  <Words>5736</Words>
  <Application>Microsoft Macintosh PowerPoint</Application>
  <PresentationFormat>On-screen Show (4:3)</PresentationFormat>
  <Paragraphs>1018</Paragraphs>
  <Slides>71</Slides>
  <Notes>13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71</vt:i4>
      </vt:variant>
    </vt:vector>
  </HeadingPairs>
  <TitlesOfParts>
    <vt:vector size="82" baseType="lpstr">
      <vt:lpstr>微软雅黑</vt:lpstr>
      <vt:lpstr>Arial</vt:lpstr>
      <vt:lpstr>Calibri</vt:lpstr>
      <vt:lpstr>Cambria Math</vt:lpstr>
      <vt:lpstr>Times</vt:lpstr>
      <vt:lpstr>Times New Roman</vt:lpstr>
      <vt:lpstr>Trebuchet MS</vt:lpstr>
      <vt:lpstr>Univers</vt:lpstr>
      <vt:lpstr>Wingdings</vt:lpstr>
      <vt:lpstr>Office Theme</vt:lpstr>
      <vt:lpstr>Pitchbook</vt:lpstr>
      <vt:lpstr>PowerPoint Presentation</vt:lpstr>
      <vt:lpstr>Outline</vt:lpstr>
      <vt:lpstr>Interdependent networks</vt:lpstr>
      <vt:lpstr>Example of power and communication</vt:lpstr>
      <vt:lpstr>Cascades cause large scale failures</vt:lpstr>
      <vt:lpstr>Examples of interdependent networks failures</vt:lpstr>
      <vt:lpstr>Related work</vt:lpstr>
      <vt:lpstr>Outline</vt:lpstr>
      <vt:lpstr>Properties of physical networks</vt:lpstr>
      <vt:lpstr>Model</vt:lpstr>
      <vt:lpstr>Percolation of RGG</vt:lpstr>
      <vt:lpstr>Percolation of interdependent RGGs</vt:lpstr>
      <vt:lpstr>Analytical bounds on percolation thresholds</vt:lpstr>
      <vt:lpstr>99% confidence intervals for percolation thresholds</vt:lpstr>
      <vt:lpstr>Robust under geographical attacks</vt:lpstr>
      <vt:lpstr>More general supply-demand relationship</vt:lpstr>
      <vt:lpstr>Summary</vt:lpstr>
      <vt:lpstr>Outline</vt:lpstr>
      <vt:lpstr>Key challenges</vt:lpstr>
      <vt:lpstr>Model for interdependent networks</vt:lpstr>
      <vt:lpstr>Computing the supply node connectivity</vt:lpstr>
      <vt:lpstr>Assignment to maximize supply node connectivity</vt:lpstr>
      <vt:lpstr>Algorithms for Max. supply node connectivity</vt:lpstr>
      <vt:lpstr>Maximizing the supply node connectivity</vt:lpstr>
      <vt:lpstr>Robust routing in interdependent networks</vt:lpstr>
      <vt:lpstr>Evaluation of path failure probability</vt:lpstr>
      <vt:lpstr>Evaluation of path failure probability</vt:lpstr>
      <vt:lpstr>Finding the most reliable path (Small failure Prob)</vt:lpstr>
      <vt:lpstr>Finding the most reliable path (general case)</vt:lpstr>
      <vt:lpstr>Diverse routing</vt:lpstr>
      <vt:lpstr>Computing the failure probability of two paths</vt:lpstr>
      <vt:lpstr>Finding a pair of reliable paths (Small P case)</vt:lpstr>
      <vt:lpstr>Finding a pair of reliable paths (general case)</vt:lpstr>
      <vt:lpstr>Summary</vt:lpstr>
      <vt:lpstr>Outline</vt:lpstr>
      <vt:lpstr>Power grid frequency control</vt:lpstr>
      <vt:lpstr>Model</vt:lpstr>
      <vt:lpstr>Integral control policy</vt:lpstr>
      <vt:lpstr>Performance of the integral controller </vt:lpstr>
      <vt:lpstr>Tradeoff: convergence time and cost</vt:lpstr>
      <vt:lpstr>Delayed control</vt:lpstr>
      <vt:lpstr>Delayed control</vt:lpstr>
      <vt:lpstr>Arbitrary convex cost</vt:lpstr>
      <vt:lpstr>Generator capacity constraint</vt:lpstr>
      <vt:lpstr>Control policy using communication</vt:lpstr>
      <vt:lpstr>Role of communication</vt:lpstr>
      <vt:lpstr>Importance of individual communication link</vt:lpstr>
      <vt:lpstr>Summary</vt:lpstr>
      <vt:lpstr>Outline</vt:lpstr>
      <vt:lpstr>Distributed computing networks</vt:lpstr>
      <vt:lpstr>Model</vt:lpstr>
      <vt:lpstr>Network flow in computing networks</vt:lpstr>
      <vt:lpstr>Robustness metric – Cut</vt:lpstr>
      <vt:lpstr>Max flow min cut</vt:lpstr>
      <vt:lpstr>Summary</vt:lpstr>
      <vt:lpstr>Summary</vt:lpstr>
      <vt:lpstr>Future work</vt:lpstr>
      <vt:lpstr>Backup slides</vt:lpstr>
      <vt:lpstr>Related work</vt:lpstr>
      <vt:lpstr>PowerPoint Presentation</vt:lpstr>
      <vt:lpstr>Power line susceptance</vt:lpstr>
      <vt:lpstr>Power grid disturbance estimation </vt:lpstr>
      <vt:lpstr>Problem overview</vt:lpstr>
      <vt:lpstr>Feature vector</vt:lpstr>
      <vt:lpstr>Conclusion</vt:lpstr>
      <vt:lpstr>PowerPoint Presentation</vt:lpstr>
      <vt:lpstr>Background – service function chain</vt:lpstr>
      <vt:lpstr>Model </vt:lpstr>
      <vt:lpstr>Numerical result</vt:lpstr>
      <vt:lpstr>Numerical result</vt:lpstr>
      <vt:lpstr>Conclusion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Jianan</dc:creator>
  <cp:lastModifiedBy>Microsoft Office User</cp:lastModifiedBy>
  <cp:revision>155</cp:revision>
  <cp:lastPrinted>2018-07-17T00:34:25Z</cp:lastPrinted>
  <dcterms:created xsi:type="dcterms:W3CDTF">2006-08-16T00:00:00Z</dcterms:created>
  <dcterms:modified xsi:type="dcterms:W3CDTF">2021-11-01T09:49:36Z</dcterms:modified>
</cp:coreProperties>
</file>